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8F"/>
    <a:srgbClr val="FFE5E5"/>
    <a:srgbClr val="A8DF8E"/>
    <a:srgbClr val="FFBFBF"/>
    <a:srgbClr val="FEBB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056" y="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50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25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43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59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57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86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6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90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8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24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98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34106-39DC-472C-95E4-052C8963757F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E2BA-FEDC-4CBD-BFE9-7804BCCB3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02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11578-3247-E16F-2334-152219311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3ABEAE56-3077-811E-DAB5-1AA4A15D8A2E}"/>
              </a:ext>
            </a:extLst>
          </p:cNvPr>
          <p:cNvSpPr/>
          <p:nvPr/>
        </p:nvSpPr>
        <p:spPr>
          <a:xfrm>
            <a:off x="173963" y="492028"/>
            <a:ext cx="2245628" cy="2245628"/>
          </a:xfrm>
          <a:prstGeom prst="flowChartConnector">
            <a:avLst/>
          </a:prstGeom>
          <a:solidFill>
            <a:srgbClr val="FFE5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代替処理 12">
            <a:extLst>
              <a:ext uri="{FF2B5EF4-FFF2-40B4-BE49-F238E27FC236}">
                <a16:creationId xmlns:a16="http://schemas.microsoft.com/office/drawing/2014/main" id="{9233CC22-F494-988E-06A8-460F6648C8E7}"/>
              </a:ext>
            </a:extLst>
          </p:cNvPr>
          <p:cNvSpPr/>
          <p:nvPr/>
        </p:nvSpPr>
        <p:spPr>
          <a:xfrm>
            <a:off x="2417724" y="1106156"/>
            <a:ext cx="2181844" cy="128260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8F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ローチャート: 端子 1">
            <a:extLst>
              <a:ext uri="{FF2B5EF4-FFF2-40B4-BE49-F238E27FC236}">
                <a16:creationId xmlns:a16="http://schemas.microsoft.com/office/drawing/2014/main" id="{8EC149DF-47BD-2992-CFE7-A352A4D71C74}"/>
              </a:ext>
            </a:extLst>
          </p:cNvPr>
          <p:cNvSpPr/>
          <p:nvPr/>
        </p:nvSpPr>
        <p:spPr>
          <a:xfrm>
            <a:off x="317857" y="414984"/>
            <a:ext cx="2719200" cy="487831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8F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BFC1291-BF4D-CDB9-B749-2015355BAF0B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C07597-52AD-FE54-A550-98F76AC1E4D1}"/>
              </a:ext>
            </a:extLst>
          </p:cNvPr>
          <p:cNvSpPr txBox="1"/>
          <p:nvPr/>
        </p:nvSpPr>
        <p:spPr>
          <a:xfrm>
            <a:off x="315776" y="176561"/>
            <a:ext cx="203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127000">
                  <a:solidFill>
                    <a:srgbClr val="FF8F8F"/>
                  </a:solidFill>
                </a:ln>
                <a:solidFill>
                  <a:srgbClr val="FF8F8F"/>
                </a:solidFill>
              </a:rPr>
              <a:t>新しい先生紹介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49DAD9-CBD2-E25D-614F-60BA006163AC}"/>
              </a:ext>
            </a:extLst>
          </p:cNvPr>
          <p:cNvSpPr txBox="1"/>
          <p:nvPr/>
        </p:nvSpPr>
        <p:spPr>
          <a:xfrm>
            <a:off x="320293" y="176561"/>
            <a:ext cx="185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新しい先生紹介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23453BC-4F23-6D77-573C-0CD904104E06}"/>
              </a:ext>
            </a:extLst>
          </p:cNvPr>
          <p:cNvSpPr txBox="1"/>
          <p:nvPr/>
        </p:nvSpPr>
        <p:spPr>
          <a:xfrm>
            <a:off x="519032" y="3555303"/>
            <a:ext cx="2073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好きなこと・趣味は？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AEFBBDA-1E90-E0AC-FE42-B38507494C99}"/>
              </a:ext>
            </a:extLst>
          </p:cNvPr>
          <p:cNvSpPr txBox="1"/>
          <p:nvPr/>
        </p:nvSpPr>
        <p:spPr>
          <a:xfrm>
            <a:off x="499871" y="4269108"/>
            <a:ext cx="2185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自分の性格を動物に表すと？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C1B63BB-EED0-3900-6C13-678E1CD01D8D}"/>
              </a:ext>
            </a:extLst>
          </p:cNvPr>
          <p:cNvSpPr txBox="1"/>
          <p:nvPr/>
        </p:nvSpPr>
        <p:spPr>
          <a:xfrm>
            <a:off x="385545" y="3194551"/>
            <a:ext cx="5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8F8F"/>
                </a:solidFill>
                <a:latin typeface="+mj-lt"/>
                <a:ea typeface="HGSｺﾞｼｯｸM" panose="020B0600000000000000" pitchFamily="50" charset="-128"/>
              </a:rPr>
              <a:t>A.</a:t>
            </a:r>
            <a:endParaRPr kumimoji="1" lang="ja-JP" altLang="en-US" b="1" dirty="0">
              <a:solidFill>
                <a:srgbClr val="FF8F8F"/>
              </a:solidFill>
              <a:latin typeface="+mj-lt"/>
              <a:ea typeface="HGSｺﾞｼｯｸM" panose="020B06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B4762C2-850B-A32C-A4D2-9EABD9EC47CF}"/>
              </a:ext>
            </a:extLst>
          </p:cNvPr>
          <p:cNvSpPr txBox="1"/>
          <p:nvPr/>
        </p:nvSpPr>
        <p:spPr>
          <a:xfrm>
            <a:off x="600112" y="564536"/>
            <a:ext cx="623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>
                    <a:lumMod val="50000"/>
                  </a:schemeClr>
                </a:solidFill>
              </a:rPr>
              <a:t>氏名</a:t>
            </a:r>
            <a:r>
              <a:rPr kumimoji="1" lang="en-US" altLang="ja-JP" sz="12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CB30A44-E2AA-BAE3-1B7D-D53BF7A72C00}"/>
              </a:ext>
            </a:extLst>
          </p:cNvPr>
          <p:cNvSpPr txBox="1"/>
          <p:nvPr/>
        </p:nvSpPr>
        <p:spPr>
          <a:xfrm flipH="1">
            <a:off x="184576" y="2832949"/>
            <a:ext cx="5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>
                    <a:lumMod val="65000"/>
                  </a:schemeClr>
                </a:solidFill>
                <a:latin typeface="+mj-lt"/>
                <a:ea typeface="HGSｺﾞｼｯｸM" panose="020B0600000000000000" pitchFamily="50" charset="-128"/>
              </a:rPr>
              <a:t>Q.</a:t>
            </a:r>
            <a:endParaRPr kumimoji="1" lang="ja-JP" altLang="en-US" b="1" dirty="0">
              <a:solidFill>
                <a:schemeClr val="bg1">
                  <a:lumMod val="65000"/>
                </a:schemeClr>
              </a:solidFill>
              <a:latin typeface="+mj-lt"/>
              <a:ea typeface="HGSｺﾞｼｯｸM" panose="020B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B71DEC1-C742-C255-C28F-9FD8E63C0493}"/>
              </a:ext>
            </a:extLst>
          </p:cNvPr>
          <p:cNvSpPr txBox="1"/>
          <p:nvPr/>
        </p:nvSpPr>
        <p:spPr>
          <a:xfrm>
            <a:off x="499871" y="2888422"/>
            <a:ext cx="3081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○○幼稚園のココに惹かれた！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610A2E-F2BC-B991-55A5-17ED2B4104FC}"/>
              </a:ext>
            </a:extLst>
          </p:cNvPr>
          <p:cNvSpPr txBox="1"/>
          <p:nvPr/>
        </p:nvSpPr>
        <p:spPr>
          <a:xfrm flipH="1">
            <a:off x="197113" y="3497462"/>
            <a:ext cx="5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>
                    <a:lumMod val="65000"/>
                  </a:schemeClr>
                </a:solidFill>
                <a:latin typeface="+mj-lt"/>
                <a:ea typeface="HGSｺﾞｼｯｸM" panose="020B0600000000000000" pitchFamily="50" charset="-128"/>
              </a:rPr>
              <a:t>Q.</a:t>
            </a:r>
            <a:endParaRPr kumimoji="1" lang="ja-JP" altLang="en-US" b="1" dirty="0">
              <a:solidFill>
                <a:schemeClr val="bg1">
                  <a:lumMod val="65000"/>
                </a:schemeClr>
              </a:solidFill>
              <a:latin typeface="+mj-lt"/>
              <a:ea typeface="HGSｺﾞｼｯｸM" panose="020B0600000000000000" pitchFamily="50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EFFFA6A-BBA6-1A82-D5D4-2FFD08D840FE}"/>
              </a:ext>
            </a:extLst>
          </p:cNvPr>
          <p:cNvCxnSpPr>
            <a:cxnSpLocks/>
          </p:cNvCxnSpPr>
          <p:nvPr/>
        </p:nvCxnSpPr>
        <p:spPr>
          <a:xfrm>
            <a:off x="398663" y="3486298"/>
            <a:ext cx="3957655" cy="0"/>
          </a:xfrm>
          <a:prstGeom prst="line">
            <a:avLst/>
          </a:prstGeom>
          <a:ln w="25400">
            <a:solidFill>
              <a:srgbClr val="FF8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CC33299-5782-85B7-E95F-D2B4C7E4089E}"/>
              </a:ext>
            </a:extLst>
          </p:cNvPr>
          <p:cNvSpPr txBox="1"/>
          <p:nvPr/>
        </p:nvSpPr>
        <p:spPr>
          <a:xfrm flipH="1">
            <a:off x="199040" y="4212266"/>
            <a:ext cx="5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>
                    <a:lumMod val="65000"/>
                  </a:schemeClr>
                </a:solidFill>
                <a:latin typeface="+mj-lt"/>
                <a:ea typeface="HGSｺﾞｼｯｸM" panose="020B0600000000000000" pitchFamily="50" charset="-128"/>
              </a:rPr>
              <a:t>Q.</a:t>
            </a:r>
            <a:endParaRPr kumimoji="1" lang="ja-JP" altLang="en-US" b="1" dirty="0">
              <a:solidFill>
                <a:schemeClr val="bg1">
                  <a:lumMod val="65000"/>
                </a:schemeClr>
              </a:solidFill>
              <a:latin typeface="+mj-lt"/>
              <a:ea typeface="HGSｺﾞｼｯｸM" panose="020B06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8F9BFC1-F5E9-5298-A0CE-82FE4F4F1F11}"/>
              </a:ext>
            </a:extLst>
          </p:cNvPr>
          <p:cNvSpPr txBox="1"/>
          <p:nvPr/>
        </p:nvSpPr>
        <p:spPr>
          <a:xfrm>
            <a:off x="387472" y="3883376"/>
            <a:ext cx="5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8F8F"/>
                </a:solidFill>
                <a:latin typeface="+mj-lt"/>
                <a:ea typeface="HGSｺﾞｼｯｸM" panose="020B0600000000000000" pitchFamily="50" charset="-128"/>
              </a:rPr>
              <a:t>A.</a:t>
            </a:r>
            <a:endParaRPr kumimoji="1" lang="ja-JP" altLang="en-US" b="1" dirty="0">
              <a:solidFill>
                <a:srgbClr val="FF8F8F"/>
              </a:solidFill>
              <a:latin typeface="+mj-lt"/>
              <a:ea typeface="HGSｺﾞｼｯｸM" panose="020B0600000000000000" pitchFamily="50" charset="-128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3F7EC4E6-173F-DFA3-8EE4-B6D03B1E98D5}"/>
              </a:ext>
            </a:extLst>
          </p:cNvPr>
          <p:cNvCxnSpPr>
            <a:cxnSpLocks/>
          </p:cNvCxnSpPr>
          <p:nvPr/>
        </p:nvCxnSpPr>
        <p:spPr>
          <a:xfrm>
            <a:off x="400590" y="4175123"/>
            <a:ext cx="3957655" cy="0"/>
          </a:xfrm>
          <a:prstGeom prst="line">
            <a:avLst/>
          </a:prstGeom>
          <a:ln w="25400">
            <a:solidFill>
              <a:srgbClr val="FF8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A455CBC-019A-CF18-3B2D-CCB80320CB09}"/>
              </a:ext>
            </a:extLst>
          </p:cNvPr>
          <p:cNvSpPr txBox="1"/>
          <p:nvPr/>
        </p:nvSpPr>
        <p:spPr>
          <a:xfrm>
            <a:off x="389398" y="4606924"/>
            <a:ext cx="5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8F8F"/>
                </a:solidFill>
                <a:latin typeface="+mj-lt"/>
                <a:ea typeface="HGSｺﾞｼｯｸM" panose="020B0600000000000000" pitchFamily="50" charset="-128"/>
              </a:rPr>
              <a:t>A.</a:t>
            </a:r>
            <a:endParaRPr kumimoji="1" lang="ja-JP" altLang="en-US" b="1" dirty="0">
              <a:solidFill>
                <a:srgbClr val="FF8F8F"/>
              </a:solidFill>
              <a:latin typeface="+mj-lt"/>
              <a:ea typeface="HGSｺﾞｼｯｸM" panose="020B0600000000000000" pitchFamily="50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AE7650EF-F75B-FD2C-EA72-F0ABB6788DCC}"/>
              </a:ext>
            </a:extLst>
          </p:cNvPr>
          <p:cNvCxnSpPr>
            <a:cxnSpLocks/>
          </p:cNvCxnSpPr>
          <p:nvPr/>
        </p:nvCxnSpPr>
        <p:spPr>
          <a:xfrm>
            <a:off x="402516" y="4898671"/>
            <a:ext cx="3957655" cy="0"/>
          </a:xfrm>
          <a:prstGeom prst="line">
            <a:avLst/>
          </a:prstGeom>
          <a:ln w="25400">
            <a:solidFill>
              <a:srgbClr val="FF8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フローチャート: 代替処理 40">
            <a:extLst>
              <a:ext uri="{FF2B5EF4-FFF2-40B4-BE49-F238E27FC236}">
                <a16:creationId xmlns:a16="http://schemas.microsoft.com/office/drawing/2014/main" id="{D6DE80B8-4CFD-AAC9-FD20-6D4728810276}"/>
              </a:ext>
            </a:extLst>
          </p:cNvPr>
          <p:cNvSpPr/>
          <p:nvPr/>
        </p:nvSpPr>
        <p:spPr>
          <a:xfrm>
            <a:off x="271847" y="5954515"/>
            <a:ext cx="4175762" cy="757885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8F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EE2D310-8C43-AA4F-7634-2FF98FF5847A}"/>
              </a:ext>
            </a:extLst>
          </p:cNvPr>
          <p:cNvSpPr txBox="1"/>
          <p:nvPr/>
        </p:nvSpPr>
        <p:spPr>
          <a:xfrm>
            <a:off x="206230" y="5815315"/>
            <a:ext cx="3627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n w="127000">
                  <a:solidFill>
                    <a:srgbClr val="FF8F8F"/>
                  </a:solidFill>
                </a:ln>
                <a:solidFill>
                  <a:srgbClr val="FF8F8F"/>
                </a:solidFill>
              </a:rPr>
              <a:t>○○幼稚園の先生達へひとこと！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CA6A6E9-E87A-086C-93A6-2E457CC95964}"/>
              </a:ext>
            </a:extLst>
          </p:cNvPr>
          <p:cNvSpPr txBox="1"/>
          <p:nvPr/>
        </p:nvSpPr>
        <p:spPr>
          <a:xfrm>
            <a:off x="214088" y="5815315"/>
            <a:ext cx="274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○○幼稚園の先生達へひとこと！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220A70-C39A-11BE-DF70-A2FB6DED5E51}"/>
              </a:ext>
            </a:extLst>
          </p:cNvPr>
          <p:cNvSpPr txBox="1"/>
          <p:nvPr/>
        </p:nvSpPr>
        <p:spPr>
          <a:xfrm>
            <a:off x="2440981" y="1181674"/>
            <a:ext cx="2181844" cy="10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"/>
              </a:spcBef>
            </a:pPr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生年月日：　　年　　月　　日</a:t>
            </a:r>
            <a:endParaRPr kumimoji="1" lang="en-US" altLang="ja-JP" sz="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80"/>
              </a:spcBef>
            </a:pPr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出身地：</a:t>
            </a:r>
            <a:endParaRPr kumimoji="1" lang="en-US" altLang="ja-JP" sz="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80"/>
              </a:spcBef>
            </a:pPr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出身校：</a:t>
            </a:r>
            <a:endParaRPr kumimoji="1" lang="en-US" altLang="ja-JP" sz="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80"/>
              </a:spcBef>
            </a:pPr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学生時代の部活等：</a:t>
            </a:r>
            <a:endParaRPr kumimoji="1" lang="en-US" altLang="ja-JP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04E021-18C3-8169-BE20-693DC7F96897}"/>
              </a:ext>
            </a:extLst>
          </p:cNvPr>
          <p:cNvSpPr txBox="1"/>
          <p:nvPr/>
        </p:nvSpPr>
        <p:spPr>
          <a:xfrm>
            <a:off x="2931555" y="950327"/>
            <a:ext cx="1186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n w="101600">
                  <a:solidFill>
                    <a:srgbClr val="FF8F8F"/>
                  </a:solidFill>
                </a:ln>
                <a:solidFill>
                  <a:schemeClr val="bg1"/>
                </a:solidFill>
              </a:rPr>
              <a:t>プロフィール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0B2FC4-E21A-B282-E2FA-94078CCE305B}"/>
              </a:ext>
            </a:extLst>
          </p:cNvPr>
          <p:cNvSpPr txBox="1"/>
          <p:nvPr/>
        </p:nvSpPr>
        <p:spPr>
          <a:xfrm>
            <a:off x="2931708" y="948703"/>
            <a:ext cx="1186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プロフィール</a:t>
            </a:r>
          </a:p>
        </p:txBody>
      </p:sp>
      <p:sp>
        <p:nvSpPr>
          <p:cNvPr id="23" name="フローチャート: 端子 22">
            <a:extLst>
              <a:ext uri="{FF2B5EF4-FFF2-40B4-BE49-F238E27FC236}">
                <a16:creationId xmlns:a16="http://schemas.microsoft.com/office/drawing/2014/main" id="{7AC19446-0DF3-43A4-5933-9447D52C25ED}"/>
              </a:ext>
            </a:extLst>
          </p:cNvPr>
          <p:cNvSpPr/>
          <p:nvPr/>
        </p:nvSpPr>
        <p:spPr>
          <a:xfrm>
            <a:off x="266446" y="2514628"/>
            <a:ext cx="2164546" cy="286644"/>
          </a:xfrm>
          <a:prstGeom prst="flowChartTerminator">
            <a:avLst/>
          </a:prstGeom>
          <a:solidFill>
            <a:srgbClr val="FF8F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930840-AFB1-5F6B-87FE-B2916AE797F1}"/>
              </a:ext>
            </a:extLst>
          </p:cNvPr>
          <p:cNvSpPr txBox="1"/>
          <p:nvPr/>
        </p:nvSpPr>
        <p:spPr>
          <a:xfrm>
            <a:off x="397089" y="2538724"/>
            <a:ext cx="219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内定者にインタビュー！</a:t>
            </a:r>
          </a:p>
        </p:txBody>
      </p:sp>
      <p:pic>
        <p:nvPicPr>
          <p:cNvPr id="31" name="図 30" descr="背景パターン&#10;&#10;自動的に生成された説明">
            <a:extLst>
              <a:ext uri="{FF2B5EF4-FFF2-40B4-BE49-F238E27FC236}">
                <a16:creationId xmlns:a16="http://schemas.microsoft.com/office/drawing/2014/main" id="{741251D7-91B0-00FA-0EE2-02242848C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8" b="89976" l="9973" r="89997">
                        <a14:foregroundMark x1="54229" y1="9418" x2="58048" y2="29830"/>
                        <a14:foregroundMark x1="58048" y1="29830" x2="51106" y2="26880"/>
                        <a14:foregroundMark x1="51106" y1="26880" x2="53137" y2="19725"/>
                        <a14:foregroundMark x1="53137" y1="19725" x2="54623" y2="19725"/>
                        <a14:foregroundMark x1="54986" y1="4204" x2="54986" y2="4204"/>
                        <a14:foregroundMark x1="54865" y1="3678" x2="61443" y2="25465"/>
                        <a14:foregroundMark x1="61443" y1="25465" x2="61322" y2="25465"/>
                        <a14:foregroundMark x1="37799" y1="13985" x2="32980" y2="24778"/>
                        <a14:foregroundMark x1="30433" y1="40299" x2="34253" y2="68149"/>
                        <a14:foregroundMark x1="33343" y1="48909" x2="37799" y2="60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88" t="9039" r="58360" b="67140"/>
          <a:stretch/>
        </p:blipFill>
        <p:spPr>
          <a:xfrm rot="11920729">
            <a:off x="2657476" y="232452"/>
            <a:ext cx="458256" cy="529838"/>
          </a:xfrm>
          <a:prstGeom prst="rect">
            <a:avLst/>
          </a:prstGeom>
        </p:spPr>
      </p:pic>
      <p:pic>
        <p:nvPicPr>
          <p:cNvPr id="33" name="図 32" descr="背景パターン&#10;&#10;自動的に生成された説明">
            <a:extLst>
              <a:ext uri="{FF2B5EF4-FFF2-40B4-BE49-F238E27FC236}">
                <a16:creationId xmlns:a16="http://schemas.microsoft.com/office/drawing/2014/main" id="{059C77D4-8B04-DE5E-F9BA-D26689D45D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" b="89976" l="9973" r="89997">
                        <a14:foregroundMark x1="54229" y1="9418" x2="58048" y2="29830"/>
                        <a14:foregroundMark x1="58048" y1="29830" x2="51106" y2="26880"/>
                        <a14:foregroundMark x1="51106" y1="26880" x2="53137" y2="19725"/>
                        <a14:foregroundMark x1="53137" y1="19725" x2="54623" y2="19725"/>
                        <a14:foregroundMark x1="54986" y1="4204" x2="54986" y2="4204"/>
                        <a14:foregroundMark x1="54865" y1="3678" x2="61443" y2="25465"/>
                        <a14:foregroundMark x1="61443" y1="25465" x2="61322" y2="25465"/>
                        <a14:foregroundMark x1="37799" y1="13985" x2="32980" y2="24778"/>
                        <a14:foregroundMark x1="30433" y1="40299" x2="34253" y2="68149"/>
                        <a14:foregroundMark x1="33343" y1="48909" x2="37799" y2="60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07" t="-192" r="28796" b="61901"/>
          <a:stretch/>
        </p:blipFill>
        <p:spPr>
          <a:xfrm rot="691898">
            <a:off x="2452350" y="5706899"/>
            <a:ext cx="459986" cy="422067"/>
          </a:xfrm>
          <a:prstGeom prst="rect">
            <a:avLst/>
          </a:prstGeom>
        </p:spPr>
      </p:pic>
      <p:pic>
        <p:nvPicPr>
          <p:cNvPr id="34" name="図 33" descr="背景パターン&#10;&#10;自動的に生成された説明">
            <a:extLst>
              <a:ext uri="{FF2B5EF4-FFF2-40B4-BE49-F238E27FC236}">
                <a16:creationId xmlns:a16="http://schemas.microsoft.com/office/drawing/2014/main" id="{C8E04325-C8F8-04D4-F305-8DFF15EAE6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" b="89976" l="9973" r="89997">
                        <a14:foregroundMark x1="54229" y1="9418" x2="58048" y2="29830"/>
                        <a14:foregroundMark x1="58048" y1="29830" x2="51106" y2="26880"/>
                        <a14:foregroundMark x1="51106" y1="26880" x2="53137" y2="19725"/>
                        <a14:foregroundMark x1="53137" y1="19725" x2="54623" y2="19725"/>
                        <a14:foregroundMark x1="54986" y1="4204" x2="54986" y2="4204"/>
                        <a14:foregroundMark x1="54865" y1="3678" x2="61443" y2="25465"/>
                        <a14:foregroundMark x1="61443" y1="25465" x2="61322" y2="25465"/>
                        <a14:foregroundMark x1="37799" y1="13985" x2="32980" y2="24778"/>
                        <a14:foregroundMark x1="30433" y1="40299" x2="34253" y2="68149"/>
                        <a14:foregroundMark x1="33343" y1="48909" x2="37799" y2="60065"/>
                        <a14:backgroundMark x1="50288" y1="73605" x2="50288" y2="73605"/>
                        <a14:backgroundMark x1="49045" y1="72555" x2="51197" y2="75263"/>
                        <a14:backgroundMark x1="48651" y1="74939" x2="50925" y2="73242"/>
                        <a14:backgroundMark x1="50045" y1="71746" x2="52955" y2="71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0" t="33762" r="49435" b="24785"/>
          <a:stretch/>
        </p:blipFill>
        <p:spPr>
          <a:xfrm>
            <a:off x="138560" y="480794"/>
            <a:ext cx="524831" cy="511560"/>
          </a:xfrm>
          <a:prstGeom prst="rect">
            <a:avLst/>
          </a:prstGeom>
        </p:spPr>
      </p:pic>
      <p:pic>
        <p:nvPicPr>
          <p:cNvPr id="35" name="図 34" descr="背景パターン&#10;&#10;自動的に生成された説明">
            <a:extLst>
              <a:ext uri="{FF2B5EF4-FFF2-40B4-BE49-F238E27FC236}">
                <a16:creationId xmlns:a16="http://schemas.microsoft.com/office/drawing/2014/main" id="{CD6D9D5D-2F21-9BF9-E107-05886DA950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8" b="89976" l="9973" r="89997">
                        <a14:foregroundMark x1="54229" y1="9418" x2="58048" y2="29830"/>
                        <a14:foregroundMark x1="58048" y1="29830" x2="51106" y2="26880"/>
                        <a14:foregroundMark x1="51106" y1="26880" x2="53137" y2="19725"/>
                        <a14:foregroundMark x1="53137" y1="19725" x2="54623" y2="19725"/>
                        <a14:foregroundMark x1="54986" y1="4204" x2="54986" y2="4204"/>
                        <a14:foregroundMark x1="54865" y1="3678" x2="61443" y2="25465"/>
                        <a14:foregroundMark x1="61443" y1="25465" x2="61322" y2="25465"/>
                        <a14:foregroundMark x1="37799" y1="13985" x2="32980" y2="24778"/>
                        <a14:foregroundMark x1="30433" y1="40299" x2="34253" y2="68149"/>
                        <a14:foregroundMark x1="33343" y1="48909" x2="37799" y2="60065"/>
                        <a14:backgroundMark x1="50288" y1="73605" x2="50288" y2="73605"/>
                        <a14:backgroundMark x1="49045" y1="72555" x2="51197" y2="75263"/>
                        <a14:backgroundMark x1="48651" y1="74939" x2="50925" y2="73242"/>
                        <a14:backgroundMark x1="50045" y1="71746" x2="52955" y2="71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0" t="33762" r="49435" b="24785"/>
          <a:stretch/>
        </p:blipFill>
        <p:spPr>
          <a:xfrm>
            <a:off x="2214149" y="2454958"/>
            <a:ext cx="377887" cy="36833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998E5D-5B94-E96A-340E-8E06306242CB}"/>
              </a:ext>
            </a:extLst>
          </p:cNvPr>
          <p:cNvSpPr txBox="1"/>
          <p:nvPr/>
        </p:nvSpPr>
        <p:spPr>
          <a:xfrm>
            <a:off x="499871" y="4981966"/>
            <a:ext cx="429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働く上で不安なことや疑問に思うこと</a:t>
            </a:r>
            <a:r>
              <a:rPr kumimoji="1" lang="ja-JP" altLang="en-US" sz="800" dirty="0">
                <a:solidFill>
                  <a:schemeClr val="bg2">
                    <a:lumMod val="50000"/>
                  </a:schemeClr>
                </a:solidFill>
              </a:rPr>
              <a:t>があればお書きください！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BF8F27-7CC5-ABB0-C224-E4D887900AED}"/>
              </a:ext>
            </a:extLst>
          </p:cNvPr>
          <p:cNvSpPr txBox="1"/>
          <p:nvPr/>
        </p:nvSpPr>
        <p:spPr>
          <a:xfrm flipH="1">
            <a:off x="199040" y="4943786"/>
            <a:ext cx="5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>
                    <a:lumMod val="65000"/>
                  </a:schemeClr>
                </a:solidFill>
                <a:latin typeface="+mj-lt"/>
                <a:ea typeface="HGSｺﾞｼｯｸM" panose="020B0600000000000000" pitchFamily="50" charset="-128"/>
              </a:rPr>
              <a:t>Q.</a:t>
            </a:r>
            <a:endParaRPr kumimoji="1" lang="ja-JP" altLang="en-US" b="1" dirty="0">
              <a:solidFill>
                <a:schemeClr val="bg1">
                  <a:lumMod val="65000"/>
                </a:schemeClr>
              </a:solidFill>
              <a:latin typeface="+mj-lt"/>
              <a:ea typeface="HGSｺﾞｼｯｸM" panose="020B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6B30F1-F09D-034B-9588-CB5E9FFFFF82}"/>
              </a:ext>
            </a:extLst>
          </p:cNvPr>
          <p:cNvSpPr txBox="1"/>
          <p:nvPr/>
        </p:nvSpPr>
        <p:spPr>
          <a:xfrm>
            <a:off x="389398" y="5366437"/>
            <a:ext cx="5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8F8F"/>
                </a:solidFill>
                <a:latin typeface="+mj-lt"/>
                <a:ea typeface="HGSｺﾞｼｯｸM" panose="020B0600000000000000" pitchFamily="50" charset="-128"/>
              </a:rPr>
              <a:t>A.</a:t>
            </a:r>
            <a:endParaRPr kumimoji="1" lang="ja-JP" altLang="en-US" b="1" dirty="0">
              <a:solidFill>
                <a:srgbClr val="FF8F8F"/>
              </a:solidFill>
              <a:latin typeface="+mj-lt"/>
              <a:ea typeface="HGSｺﾞｼｯｸM" panose="020B0600000000000000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A0CBCD1-4F45-D03B-E466-3F0BE9CED600}"/>
              </a:ext>
            </a:extLst>
          </p:cNvPr>
          <p:cNvCxnSpPr>
            <a:cxnSpLocks/>
          </p:cNvCxnSpPr>
          <p:nvPr/>
        </p:nvCxnSpPr>
        <p:spPr>
          <a:xfrm>
            <a:off x="402516" y="5658184"/>
            <a:ext cx="3957655" cy="0"/>
          </a:xfrm>
          <a:prstGeom prst="line">
            <a:avLst/>
          </a:prstGeom>
          <a:ln w="25400">
            <a:solidFill>
              <a:srgbClr val="FF8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923B7BD6-7725-0F7F-734D-1FB72CF0DD07}"/>
              </a:ext>
            </a:extLst>
          </p:cNvPr>
          <p:cNvSpPr/>
          <p:nvPr/>
        </p:nvSpPr>
        <p:spPr>
          <a:xfrm>
            <a:off x="324846" y="1086337"/>
            <a:ext cx="1952581" cy="13007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人, 屋内, 立つ, 窓 が含まれている画像&#10;&#10;自動的に生成された説明">
            <a:extLst>
              <a:ext uri="{FF2B5EF4-FFF2-40B4-BE49-F238E27FC236}">
                <a16:creationId xmlns:a16="http://schemas.microsoft.com/office/drawing/2014/main" id="{A4023405-1CC1-6B5B-CA17-FCF88E9D4F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1" t="5683" r="23880" b="37789"/>
          <a:stretch/>
        </p:blipFill>
        <p:spPr>
          <a:xfrm>
            <a:off x="322592" y="1087785"/>
            <a:ext cx="1944840" cy="1297573"/>
          </a:xfrm>
          <a:prstGeom prst="rect">
            <a:avLst/>
          </a:prstGeom>
          <a:ln>
            <a:noFill/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59FD96-361E-24C4-82D1-D4F773A1A4B9}"/>
              </a:ext>
            </a:extLst>
          </p:cNvPr>
          <p:cNvSpPr txBox="1"/>
          <p:nvPr/>
        </p:nvSpPr>
        <p:spPr>
          <a:xfrm>
            <a:off x="636675" y="1986058"/>
            <a:ext cx="148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</a:rPr>
              <a:t>写真送付欄</a:t>
            </a:r>
          </a:p>
        </p:txBody>
      </p:sp>
      <p:sp>
        <p:nvSpPr>
          <p:cNvPr id="175" name="フローチャート: 結合子 174">
            <a:extLst>
              <a:ext uri="{FF2B5EF4-FFF2-40B4-BE49-F238E27FC236}">
                <a16:creationId xmlns:a16="http://schemas.microsoft.com/office/drawing/2014/main" id="{83A9AD87-A7EB-8C47-EEA9-6C62857C3521}"/>
              </a:ext>
            </a:extLst>
          </p:cNvPr>
          <p:cNvSpPr/>
          <p:nvPr/>
        </p:nvSpPr>
        <p:spPr>
          <a:xfrm>
            <a:off x="5210879" y="505528"/>
            <a:ext cx="2245628" cy="2245628"/>
          </a:xfrm>
          <a:prstGeom prst="flowChartConnector">
            <a:avLst/>
          </a:prstGeom>
          <a:solidFill>
            <a:srgbClr val="FFE5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ローチャート: 代替処理 175">
            <a:extLst>
              <a:ext uri="{FF2B5EF4-FFF2-40B4-BE49-F238E27FC236}">
                <a16:creationId xmlns:a16="http://schemas.microsoft.com/office/drawing/2014/main" id="{483AAB9F-C107-B711-3C60-C4B0FA21276E}"/>
              </a:ext>
            </a:extLst>
          </p:cNvPr>
          <p:cNvSpPr/>
          <p:nvPr/>
        </p:nvSpPr>
        <p:spPr>
          <a:xfrm>
            <a:off x="7454640" y="1119656"/>
            <a:ext cx="2181844" cy="128260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8F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ローチャート: 端子 176">
            <a:extLst>
              <a:ext uri="{FF2B5EF4-FFF2-40B4-BE49-F238E27FC236}">
                <a16:creationId xmlns:a16="http://schemas.microsoft.com/office/drawing/2014/main" id="{1E5A44BB-9979-7388-E590-F5C70042E8E0}"/>
              </a:ext>
            </a:extLst>
          </p:cNvPr>
          <p:cNvSpPr/>
          <p:nvPr/>
        </p:nvSpPr>
        <p:spPr>
          <a:xfrm>
            <a:off x="5354773" y="428484"/>
            <a:ext cx="2719200" cy="487831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8F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1BE491D2-9016-1BFE-36E6-CE0C3BC1C896}"/>
              </a:ext>
            </a:extLst>
          </p:cNvPr>
          <p:cNvSpPr txBox="1"/>
          <p:nvPr/>
        </p:nvSpPr>
        <p:spPr>
          <a:xfrm>
            <a:off x="5352692" y="190061"/>
            <a:ext cx="203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127000">
                  <a:solidFill>
                    <a:srgbClr val="FF8F8F"/>
                  </a:solidFill>
                </a:ln>
                <a:solidFill>
                  <a:srgbClr val="FF8F8F"/>
                </a:solidFill>
              </a:rPr>
              <a:t>新しい先生紹介</a:t>
            </a:r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F6BB4E2B-3FFA-BCF9-5600-54FDBC31EF78}"/>
              </a:ext>
            </a:extLst>
          </p:cNvPr>
          <p:cNvSpPr txBox="1"/>
          <p:nvPr/>
        </p:nvSpPr>
        <p:spPr>
          <a:xfrm>
            <a:off x="5357209" y="190061"/>
            <a:ext cx="185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新しい先生紹介</a:t>
            </a: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D4F77354-24CA-7D83-FFEB-04D13EDC25DB}"/>
              </a:ext>
            </a:extLst>
          </p:cNvPr>
          <p:cNvSpPr txBox="1"/>
          <p:nvPr/>
        </p:nvSpPr>
        <p:spPr>
          <a:xfrm>
            <a:off x="5555948" y="3568803"/>
            <a:ext cx="2073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好きなこと・趣味は？</a:t>
            </a: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9A18725A-E581-9C9D-0C7B-AE4FCBC67CC2}"/>
              </a:ext>
            </a:extLst>
          </p:cNvPr>
          <p:cNvSpPr txBox="1"/>
          <p:nvPr/>
        </p:nvSpPr>
        <p:spPr>
          <a:xfrm>
            <a:off x="5536787" y="4282608"/>
            <a:ext cx="2185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自分の性格を動物に表すと？</a:t>
            </a: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DCCE7FA4-64CE-26BF-3A74-7A1850E86FA1}"/>
              </a:ext>
            </a:extLst>
          </p:cNvPr>
          <p:cNvSpPr txBox="1"/>
          <p:nvPr/>
        </p:nvSpPr>
        <p:spPr>
          <a:xfrm>
            <a:off x="5422461" y="3208051"/>
            <a:ext cx="5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8F8F"/>
                </a:solidFill>
                <a:latin typeface="+mj-lt"/>
                <a:ea typeface="HGSｺﾞｼｯｸM" panose="020B0600000000000000" pitchFamily="50" charset="-128"/>
              </a:rPr>
              <a:t>A.</a:t>
            </a:r>
            <a:endParaRPr kumimoji="1" lang="ja-JP" altLang="en-US" b="1" dirty="0">
              <a:solidFill>
                <a:srgbClr val="FF8F8F"/>
              </a:solidFill>
              <a:latin typeface="+mj-lt"/>
              <a:ea typeface="HGSｺﾞｼｯｸM" panose="020B0600000000000000" pitchFamily="50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B1CDF56C-840B-11B1-8A4D-3AF39E3280F8}"/>
              </a:ext>
            </a:extLst>
          </p:cNvPr>
          <p:cNvSpPr txBox="1"/>
          <p:nvPr/>
        </p:nvSpPr>
        <p:spPr>
          <a:xfrm>
            <a:off x="5637028" y="578036"/>
            <a:ext cx="623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>
                    <a:lumMod val="50000"/>
                  </a:schemeClr>
                </a:solidFill>
              </a:rPr>
              <a:t>氏名</a:t>
            </a:r>
            <a:r>
              <a:rPr kumimoji="1" lang="en-US" altLang="ja-JP" sz="12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7B711628-BFD7-87E0-4D97-0832E07A3D4A}"/>
              </a:ext>
            </a:extLst>
          </p:cNvPr>
          <p:cNvSpPr txBox="1"/>
          <p:nvPr/>
        </p:nvSpPr>
        <p:spPr>
          <a:xfrm flipH="1">
            <a:off x="5221492" y="2846449"/>
            <a:ext cx="5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>
                    <a:lumMod val="65000"/>
                  </a:schemeClr>
                </a:solidFill>
                <a:latin typeface="+mj-lt"/>
                <a:ea typeface="HGSｺﾞｼｯｸM" panose="020B0600000000000000" pitchFamily="50" charset="-128"/>
              </a:rPr>
              <a:t>Q.</a:t>
            </a:r>
            <a:endParaRPr kumimoji="1" lang="ja-JP" altLang="en-US" b="1" dirty="0">
              <a:solidFill>
                <a:schemeClr val="bg1">
                  <a:lumMod val="65000"/>
                </a:schemeClr>
              </a:solidFill>
              <a:latin typeface="+mj-lt"/>
              <a:ea typeface="HGSｺﾞｼｯｸM" panose="020B0600000000000000" pitchFamily="50" charset="-128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6B8AC688-9F56-E019-E03F-32B0E41EADAD}"/>
              </a:ext>
            </a:extLst>
          </p:cNvPr>
          <p:cNvSpPr txBox="1"/>
          <p:nvPr/>
        </p:nvSpPr>
        <p:spPr>
          <a:xfrm>
            <a:off x="5536787" y="2901922"/>
            <a:ext cx="3081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○○幼稚園のココに惹かれた！</a:t>
            </a: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53C56E67-C468-2979-DAC4-C52EC22B52C3}"/>
              </a:ext>
            </a:extLst>
          </p:cNvPr>
          <p:cNvSpPr txBox="1"/>
          <p:nvPr/>
        </p:nvSpPr>
        <p:spPr>
          <a:xfrm flipH="1">
            <a:off x="5234029" y="3510962"/>
            <a:ext cx="5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>
                    <a:lumMod val="65000"/>
                  </a:schemeClr>
                </a:solidFill>
                <a:latin typeface="+mj-lt"/>
                <a:ea typeface="HGSｺﾞｼｯｸM" panose="020B0600000000000000" pitchFamily="50" charset="-128"/>
              </a:rPr>
              <a:t>Q.</a:t>
            </a:r>
            <a:endParaRPr kumimoji="1" lang="ja-JP" altLang="en-US" b="1" dirty="0">
              <a:solidFill>
                <a:schemeClr val="bg1">
                  <a:lumMod val="65000"/>
                </a:schemeClr>
              </a:solidFill>
              <a:latin typeface="+mj-lt"/>
              <a:ea typeface="HGSｺﾞｼｯｸM" panose="020B0600000000000000" pitchFamily="50" charset="-128"/>
            </a:endParaRPr>
          </a:p>
        </p:txBody>
      </p:sp>
      <p:cxnSp>
        <p:nvCxnSpPr>
          <p:cNvPr id="187" name="直線コネクタ 186">
            <a:extLst>
              <a:ext uri="{FF2B5EF4-FFF2-40B4-BE49-F238E27FC236}">
                <a16:creationId xmlns:a16="http://schemas.microsoft.com/office/drawing/2014/main" id="{FE416E6D-A7D7-0B85-3CD7-01C93509DEEF}"/>
              </a:ext>
            </a:extLst>
          </p:cNvPr>
          <p:cNvCxnSpPr>
            <a:cxnSpLocks/>
          </p:cNvCxnSpPr>
          <p:nvPr/>
        </p:nvCxnSpPr>
        <p:spPr>
          <a:xfrm>
            <a:off x="5435579" y="3499798"/>
            <a:ext cx="3957655" cy="0"/>
          </a:xfrm>
          <a:prstGeom prst="line">
            <a:avLst/>
          </a:prstGeom>
          <a:ln w="25400">
            <a:solidFill>
              <a:srgbClr val="FF8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756268D0-5A3D-1F64-E01D-87155885971A}"/>
              </a:ext>
            </a:extLst>
          </p:cNvPr>
          <p:cNvSpPr txBox="1"/>
          <p:nvPr/>
        </p:nvSpPr>
        <p:spPr>
          <a:xfrm flipH="1">
            <a:off x="5235956" y="4225766"/>
            <a:ext cx="5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>
                    <a:lumMod val="65000"/>
                  </a:schemeClr>
                </a:solidFill>
                <a:latin typeface="+mj-lt"/>
                <a:ea typeface="HGSｺﾞｼｯｸM" panose="020B0600000000000000" pitchFamily="50" charset="-128"/>
              </a:rPr>
              <a:t>Q.</a:t>
            </a:r>
            <a:endParaRPr kumimoji="1" lang="ja-JP" altLang="en-US" b="1" dirty="0">
              <a:solidFill>
                <a:schemeClr val="bg1">
                  <a:lumMod val="65000"/>
                </a:schemeClr>
              </a:solidFill>
              <a:latin typeface="+mj-lt"/>
              <a:ea typeface="HGSｺﾞｼｯｸM" panose="020B0600000000000000" pitchFamily="50" charset="-128"/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38508C09-D4EE-AB33-E148-8BCB03E08836}"/>
              </a:ext>
            </a:extLst>
          </p:cNvPr>
          <p:cNvSpPr txBox="1"/>
          <p:nvPr/>
        </p:nvSpPr>
        <p:spPr>
          <a:xfrm>
            <a:off x="5424388" y="3896876"/>
            <a:ext cx="5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8F8F"/>
                </a:solidFill>
                <a:latin typeface="+mj-lt"/>
                <a:ea typeface="HGSｺﾞｼｯｸM" panose="020B0600000000000000" pitchFamily="50" charset="-128"/>
              </a:rPr>
              <a:t>A.</a:t>
            </a:r>
            <a:endParaRPr kumimoji="1" lang="ja-JP" altLang="en-US" b="1" dirty="0">
              <a:solidFill>
                <a:srgbClr val="FF8F8F"/>
              </a:solidFill>
              <a:latin typeface="+mj-lt"/>
              <a:ea typeface="HGSｺﾞｼｯｸM" panose="020B0600000000000000" pitchFamily="50" charset="-128"/>
            </a:endParaRPr>
          </a:p>
        </p:txBody>
      </p: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8A69315E-FE2B-8B3A-624A-E54F2FEBD5ED}"/>
              </a:ext>
            </a:extLst>
          </p:cNvPr>
          <p:cNvCxnSpPr>
            <a:cxnSpLocks/>
          </p:cNvCxnSpPr>
          <p:nvPr/>
        </p:nvCxnSpPr>
        <p:spPr>
          <a:xfrm>
            <a:off x="5437506" y="4188623"/>
            <a:ext cx="3957655" cy="0"/>
          </a:xfrm>
          <a:prstGeom prst="line">
            <a:avLst/>
          </a:prstGeom>
          <a:ln w="25400">
            <a:solidFill>
              <a:srgbClr val="FF8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79058DD4-66EB-BFC5-7A08-18D6CF6217EC}"/>
              </a:ext>
            </a:extLst>
          </p:cNvPr>
          <p:cNvSpPr txBox="1"/>
          <p:nvPr/>
        </p:nvSpPr>
        <p:spPr>
          <a:xfrm>
            <a:off x="5426314" y="4620424"/>
            <a:ext cx="5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8F8F"/>
                </a:solidFill>
                <a:latin typeface="+mj-lt"/>
                <a:ea typeface="HGSｺﾞｼｯｸM" panose="020B0600000000000000" pitchFamily="50" charset="-128"/>
              </a:rPr>
              <a:t>A.</a:t>
            </a:r>
            <a:endParaRPr kumimoji="1" lang="ja-JP" altLang="en-US" b="1" dirty="0">
              <a:solidFill>
                <a:srgbClr val="FF8F8F"/>
              </a:solidFill>
              <a:latin typeface="+mj-lt"/>
              <a:ea typeface="HGSｺﾞｼｯｸM" panose="020B0600000000000000" pitchFamily="50" charset="-128"/>
            </a:endParaRPr>
          </a:p>
        </p:txBody>
      </p: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58833DF5-C5F3-26EE-92ED-870B8DA801C2}"/>
              </a:ext>
            </a:extLst>
          </p:cNvPr>
          <p:cNvCxnSpPr>
            <a:cxnSpLocks/>
          </p:cNvCxnSpPr>
          <p:nvPr/>
        </p:nvCxnSpPr>
        <p:spPr>
          <a:xfrm>
            <a:off x="5439432" y="4912171"/>
            <a:ext cx="3957655" cy="0"/>
          </a:xfrm>
          <a:prstGeom prst="line">
            <a:avLst/>
          </a:prstGeom>
          <a:ln w="25400">
            <a:solidFill>
              <a:srgbClr val="FF8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フローチャート: 代替処理 192">
            <a:extLst>
              <a:ext uri="{FF2B5EF4-FFF2-40B4-BE49-F238E27FC236}">
                <a16:creationId xmlns:a16="http://schemas.microsoft.com/office/drawing/2014/main" id="{9D48A40F-8A6B-1112-B0B8-3B324CA2C2D1}"/>
              </a:ext>
            </a:extLst>
          </p:cNvPr>
          <p:cNvSpPr/>
          <p:nvPr/>
        </p:nvSpPr>
        <p:spPr>
          <a:xfrm>
            <a:off x="5308763" y="5968015"/>
            <a:ext cx="4175762" cy="757885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8F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B29B4E6E-A641-FF21-BD58-7B74A1A9B22E}"/>
              </a:ext>
            </a:extLst>
          </p:cNvPr>
          <p:cNvSpPr txBox="1"/>
          <p:nvPr/>
        </p:nvSpPr>
        <p:spPr>
          <a:xfrm>
            <a:off x="5243146" y="5828815"/>
            <a:ext cx="3627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n w="127000">
                  <a:solidFill>
                    <a:srgbClr val="FF8F8F"/>
                  </a:solidFill>
                </a:ln>
                <a:solidFill>
                  <a:srgbClr val="FF8F8F"/>
                </a:solidFill>
              </a:rPr>
              <a:t>○○幼稚園の先生達へひとこと！</a:t>
            </a: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5B998A86-7F31-0DB6-5020-605F3B320F23}"/>
              </a:ext>
            </a:extLst>
          </p:cNvPr>
          <p:cNvSpPr txBox="1"/>
          <p:nvPr/>
        </p:nvSpPr>
        <p:spPr>
          <a:xfrm>
            <a:off x="5251004" y="5828815"/>
            <a:ext cx="274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○○幼稚園の先生達へひとこと！</a:t>
            </a: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CE0CCB59-DE1A-415C-ABE1-7619C1096A28}"/>
              </a:ext>
            </a:extLst>
          </p:cNvPr>
          <p:cNvSpPr txBox="1"/>
          <p:nvPr/>
        </p:nvSpPr>
        <p:spPr>
          <a:xfrm>
            <a:off x="7477897" y="1195174"/>
            <a:ext cx="2181844" cy="10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"/>
              </a:spcBef>
            </a:pPr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生年月日：　　年　　月　　日</a:t>
            </a:r>
            <a:endParaRPr kumimoji="1" lang="en-US" altLang="ja-JP" sz="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80"/>
              </a:spcBef>
            </a:pPr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出身地：</a:t>
            </a:r>
            <a:endParaRPr kumimoji="1" lang="en-US" altLang="ja-JP" sz="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80"/>
              </a:spcBef>
            </a:pPr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出身校：</a:t>
            </a:r>
            <a:endParaRPr kumimoji="1" lang="en-US" altLang="ja-JP" sz="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80"/>
              </a:spcBef>
            </a:pPr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学生時代の部活等：</a:t>
            </a:r>
            <a:endParaRPr kumimoji="1" lang="en-US" altLang="ja-JP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A3080B0A-62DE-1FC3-EA15-0BF30EE31F42}"/>
              </a:ext>
            </a:extLst>
          </p:cNvPr>
          <p:cNvSpPr txBox="1"/>
          <p:nvPr/>
        </p:nvSpPr>
        <p:spPr>
          <a:xfrm>
            <a:off x="7968471" y="963827"/>
            <a:ext cx="1186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n w="101600">
                  <a:solidFill>
                    <a:srgbClr val="FF8F8F"/>
                  </a:solidFill>
                </a:ln>
                <a:solidFill>
                  <a:schemeClr val="bg1"/>
                </a:solidFill>
              </a:rPr>
              <a:t>プロフィール</a:t>
            </a: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680FD7BC-BD56-DA20-4DF3-FDAC2AB12F4B}"/>
              </a:ext>
            </a:extLst>
          </p:cNvPr>
          <p:cNvSpPr txBox="1"/>
          <p:nvPr/>
        </p:nvSpPr>
        <p:spPr>
          <a:xfrm>
            <a:off x="7968624" y="962203"/>
            <a:ext cx="1186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プロフィール</a:t>
            </a:r>
          </a:p>
        </p:txBody>
      </p:sp>
      <p:sp>
        <p:nvSpPr>
          <p:cNvPr id="199" name="フローチャート: 端子 198">
            <a:extLst>
              <a:ext uri="{FF2B5EF4-FFF2-40B4-BE49-F238E27FC236}">
                <a16:creationId xmlns:a16="http://schemas.microsoft.com/office/drawing/2014/main" id="{C7CBBE5D-640D-DBF8-FD65-9593529E8DE8}"/>
              </a:ext>
            </a:extLst>
          </p:cNvPr>
          <p:cNvSpPr/>
          <p:nvPr/>
        </p:nvSpPr>
        <p:spPr>
          <a:xfrm>
            <a:off x="5303362" y="2528128"/>
            <a:ext cx="2164546" cy="286644"/>
          </a:xfrm>
          <a:prstGeom prst="flowChartTerminator">
            <a:avLst/>
          </a:prstGeom>
          <a:solidFill>
            <a:srgbClr val="FF8F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28D51448-A957-1120-9F27-164AB588D957}"/>
              </a:ext>
            </a:extLst>
          </p:cNvPr>
          <p:cNvSpPr txBox="1"/>
          <p:nvPr/>
        </p:nvSpPr>
        <p:spPr>
          <a:xfrm>
            <a:off x="5434005" y="2552224"/>
            <a:ext cx="219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内定者にインタビュー！</a:t>
            </a:r>
          </a:p>
        </p:txBody>
      </p:sp>
      <p:pic>
        <p:nvPicPr>
          <p:cNvPr id="201" name="図 200" descr="背景パターン&#10;&#10;自動的に生成された説明">
            <a:extLst>
              <a:ext uri="{FF2B5EF4-FFF2-40B4-BE49-F238E27FC236}">
                <a16:creationId xmlns:a16="http://schemas.microsoft.com/office/drawing/2014/main" id="{D97EB600-B720-9875-75AA-DC05F0FF7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8" b="89976" l="9973" r="89997">
                        <a14:foregroundMark x1="54229" y1="9418" x2="58048" y2="29830"/>
                        <a14:foregroundMark x1="58048" y1="29830" x2="51106" y2="26880"/>
                        <a14:foregroundMark x1="51106" y1="26880" x2="53137" y2="19725"/>
                        <a14:foregroundMark x1="53137" y1="19725" x2="54623" y2="19725"/>
                        <a14:foregroundMark x1="54986" y1="4204" x2="54986" y2="4204"/>
                        <a14:foregroundMark x1="54865" y1="3678" x2="61443" y2="25465"/>
                        <a14:foregroundMark x1="61443" y1="25465" x2="61322" y2="25465"/>
                        <a14:foregroundMark x1="37799" y1="13985" x2="32980" y2="24778"/>
                        <a14:foregroundMark x1="30433" y1="40299" x2="34253" y2="68149"/>
                        <a14:foregroundMark x1="33343" y1="48909" x2="37799" y2="60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88" t="9039" r="58360" b="67140"/>
          <a:stretch/>
        </p:blipFill>
        <p:spPr>
          <a:xfrm rot="11920729">
            <a:off x="7694392" y="245952"/>
            <a:ext cx="458256" cy="529838"/>
          </a:xfrm>
          <a:prstGeom prst="rect">
            <a:avLst/>
          </a:prstGeom>
        </p:spPr>
      </p:pic>
      <p:pic>
        <p:nvPicPr>
          <p:cNvPr id="202" name="図 201" descr="背景パターン&#10;&#10;自動的に生成された説明">
            <a:extLst>
              <a:ext uri="{FF2B5EF4-FFF2-40B4-BE49-F238E27FC236}">
                <a16:creationId xmlns:a16="http://schemas.microsoft.com/office/drawing/2014/main" id="{532337A8-F092-4097-29B8-FE8355EE35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" b="89976" l="9973" r="89997">
                        <a14:foregroundMark x1="54229" y1="9418" x2="58048" y2="29830"/>
                        <a14:foregroundMark x1="58048" y1="29830" x2="51106" y2="26880"/>
                        <a14:foregroundMark x1="51106" y1="26880" x2="53137" y2="19725"/>
                        <a14:foregroundMark x1="53137" y1="19725" x2="54623" y2="19725"/>
                        <a14:foregroundMark x1="54986" y1="4204" x2="54986" y2="4204"/>
                        <a14:foregroundMark x1="54865" y1="3678" x2="61443" y2="25465"/>
                        <a14:foregroundMark x1="61443" y1="25465" x2="61322" y2="25465"/>
                        <a14:foregroundMark x1="37799" y1="13985" x2="32980" y2="24778"/>
                        <a14:foregroundMark x1="30433" y1="40299" x2="34253" y2="68149"/>
                        <a14:foregroundMark x1="33343" y1="48909" x2="37799" y2="60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07" t="-192" r="28796" b="61901"/>
          <a:stretch/>
        </p:blipFill>
        <p:spPr>
          <a:xfrm rot="691898">
            <a:off x="7489266" y="5720399"/>
            <a:ext cx="459986" cy="422067"/>
          </a:xfrm>
          <a:prstGeom prst="rect">
            <a:avLst/>
          </a:prstGeom>
        </p:spPr>
      </p:pic>
      <p:pic>
        <p:nvPicPr>
          <p:cNvPr id="203" name="図 202" descr="背景パターン&#10;&#10;自動的に生成された説明">
            <a:extLst>
              <a:ext uri="{FF2B5EF4-FFF2-40B4-BE49-F238E27FC236}">
                <a16:creationId xmlns:a16="http://schemas.microsoft.com/office/drawing/2014/main" id="{74C01AB6-F997-6AC7-6B9B-4F433439A8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" b="89976" l="9973" r="89997">
                        <a14:foregroundMark x1="54229" y1="9418" x2="58048" y2="29830"/>
                        <a14:foregroundMark x1="58048" y1="29830" x2="51106" y2="26880"/>
                        <a14:foregroundMark x1="51106" y1="26880" x2="53137" y2="19725"/>
                        <a14:foregroundMark x1="53137" y1="19725" x2="54623" y2="19725"/>
                        <a14:foregroundMark x1="54986" y1="4204" x2="54986" y2="4204"/>
                        <a14:foregroundMark x1="54865" y1="3678" x2="61443" y2="25465"/>
                        <a14:foregroundMark x1="61443" y1="25465" x2="61322" y2="25465"/>
                        <a14:foregroundMark x1="37799" y1="13985" x2="32980" y2="24778"/>
                        <a14:foregroundMark x1="30433" y1="40299" x2="34253" y2="68149"/>
                        <a14:foregroundMark x1="33343" y1="48909" x2="37799" y2="60065"/>
                        <a14:backgroundMark x1="50288" y1="73605" x2="50288" y2="73605"/>
                        <a14:backgroundMark x1="49045" y1="72555" x2="51197" y2="75263"/>
                        <a14:backgroundMark x1="48651" y1="74939" x2="50925" y2="73242"/>
                        <a14:backgroundMark x1="50045" y1="71746" x2="52955" y2="71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0" t="33762" r="49435" b="24785"/>
          <a:stretch/>
        </p:blipFill>
        <p:spPr>
          <a:xfrm>
            <a:off x="5175476" y="494294"/>
            <a:ext cx="524831" cy="511560"/>
          </a:xfrm>
          <a:prstGeom prst="rect">
            <a:avLst/>
          </a:prstGeom>
        </p:spPr>
      </p:pic>
      <p:pic>
        <p:nvPicPr>
          <p:cNvPr id="204" name="図 203" descr="背景パターン&#10;&#10;自動的に生成された説明">
            <a:extLst>
              <a:ext uri="{FF2B5EF4-FFF2-40B4-BE49-F238E27FC236}">
                <a16:creationId xmlns:a16="http://schemas.microsoft.com/office/drawing/2014/main" id="{B8980E6D-0530-C653-AC84-26D69BDC0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8" b="89976" l="9973" r="89997">
                        <a14:foregroundMark x1="54229" y1="9418" x2="58048" y2="29830"/>
                        <a14:foregroundMark x1="58048" y1="29830" x2="51106" y2="26880"/>
                        <a14:foregroundMark x1="51106" y1="26880" x2="53137" y2="19725"/>
                        <a14:foregroundMark x1="53137" y1="19725" x2="54623" y2="19725"/>
                        <a14:foregroundMark x1="54986" y1="4204" x2="54986" y2="4204"/>
                        <a14:foregroundMark x1="54865" y1="3678" x2="61443" y2="25465"/>
                        <a14:foregroundMark x1="61443" y1="25465" x2="61322" y2="25465"/>
                        <a14:foregroundMark x1="37799" y1="13985" x2="32980" y2="24778"/>
                        <a14:foregroundMark x1="30433" y1="40299" x2="34253" y2="68149"/>
                        <a14:foregroundMark x1="33343" y1="48909" x2="37799" y2="60065"/>
                        <a14:backgroundMark x1="50288" y1="73605" x2="50288" y2="73605"/>
                        <a14:backgroundMark x1="49045" y1="72555" x2="51197" y2="75263"/>
                        <a14:backgroundMark x1="48651" y1="74939" x2="50925" y2="73242"/>
                        <a14:backgroundMark x1="50045" y1="71746" x2="52955" y2="71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0" t="33762" r="49435" b="24785"/>
          <a:stretch/>
        </p:blipFill>
        <p:spPr>
          <a:xfrm>
            <a:off x="7251065" y="2468458"/>
            <a:ext cx="377887" cy="368331"/>
          </a:xfrm>
          <a:prstGeom prst="rect">
            <a:avLst/>
          </a:prstGeom>
        </p:spPr>
      </p:pic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A87F1EFB-80A5-1486-E1DD-860D24E6F72D}"/>
              </a:ext>
            </a:extLst>
          </p:cNvPr>
          <p:cNvSpPr txBox="1"/>
          <p:nvPr/>
        </p:nvSpPr>
        <p:spPr>
          <a:xfrm flipH="1">
            <a:off x="5235956" y="4957286"/>
            <a:ext cx="5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>
                    <a:lumMod val="65000"/>
                  </a:schemeClr>
                </a:solidFill>
                <a:latin typeface="+mj-lt"/>
                <a:ea typeface="HGSｺﾞｼｯｸM" panose="020B0600000000000000" pitchFamily="50" charset="-128"/>
              </a:rPr>
              <a:t>Q.</a:t>
            </a:r>
            <a:endParaRPr kumimoji="1" lang="ja-JP" altLang="en-US" b="1" dirty="0">
              <a:solidFill>
                <a:schemeClr val="bg1">
                  <a:lumMod val="65000"/>
                </a:schemeClr>
              </a:solidFill>
              <a:latin typeface="+mj-lt"/>
              <a:ea typeface="HGSｺﾞｼｯｸM" panose="020B0600000000000000" pitchFamily="50" charset="-128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BBD2CEA2-4FDD-8E4F-E057-4A3DEA833FB9}"/>
              </a:ext>
            </a:extLst>
          </p:cNvPr>
          <p:cNvSpPr txBox="1"/>
          <p:nvPr/>
        </p:nvSpPr>
        <p:spPr>
          <a:xfrm>
            <a:off x="5426314" y="5379937"/>
            <a:ext cx="5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8F8F"/>
                </a:solidFill>
                <a:latin typeface="+mj-lt"/>
                <a:ea typeface="HGSｺﾞｼｯｸM" panose="020B0600000000000000" pitchFamily="50" charset="-128"/>
              </a:rPr>
              <a:t>A.</a:t>
            </a:r>
            <a:endParaRPr kumimoji="1" lang="ja-JP" altLang="en-US" b="1" dirty="0">
              <a:solidFill>
                <a:srgbClr val="FF8F8F"/>
              </a:solidFill>
              <a:latin typeface="+mj-lt"/>
              <a:ea typeface="HGSｺﾞｼｯｸM" panose="020B0600000000000000" pitchFamily="50" charset="-128"/>
            </a:endParaRPr>
          </a:p>
        </p:txBody>
      </p:sp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81D71D66-8234-2841-9AAC-72BB7F70F7E7}"/>
              </a:ext>
            </a:extLst>
          </p:cNvPr>
          <p:cNvCxnSpPr>
            <a:cxnSpLocks/>
          </p:cNvCxnSpPr>
          <p:nvPr/>
        </p:nvCxnSpPr>
        <p:spPr>
          <a:xfrm>
            <a:off x="5439432" y="5671684"/>
            <a:ext cx="3957655" cy="0"/>
          </a:xfrm>
          <a:prstGeom prst="line">
            <a:avLst/>
          </a:prstGeom>
          <a:ln w="25400">
            <a:solidFill>
              <a:srgbClr val="FF8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35991ED9-C86F-5433-EE02-28AF595915EC}"/>
              </a:ext>
            </a:extLst>
          </p:cNvPr>
          <p:cNvSpPr/>
          <p:nvPr/>
        </p:nvSpPr>
        <p:spPr>
          <a:xfrm>
            <a:off x="5361762" y="1099837"/>
            <a:ext cx="1952581" cy="13007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0" name="図 209" descr="人, 屋内, 立つ, 窓 が含まれている画像&#10;&#10;自動的に生成された説明">
            <a:extLst>
              <a:ext uri="{FF2B5EF4-FFF2-40B4-BE49-F238E27FC236}">
                <a16:creationId xmlns:a16="http://schemas.microsoft.com/office/drawing/2014/main" id="{D0B699BE-5582-C2EA-7945-722CBA82BA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1" t="5683" r="23880" b="37789"/>
          <a:stretch/>
        </p:blipFill>
        <p:spPr>
          <a:xfrm>
            <a:off x="5359508" y="1101285"/>
            <a:ext cx="1944840" cy="1297573"/>
          </a:xfrm>
          <a:prstGeom prst="rect">
            <a:avLst/>
          </a:prstGeom>
          <a:ln>
            <a:noFill/>
          </a:ln>
        </p:spPr>
      </p:pic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AF45805B-0894-644D-596E-823AB17FA267}"/>
              </a:ext>
            </a:extLst>
          </p:cNvPr>
          <p:cNvSpPr txBox="1"/>
          <p:nvPr/>
        </p:nvSpPr>
        <p:spPr>
          <a:xfrm>
            <a:off x="5673591" y="1999558"/>
            <a:ext cx="148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</a:rPr>
              <a:t>写真送付欄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AC6D9D-5E3B-FA1B-59C5-B751D5959C70}"/>
              </a:ext>
            </a:extLst>
          </p:cNvPr>
          <p:cNvSpPr txBox="1"/>
          <p:nvPr/>
        </p:nvSpPr>
        <p:spPr>
          <a:xfrm>
            <a:off x="5637028" y="5005341"/>
            <a:ext cx="429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2">
                    <a:lumMod val="50000"/>
                  </a:schemeClr>
                </a:solidFill>
              </a:rPr>
              <a:t>働く上で不安なことや疑問に思うこと</a:t>
            </a:r>
            <a:r>
              <a:rPr kumimoji="1" lang="ja-JP" altLang="en-US" sz="800" dirty="0">
                <a:solidFill>
                  <a:schemeClr val="bg2">
                    <a:lumMod val="50000"/>
                  </a:schemeClr>
                </a:solidFill>
              </a:rPr>
              <a:t>があればお書きください！</a:t>
            </a:r>
          </a:p>
        </p:txBody>
      </p:sp>
    </p:spTree>
    <p:extLst>
      <p:ext uri="{BB962C8B-B14F-4D97-AF65-F5344CB8AC3E}">
        <p14:creationId xmlns:p14="http://schemas.microsoft.com/office/powerpoint/2010/main" val="174846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381</TotalTime>
  <Words>206</Words>
  <Application>Microsoft Office PowerPoint</Application>
  <PresentationFormat>A4 210 x 297 mm</PresentationFormat>
  <Paragraphs>50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メイリオ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Gクリップコーポレーション 株式会社</dc:creator>
  <cp:lastModifiedBy>Inc GCLIP</cp:lastModifiedBy>
  <cp:revision>19</cp:revision>
  <cp:lastPrinted>2024-02-22T04:40:07Z</cp:lastPrinted>
  <dcterms:created xsi:type="dcterms:W3CDTF">2024-02-02T04:03:04Z</dcterms:created>
  <dcterms:modified xsi:type="dcterms:W3CDTF">2024-03-01T13:06:05Z</dcterms:modified>
</cp:coreProperties>
</file>