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4" r:id="rId3"/>
    <p:sldId id="272" r:id="rId4"/>
    <p:sldId id="268" r:id="rId5"/>
    <p:sldId id="266" r:id="rId6"/>
  </p:sldIdLst>
  <p:sldSz cx="6858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F6B"/>
    <a:srgbClr val="F875AA"/>
    <a:srgbClr val="AEDEFC"/>
    <a:srgbClr val="F6F54D"/>
    <a:srgbClr val="FF8474"/>
    <a:srgbClr val="01C2E9"/>
    <a:srgbClr val="F55353"/>
    <a:srgbClr val="FEB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60"/>
  </p:normalViewPr>
  <p:slideViewPr>
    <p:cSldViewPr snapToGrid="0" showGuides="1">
      <p:cViewPr varScale="1">
        <p:scale>
          <a:sx n="69" d="100"/>
          <a:sy n="69" d="100"/>
        </p:scale>
        <p:origin x="1676" y="32"/>
      </p:cViewPr>
      <p:guideLst>
        <p:guide orient="horz" pos="216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122363"/>
            <a:ext cx="58293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3602038"/>
            <a:ext cx="5143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5047135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333043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365125"/>
            <a:ext cx="4350544"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142096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151908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1709740"/>
            <a:ext cx="5915025"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4589465"/>
            <a:ext cx="5915025"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127923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1825625"/>
            <a:ext cx="29146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1825625"/>
            <a:ext cx="29146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401421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365127"/>
            <a:ext cx="59150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1681163"/>
            <a:ext cx="290125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2505075"/>
            <a:ext cx="2901255"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1681163"/>
            <a:ext cx="291554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2505075"/>
            <a:ext cx="2915543"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304783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407547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130431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457200"/>
            <a:ext cx="2211884"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987427"/>
            <a:ext cx="347186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057400"/>
            <a:ext cx="2211884"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11471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457200"/>
            <a:ext cx="2211884"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987427"/>
            <a:ext cx="3471863"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057400"/>
            <a:ext cx="2211884"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EDA62A-15B5-40E2-94DA-A5B58AA68D45}" type="datetimeFigureOut">
              <a:rPr kumimoji="1" lang="ja-JP" altLang="en-US" smtClean="0"/>
              <a:t>2024/2/1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361959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365127"/>
            <a:ext cx="59150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1825625"/>
            <a:ext cx="59150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6356352"/>
            <a:ext cx="15430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EDA62A-15B5-40E2-94DA-A5B58AA68D45}" type="datetimeFigureOut">
              <a:rPr kumimoji="1" lang="ja-JP" altLang="en-US" smtClean="0"/>
              <a:t>2024/2/1</a:t>
            </a:fld>
            <a:endParaRPr kumimoji="1" lang="ja-JP" altLang="en-US"/>
          </a:p>
        </p:txBody>
      </p:sp>
      <p:sp>
        <p:nvSpPr>
          <p:cNvPr id="5" name="Footer Placeholder 4"/>
          <p:cNvSpPr>
            <a:spLocks noGrp="1"/>
          </p:cNvSpPr>
          <p:nvPr>
            <p:ph type="ftr" sz="quarter" idx="3"/>
          </p:nvPr>
        </p:nvSpPr>
        <p:spPr>
          <a:xfrm>
            <a:off x="2271713" y="6356352"/>
            <a:ext cx="23145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6356352"/>
            <a:ext cx="15430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75B62A-12C1-430B-B32A-C125A925B42B}" type="slidenum">
              <a:rPr kumimoji="1" lang="ja-JP" altLang="en-US" smtClean="0"/>
              <a:t>‹#›</a:t>
            </a:fld>
            <a:endParaRPr kumimoji="1" lang="ja-JP" altLang="en-US"/>
          </a:p>
        </p:txBody>
      </p:sp>
    </p:spTree>
    <p:extLst>
      <p:ext uri="{BB962C8B-B14F-4D97-AF65-F5344CB8AC3E}">
        <p14:creationId xmlns:p14="http://schemas.microsoft.com/office/powerpoint/2010/main" val="364212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持つ, 立つ, 再生, 若い が含まれている画像&#10;&#10;自動的に生成された説明">
            <a:extLst>
              <a:ext uri="{FF2B5EF4-FFF2-40B4-BE49-F238E27FC236}">
                <a16:creationId xmlns:a16="http://schemas.microsoft.com/office/drawing/2014/main" id="{897F6764-03DA-C6DB-E0D2-14F34D61C9E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500"/>
                    </a14:imgEffect>
                  </a14:imgLayer>
                </a14:imgProps>
              </a:ext>
              <a:ext uri="{28A0092B-C50C-407E-A947-70E740481C1C}">
                <a14:useLocalDpi xmlns:a14="http://schemas.microsoft.com/office/drawing/2010/main" val="0"/>
              </a:ext>
            </a:extLst>
          </a:blip>
          <a:stretch>
            <a:fillRect/>
          </a:stretch>
        </p:blipFill>
        <p:spPr>
          <a:xfrm>
            <a:off x="-768564" y="0"/>
            <a:ext cx="7639069" cy="5096691"/>
          </a:xfrm>
          <a:prstGeom prst="rect">
            <a:avLst/>
          </a:prstGeom>
        </p:spPr>
      </p:pic>
      <p:sp>
        <p:nvSpPr>
          <p:cNvPr id="14" name="フローチャート: 結合子 13">
            <a:extLst>
              <a:ext uri="{FF2B5EF4-FFF2-40B4-BE49-F238E27FC236}">
                <a16:creationId xmlns:a16="http://schemas.microsoft.com/office/drawing/2014/main" id="{F542C9E6-F3DE-88BF-8A8E-267FCB617DBE}"/>
              </a:ext>
            </a:extLst>
          </p:cNvPr>
          <p:cNvSpPr/>
          <p:nvPr/>
        </p:nvSpPr>
        <p:spPr>
          <a:xfrm>
            <a:off x="234230" y="2402005"/>
            <a:ext cx="2629198" cy="2628000"/>
          </a:xfrm>
          <a:prstGeom prst="flowChartConnector">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結合子 4">
            <a:extLst>
              <a:ext uri="{FF2B5EF4-FFF2-40B4-BE49-F238E27FC236}">
                <a16:creationId xmlns:a16="http://schemas.microsoft.com/office/drawing/2014/main" id="{FC68F47F-E7B0-BCE6-49A6-504BE2E7D142}"/>
              </a:ext>
            </a:extLst>
          </p:cNvPr>
          <p:cNvSpPr/>
          <p:nvPr/>
        </p:nvSpPr>
        <p:spPr>
          <a:xfrm>
            <a:off x="3635771" y="1361522"/>
            <a:ext cx="3463593" cy="3307233"/>
          </a:xfrm>
          <a:prstGeom prst="flowChartConnector">
            <a:avLst/>
          </a:prstGeom>
          <a:solidFill>
            <a:srgbClr val="AED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r</a:t>
            </a:r>
            <a:endParaRPr kumimoji="1" lang="ja-JP" altLang="en-US" dirty="0"/>
          </a:p>
        </p:txBody>
      </p:sp>
      <p:sp>
        <p:nvSpPr>
          <p:cNvPr id="33" name="フローチャート: 結合子 32">
            <a:extLst>
              <a:ext uri="{FF2B5EF4-FFF2-40B4-BE49-F238E27FC236}">
                <a16:creationId xmlns:a16="http://schemas.microsoft.com/office/drawing/2014/main" id="{DA94B321-BE70-0812-86AF-5CAF1EF8BF57}"/>
              </a:ext>
            </a:extLst>
          </p:cNvPr>
          <p:cNvSpPr/>
          <p:nvPr/>
        </p:nvSpPr>
        <p:spPr>
          <a:xfrm>
            <a:off x="3647440" y="1440012"/>
            <a:ext cx="3263383" cy="3130754"/>
          </a:xfrm>
          <a:prstGeom prst="flowChartConnector">
            <a:avLst/>
          </a:prstGeom>
          <a:solidFill>
            <a:schemeClr val="bg1"/>
          </a:solidFill>
          <a:ln w="38100">
            <a:solidFill>
              <a:srgbClr val="AEDE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DD89897-8C77-795A-F07D-C42A257400A0}"/>
              </a:ext>
            </a:extLst>
          </p:cNvPr>
          <p:cNvSpPr/>
          <p:nvPr/>
        </p:nvSpPr>
        <p:spPr>
          <a:xfrm>
            <a:off x="-62544" y="4970649"/>
            <a:ext cx="6983088" cy="1958752"/>
          </a:xfrm>
          <a:prstGeom prst="rect">
            <a:avLst/>
          </a:prstGeom>
          <a:solidFill>
            <a:srgbClr val="AED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26D3037-CD52-1EB9-1FE3-B9D9165EABAA}"/>
              </a:ext>
            </a:extLst>
          </p:cNvPr>
          <p:cNvSpPr/>
          <p:nvPr/>
        </p:nvSpPr>
        <p:spPr>
          <a:xfrm flipV="1">
            <a:off x="4043679" y="1311733"/>
            <a:ext cx="4102051" cy="547406"/>
          </a:xfrm>
          <a:prstGeom prst="rect">
            <a:avLst/>
          </a:prstGeom>
          <a:solidFill>
            <a:srgbClr val="AED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143F6B"/>
              </a:solidFill>
            </a:endParaRPr>
          </a:p>
        </p:txBody>
      </p:sp>
      <p:sp>
        <p:nvSpPr>
          <p:cNvPr id="16" name="フローチャート: 端子 15">
            <a:extLst>
              <a:ext uri="{FF2B5EF4-FFF2-40B4-BE49-F238E27FC236}">
                <a16:creationId xmlns:a16="http://schemas.microsoft.com/office/drawing/2014/main" id="{C64D9645-5F2C-219E-E128-BDB093D3328F}"/>
              </a:ext>
            </a:extLst>
          </p:cNvPr>
          <p:cNvSpPr/>
          <p:nvPr/>
        </p:nvSpPr>
        <p:spPr>
          <a:xfrm>
            <a:off x="86550" y="5455713"/>
            <a:ext cx="2136056" cy="565359"/>
          </a:xfrm>
          <a:prstGeom prst="flowChartTerminator">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ローチャート: 端子 16">
            <a:extLst>
              <a:ext uri="{FF2B5EF4-FFF2-40B4-BE49-F238E27FC236}">
                <a16:creationId xmlns:a16="http://schemas.microsoft.com/office/drawing/2014/main" id="{1F39972F-0ABE-7B19-BCF9-326EC6D6DCBC}"/>
              </a:ext>
            </a:extLst>
          </p:cNvPr>
          <p:cNvSpPr/>
          <p:nvPr/>
        </p:nvSpPr>
        <p:spPr>
          <a:xfrm>
            <a:off x="2360972" y="5455713"/>
            <a:ext cx="2136056" cy="565359"/>
          </a:xfrm>
          <a:prstGeom prst="flowChartTerminator">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ローチャート: 端子 17">
            <a:extLst>
              <a:ext uri="{FF2B5EF4-FFF2-40B4-BE49-F238E27FC236}">
                <a16:creationId xmlns:a16="http://schemas.microsoft.com/office/drawing/2014/main" id="{800B3D81-FD3B-5E66-9EA6-768EF7C74ADC}"/>
              </a:ext>
            </a:extLst>
          </p:cNvPr>
          <p:cNvSpPr/>
          <p:nvPr/>
        </p:nvSpPr>
        <p:spPr>
          <a:xfrm>
            <a:off x="4635395" y="5455713"/>
            <a:ext cx="2136056" cy="565359"/>
          </a:xfrm>
          <a:prstGeom prst="flowChartTerminator">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19853C5-6967-2557-5F18-68D501BE887E}"/>
              </a:ext>
            </a:extLst>
          </p:cNvPr>
          <p:cNvSpPr txBox="1"/>
          <p:nvPr/>
        </p:nvSpPr>
        <p:spPr>
          <a:xfrm>
            <a:off x="584258" y="5574013"/>
            <a:ext cx="1608224" cy="369332"/>
          </a:xfrm>
          <a:prstGeom prst="rect">
            <a:avLst/>
          </a:prstGeom>
          <a:noFill/>
        </p:spPr>
        <p:txBody>
          <a:bodyPr wrap="square" rtlCol="0">
            <a:spAutoFit/>
          </a:bodyPr>
          <a:lstStyle/>
          <a:p>
            <a:r>
              <a:rPr kumimoji="1" lang="en-US" altLang="ja-JP" b="1" dirty="0">
                <a:solidFill>
                  <a:srgbClr val="F875AA"/>
                </a:solidFill>
              </a:rPr>
              <a:t>11</a:t>
            </a:r>
            <a:r>
              <a:rPr kumimoji="1" lang="ja-JP" altLang="en-US" b="1" dirty="0">
                <a:solidFill>
                  <a:srgbClr val="F875AA"/>
                </a:solidFill>
              </a:rPr>
              <a:t>ｈ保育</a:t>
            </a:r>
            <a:r>
              <a:rPr kumimoji="1" lang="en-US" altLang="ja-JP" b="1" dirty="0">
                <a:solidFill>
                  <a:srgbClr val="143F6B"/>
                </a:solidFill>
              </a:rPr>
              <a:t>OK</a:t>
            </a:r>
            <a:endParaRPr kumimoji="1" lang="ja-JP" altLang="en-US" b="1" dirty="0">
              <a:solidFill>
                <a:srgbClr val="143F6B"/>
              </a:solidFill>
            </a:endParaRPr>
          </a:p>
        </p:txBody>
      </p:sp>
      <p:sp>
        <p:nvSpPr>
          <p:cNvPr id="24" name="テキスト ボックス 23">
            <a:extLst>
              <a:ext uri="{FF2B5EF4-FFF2-40B4-BE49-F238E27FC236}">
                <a16:creationId xmlns:a16="http://schemas.microsoft.com/office/drawing/2014/main" id="{EE7F8102-0B32-5C41-3CF7-02A530C082A8}"/>
              </a:ext>
            </a:extLst>
          </p:cNvPr>
          <p:cNvSpPr txBox="1"/>
          <p:nvPr/>
        </p:nvSpPr>
        <p:spPr>
          <a:xfrm>
            <a:off x="2842504" y="5574013"/>
            <a:ext cx="1608224" cy="369332"/>
          </a:xfrm>
          <a:prstGeom prst="rect">
            <a:avLst/>
          </a:prstGeom>
          <a:noFill/>
        </p:spPr>
        <p:txBody>
          <a:bodyPr wrap="square" rtlCol="0">
            <a:spAutoFit/>
          </a:bodyPr>
          <a:lstStyle/>
          <a:p>
            <a:r>
              <a:rPr kumimoji="1" lang="ja-JP" altLang="en-US" b="1" dirty="0">
                <a:solidFill>
                  <a:srgbClr val="F875AA"/>
                </a:solidFill>
              </a:rPr>
              <a:t>毎日給食</a:t>
            </a:r>
            <a:r>
              <a:rPr kumimoji="1" lang="ja-JP" altLang="en-US" b="1" dirty="0">
                <a:solidFill>
                  <a:srgbClr val="143F6B"/>
                </a:solidFill>
              </a:rPr>
              <a:t>あり</a:t>
            </a:r>
          </a:p>
        </p:txBody>
      </p:sp>
      <p:sp>
        <p:nvSpPr>
          <p:cNvPr id="25" name="テキスト ボックス 24">
            <a:extLst>
              <a:ext uri="{FF2B5EF4-FFF2-40B4-BE49-F238E27FC236}">
                <a16:creationId xmlns:a16="http://schemas.microsoft.com/office/drawing/2014/main" id="{11C0D8FB-04F3-B1B1-6676-406819E4AEAB}"/>
              </a:ext>
            </a:extLst>
          </p:cNvPr>
          <p:cNvSpPr txBox="1"/>
          <p:nvPr/>
        </p:nvSpPr>
        <p:spPr>
          <a:xfrm>
            <a:off x="5124844" y="5574013"/>
            <a:ext cx="1600306" cy="369332"/>
          </a:xfrm>
          <a:prstGeom prst="rect">
            <a:avLst/>
          </a:prstGeom>
          <a:noFill/>
        </p:spPr>
        <p:txBody>
          <a:bodyPr wrap="square" rtlCol="0">
            <a:spAutoFit/>
          </a:bodyPr>
          <a:lstStyle/>
          <a:p>
            <a:r>
              <a:rPr kumimoji="1" lang="ja-JP" altLang="en-US" b="1" dirty="0">
                <a:solidFill>
                  <a:srgbClr val="F875AA"/>
                </a:solidFill>
              </a:rPr>
              <a:t>バス送迎</a:t>
            </a:r>
            <a:r>
              <a:rPr kumimoji="1" lang="ja-JP" altLang="en-US" b="1" dirty="0">
                <a:solidFill>
                  <a:srgbClr val="143F6B"/>
                </a:solidFill>
              </a:rPr>
              <a:t>あり</a:t>
            </a:r>
          </a:p>
        </p:txBody>
      </p:sp>
      <p:sp>
        <p:nvSpPr>
          <p:cNvPr id="26" name="テキスト ボックス 25">
            <a:extLst>
              <a:ext uri="{FF2B5EF4-FFF2-40B4-BE49-F238E27FC236}">
                <a16:creationId xmlns:a16="http://schemas.microsoft.com/office/drawing/2014/main" id="{704E729E-6457-2DEC-806F-B609DFF76CAF}"/>
              </a:ext>
            </a:extLst>
          </p:cNvPr>
          <p:cNvSpPr txBox="1"/>
          <p:nvPr/>
        </p:nvSpPr>
        <p:spPr>
          <a:xfrm>
            <a:off x="847848" y="4805434"/>
            <a:ext cx="5969903" cy="461665"/>
          </a:xfrm>
          <a:prstGeom prst="rect">
            <a:avLst/>
          </a:prstGeom>
          <a:noFill/>
        </p:spPr>
        <p:txBody>
          <a:bodyPr wrap="square" rtlCol="0">
            <a:spAutoFit/>
          </a:bodyPr>
          <a:lstStyle/>
          <a:p>
            <a:r>
              <a:rPr kumimoji="1" lang="ja-JP" altLang="en-US" sz="2400" b="1" dirty="0">
                <a:ln w="127000">
                  <a:solidFill>
                    <a:srgbClr val="AEDEFC"/>
                  </a:solidFill>
                </a:ln>
                <a:solidFill>
                  <a:srgbClr val="143F6B"/>
                </a:solidFill>
              </a:rPr>
              <a:t>共働き世帯に寄り添う幼稚園です！</a:t>
            </a:r>
          </a:p>
        </p:txBody>
      </p:sp>
      <p:sp>
        <p:nvSpPr>
          <p:cNvPr id="28" name="テキスト ボックス 27">
            <a:extLst>
              <a:ext uri="{FF2B5EF4-FFF2-40B4-BE49-F238E27FC236}">
                <a16:creationId xmlns:a16="http://schemas.microsoft.com/office/drawing/2014/main" id="{13BD02DB-7C8A-E394-0FEA-DD48B049F9DC}"/>
              </a:ext>
            </a:extLst>
          </p:cNvPr>
          <p:cNvSpPr txBox="1"/>
          <p:nvPr/>
        </p:nvSpPr>
        <p:spPr>
          <a:xfrm>
            <a:off x="841739" y="4819228"/>
            <a:ext cx="5365913" cy="461665"/>
          </a:xfrm>
          <a:prstGeom prst="rect">
            <a:avLst/>
          </a:prstGeom>
          <a:noFill/>
        </p:spPr>
        <p:txBody>
          <a:bodyPr wrap="square" rtlCol="0">
            <a:spAutoFit/>
          </a:bodyPr>
          <a:lstStyle/>
          <a:p>
            <a:r>
              <a:rPr kumimoji="1" lang="ja-JP" altLang="en-US" sz="2400" b="1" dirty="0">
                <a:solidFill>
                  <a:srgbClr val="F875AA"/>
                </a:solidFill>
              </a:rPr>
              <a:t>共働き世帯</a:t>
            </a:r>
            <a:r>
              <a:rPr kumimoji="1" lang="ja-JP" altLang="en-US" sz="2400" b="1" dirty="0">
                <a:solidFill>
                  <a:srgbClr val="143F6B"/>
                </a:solidFill>
              </a:rPr>
              <a:t>に寄り添う</a:t>
            </a:r>
            <a:r>
              <a:rPr kumimoji="1" lang="ja-JP" altLang="en-US" sz="2400" b="1" dirty="0">
                <a:solidFill>
                  <a:srgbClr val="F875AA"/>
                </a:solidFill>
              </a:rPr>
              <a:t>幼稚園</a:t>
            </a:r>
            <a:r>
              <a:rPr kumimoji="1" lang="ja-JP" altLang="en-US" sz="2400" b="1" dirty="0">
                <a:solidFill>
                  <a:srgbClr val="143F6B"/>
                </a:solidFill>
              </a:rPr>
              <a:t>です！</a:t>
            </a:r>
          </a:p>
        </p:txBody>
      </p:sp>
      <p:sp>
        <p:nvSpPr>
          <p:cNvPr id="29" name="テキスト ボックス 28">
            <a:extLst>
              <a:ext uri="{FF2B5EF4-FFF2-40B4-BE49-F238E27FC236}">
                <a16:creationId xmlns:a16="http://schemas.microsoft.com/office/drawing/2014/main" id="{DA74B460-7D42-2EC7-2E0E-BEBA16B0741F}"/>
              </a:ext>
            </a:extLst>
          </p:cNvPr>
          <p:cNvSpPr txBox="1"/>
          <p:nvPr/>
        </p:nvSpPr>
        <p:spPr>
          <a:xfrm>
            <a:off x="3895241" y="6392663"/>
            <a:ext cx="2487113" cy="369332"/>
          </a:xfrm>
          <a:prstGeom prst="rect">
            <a:avLst/>
          </a:prstGeom>
          <a:noFill/>
        </p:spPr>
        <p:txBody>
          <a:bodyPr wrap="square" rtlCol="0">
            <a:spAutoFit/>
          </a:bodyPr>
          <a:lstStyle/>
          <a:p>
            <a:r>
              <a:rPr kumimoji="1" lang="ja-JP" altLang="en-US" b="1" dirty="0">
                <a:solidFill>
                  <a:srgbClr val="143F6B"/>
                </a:solidFill>
              </a:rPr>
              <a:t>詳しくはスワイプ！</a:t>
            </a:r>
          </a:p>
        </p:txBody>
      </p:sp>
      <p:pic>
        <p:nvPicPr>
          <p:cNvPr id="31" name="図 30" descr="白黒の写真に文字が書かれている絵&#10;&#10;低い精度で自動的に生成された説明">
            <a:extLst>
              <a:ext uri="{FF2B5EF4-FFF2-40B4-BE49-F238E27FC236}">
                <a16:creationId xmlns:a16="http://schemas.microsoft.com/office/drawing/2014/main" id="{1743B843-B8F0-AD46-C264-4F4DC83047C9}"/>
              </a:ext>
            </a:extLst>
          </p:cNvPr>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3000" contrast="-13000"/>
                    </a14:imgEffect>
                  </a14:imgLayer>
                </a14:imgProps>
              </a:ext>
              <a:ext uri="{28A0092B-C50C-407E-A947-70E740481C1C}">
                <a14:useLocalDpi xmlns:a14="http://schemas.microsoft.com/office/drawing/2010/main" val="0"/>
              </a:ext>
            </a:extLst>
          </a:blip>
          <a:srcRect l="70349" t="66974" r="7157" b="3113"/>
          <a:stretch/>
        </p:blipFill>
        <p:spPr>
          <a:xfrm rot="2428333">
            <a:off x="6072574" y="6239978"/>
            <a:ext cx="647178" cy="608529"/>
          </a:xfrm>
          <a:prstGeom prst="rect">
            <a:avLst/>
          </a:prstGeom>
        </p:spPr>
      </p:pic>
      <p:sp>
        <p:nvSpPr>
          <p:cNvPr id="15" name="テキスト ボックス 14">
            <a:extLst>
              <a:ext uri="{FF2B5EF4-FFF2-40B4-BE49-F238E27FC236}">
                <a16:creationId xmlns:a16="http://schemas.microsoft.com/office/drawing/2014/main" id="{5AF60427-285E-9340-C289-D9FF4B1BCAE3}"/>
              </a:ext>
            </a:extLst>
          </p:cNvPr>
          <p:cNvSpPr txBox="1"/>
          <p:nvPr/>
        </p:nvSpPr>
        <p:spPr>
          <a:xfrm>
            <a:off x="4965654" y="1272131"/>
            <a:ext cx="2280215" cy="523220"/>
          </a:xfrm>
          <a:prstGeom prst="rect">
            <a:avLst/>
          </a:prstGeom>
          <a:noFill/>
        </p:spPr>
        <p:txBody>
          <a:bodyPr wrap="square" rtlCol="0">
            <a:spAutoFit/>
          </a:bodyPr>
          <a:lstStyle/>
          <a:p>
            <a:r>
              <a:rPr kumimoji="1" lang="ja-JP" altLang="en-US" sz="2800" b="1" dirty="0">
                <a:solidFill>
                  <a:srgbClr val="143F6B"/>
                </a:solidFill>
                <a:latin typeface="ＭＳ Ｐ明朝" panose="02020600040205080304" pitchFamily="18" charset="-128"/>
                <a:ea typeface="ＭＳ Ｐ明朝" panose="02020600040205080304" pitchFamily="18" charset="-128"/>
              </a:rPr>
              <a:t>ママ必見！</a:t>
            </a:r>
          </a:p>
        </p:txBody>
      </p:sp>
      <p:sp>
        <p:nvSpPr>
          <p:cNvPr id="4" name="テキスト ボックス 3">
            <a:extLst>
              <a:ext uri="{FF2B5EF4-FFF2-40B4-BE49-F238E27FC236}">
                <a16:creationId xmlns:a16="http://schemas.microsoft.com/office/drawing/2014/main" id="{E5F087E4-4192-C8B1-1D40-48F381996BCD}"/>
              </a:ext>
            </a:extLst>
          </p:cNvPr>
          <p:cNvSpPr txBox="1"/>
          <p:nvPr/>
        </p:nvSpPr>
        <p:spPr>
          <a:xfrm>
            <a:off x="3952409" y="2447241"/>
            <a:ext cx="2686772" cy="1446550"/>
          </a:xfrm>
          <a:prstGeom prst="rect">
            <a:avLst/>
          </a:prstGeom>
          <a:noFill/>
        </p:spPr>
        <p:txBody>
          <a:bodyPr wrap="square" rtlCol="0">
            <a:spAutoFit/>
          </a:bodyPr>
          <a:lstStyle/>
          <a:p>
            <a:pPr algn="ctr"/>
            <a:r>
              <a:rPr kumimoji="1" lang="ja-JP" altLang="en-US" sz="4400" b="1" dirty="0">
                <a:solidFill>
                  <a:srgbClr val="F875AA"/>
                </a:solidFill>
              </a:rPr>
              <a:t>保護者</a:t>
            </a:r>
            <a:endParaRPr kumimoji="1" lang="en-US" altLang="ja-JP" sz="4400" b="1" dirty="0">
              <a:solidFill>
                <a:srgbClr val="F875AA"/>
              </a:solidFill>
            </a:endParaRPr>
          </a:p>
          <a:p>
            <a:pPr algn="ctr"/>
            <a:r>
              <a:rPr kumimoji="1" lang="ja-JP" altLang="en-US" sz="4400" b="1" dirty="0">
                <a:solidFill>
                  <a:srgbClr val="F875AA"/>
                </a:solidFill>
              </a:rPr>
              <a:t>サポート</a:t>
            </a:r>
            <a:endParaRPr kumimoji="1" lang="en-US" altLang="ja-JP" sz="4400" b="1" dirty="0">
              <a:solidFill>
                <a:srgbClr val="F875AA"/>
              </a:solidFill>
            </a:endParaRPr>
          </a:p>
        </p:txBody>
      </p:sp>
      <p:sp>
        <p:nvSpPr>
          <p:cNvPr id="27" name="テキスト ボックス 26">
            <a:extLst>
              <a:ext uri="{FF2B5EF4-FFF2-40B4-BE49-F238E27FC236}">
                <a16:creationId xmlns:a16="http://schemas.microsoft.com/office/drawing/2014/main" id="{EC46B5B3-4D4A-B075-A445-BE04D5AC653E}"/>
              </a:ext>
            </a:extLst>
          </p:cNvPr>
          <p:cNvSpPr txBox="1"/>
          <p:nvPr/>
        </p:nvSpPr>
        <p:spPr>
          <a:xfrm>
            <a:off x="4119768" y="1970171"/>
            <a:ext cx="2346764" cy="523220"/>
          </a:xfrm>
          <a:prstGeom prst="rect">
            <a:avLst/>
          </a:prstGeom>
          <a:noFill/>
        </p:spPr>
        <p:txBody>
          <a:bodyPr wrap="square" rtlCol="0">
            <a:spAutoFit/>
          </a:bodyPr>
          <a:lstStyle/>
          <a:p>
            <a:r>
              <a:rPr kumimoji="1" lang="ja-JP" altLang="en-US" sz="2800" b="1" dirty="0">
                <a:solidFill>
                  <a:srgbClr val="143F6B"/>
                </a:solidFill>
              </a:rPr>
              <a:t>○○幼稚園の</a:t>
            </a:r>
          </a:p>
        </p:txBody>
      </p:sp>
      <p:sp>
        <p:nvSpPr>
          <p:cNvPr id="32" name="テキスト ボックス 31">
            <a:extLst>
              <a:ext uri="{FF2B5EF4-FFF2-40B4-BE49-F238E27FC236}">
                <a16:creationId xmlns:a16="http://schemas.microsoft.com/office/drawing/2014/main" id="{D9A346AB-CDAC-8B36-7B4F-90B4E3F142C6}"/>
              </a:ext>
            </a:extLst>
          </p:cNvPr>
          <p:cNvSpPr txBox="1"/>
          <p:nvPr/>
        </p:nvSpPr>
        <p:spPr>
          <a:xfrm>
            <a:off x="4488885" y="3753032"/>
            <a:ext cx="2682433" cy="584775"/>
          </a:xfrm>
          <a:prstGeom prst="rect">
            <a:avLst/>
          </a:prstGeom>
          <a:noFill/>
        </p:spPr>
        <p:txBody>
          <a:bodyPr wrap="square" rtlCol="0">
            <a:spAutoFit/>
          </a:bodyPr>
          <a:lstStyle/>
          <a:p>
            <a:r>
              <a:rPr kumimoji="1" lang="ja-JP" altLang="en-US" sz="3200" b="1" dirty="0">
                <a:solidFill>
                  <a:srgbClr val="143F6B"/>
                </a:solidFill>
              </a:rPr>
              <a:t>ご紹介！</a:t>
            </a:r>
          </a:p>
        </p:txBody>
      </p:sp>
      <p:sp>
        <p:nvSpPr>
          <p:cNvPr id="7" name="円: 塗りつぶしなし 6">
            <a:extLst>
              <a:ext uri="{FF2B5EF4-FFF2-40B4-BE49-F238E27FC236}">
                <a16:creationId xmlns:a16="http://schemas.microsoft.com/office/drawing/2014/main" id="{E98D6BDA-F6CF-4A3E-7311-4E4A5BD7ED9D}"/>
              </a:ext>
            </a:extLst>
          </p:cNvPr>
          <p:cNvSpPr/>
          <p:nvPr/>
        </p:nvSpPr>
        <p:spPr>
          <a:xfrm>
            <a:off x="253624" y="5582631"/>
            <a:ext cx="334614" cy="301967"/>
          </a:xfrm>
          <a:prstGeom prst="donut">
            <a:avLst>
              <a:gd name="adj" fmla="val 13245"/>
            </a:avLst>
          </a:prstGeom>
          <a:solidFill>
            <a:srgbClr val="F875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 塗りつぶしなし 7">
            <a:extLst>
              <a:ext uri="{FF2B5EF4-FFF2-40B4-BE49-F238E27FC236}">
                <a16:creationId xmlns:a16="http://schemas.microsoft.com/office/drawing/2014/main" id="{FA4DFF6C-9FB8-EF85-523C-F6AE4DC8027F}"/>
              </a:ext>
            </a:extLst>
          </p:cNvPr>
          <p:cNvSpPr/>
          <p:nvPr/>
        </p:nvSpPr>
        <p:spPr>
          <a:xfrm>
            <a:off x="2505412" y="5582631"/>
            <a:ext cx="334614" cy="301967"/>
          </a:xfrm>
          <a:prstGeom prst="donut">
            <a:avLst>
              <a:gd name="adj" fmla="val 13245"/>
            </a:avLst>
          </a:prstGeom>
          <a:solidFill>
            <a:srgbClr val="F875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 塗りつぶしなし 8">
            <a:extLst>
              <a:ext uri="{FF2B5EF4-FFF2-40B4-BE49-F238E27FC236}">
                <a16:creationId xmlns:a16="http://schemas.microsoft.com/office/drawing/2014/main" id="{3E3B718B-2F85-520A-9F05-9ACE7CF7DD56}"/>
              </a:ext>
            </a:extLst>
          </p:cNvPr>
          <p:cNvSpPr/>
          <p:nvPr/>
        </p:nvSpPr>
        <p:spPr>
          <a:xfrm>
            <a:off x="4813178" y="5582631"/>
            <a:ext cx="334614" cy="301967"/>
          </a:xfrm>
          <a:prstGeom prst="donut">
            <a:avLst>
              <a:gd name="adj" fmla="val 13245"/>
            </a:avLst>
          </a:prstGeom>
          <a:solidFill>
            <a:srgbClr val="F875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C9EABB3-F001-86E8-DA2B-FE00BCFAC4D0}"/>
              </a:ext>
            </a:extLst>
          </p:cNvPr>
          <p:cNvSpPr txBox="1"/>
          <p:nvPr/>
        </p:nvSpPr>
        <p:spPr>
          <a:xfrm>
            <a:off x="3945606" y="1146529"/>
            <a:ext cx="1354500" cy="830997"/>
          </a:xfrm>
          <a:prstGeom prst="rect">
            <a:avLst/>
          </a:prstGeom>
          <a:noFill/>
        </p:spPr>
        <p:txBody>
          <a:bodyPr wrap="square" rtlCol="0">
            <a:spAutoFit/>
          </a:bodyPr>
          <a:lstStyle/>
          <a:p>
            <a:r>
              <a:rPr kumimoji="1" lang="ja-JP" altLang="en-US" sz="4800" b="1" i="0" u="none" strike="noStrike" kern="1200" cap="none" spc="0" normalizeH="0" baseline="0" noProof="0" dirty="0">
                <a:ln w="127000">
                  <a:solidFill>
                    <a:srgbClr val="AEDEFC"/>
                  </a:solidFill>
                </a:ln>
                <a:solidFill>
                  <a:srgbClr val="FF8474"/>
                </a:solidFill>
                <a:effectLst/>
                <a:uLnTx/>
                <a:uFillTx/>
                <a:latin typeface="ＭＳ Ｐ明朝" panose="02020600040205080304" pitchFamily="18" charset="-128"/>
                <a:ea typeface="ＭＳ Ｐ明朝" panose="02020600040205080304" pitchFamily="18" charset="-128"/>
                <a:cs typeface="+mn-cs"/>
              </a:rPr>
              <a:t>働く</a:t>
            </a:r>
            <a:endParaRPr kumimoji="1" lang="ja-JP" altLang="en-US" sz="2800" dirty="0">
              <a:ln w="127000">
                <a:solidFill>
                  <a:srgbClr val="AEDEFC"/>
                </a:solidFill>
              </a:ln>
            </a:endParaRPr>
          </a:p>
        </p:txBody>
      </p:sp>
      <p:sp>
        <p:nvSpPr>
          <p:cNvPr id="6" name="テキスト ボックス 5">
            <a:extLst>
              <a:ext uri="{FF2B5EF4-FFF2-40B4-BE49-F238E27FC236}">
                <a16:creationId xmlns:a16="http://schemas.microsoft.com/office/drawing/2014/main" id="{165E958E-1C5B-7029-7F67-8F4921239AD6}"/>
              </a:ext>
            </a:extLst>
          </p:cNvPr>
          <p:cNvSpPr txBox="1"/>
          <p:nvPr/>
        </p:nvSpPr>
        <p:spPr>
          <a:xfrm>
            <a:off x="3949522" y="1170717"/>
            <a:ext cx="1354500" cy="830997"/>
          </a:xfrm>
          <a:prstGeom prst="rect">
            <a:avLst/>
          </a:prstGeom>
          <a:noFill/>
        </p:spPr>
        <p:txBody>
          <a:bodyPr wrap="square" rtlCol="0">
            <a:spAutoFit/>
          </a:bodyPr>
          <a:lstStyle/>
          <a:p>
            <a:r>
              <a:rPr kumimoji="1" lang="ja-JP" altLang="en-US" sz="4800" b="1" i="0" u="none" strike="noStrike" kern="1200" cap="none" spc="0" normalizeH="0" baseline="0" noProof="0" dirty="0">
                <a:ln>
                  <a:noFill/>
                </a:ln>
                <a:solidFill>
                  <a:srgbClr val="F875AA"/>
                </a:solidFill>
                <a:effectLst/>
                <a:uLnTx/>
                <a:uFillTx/>
                <a:latin typeface="ＭＳ Ｐ明朝" panose="02020600040205080304" pitchFamily="18" charset="-128"/>
                <a:ea typeface="ＭＳ Ｐ明朝" panose="02020600040205080304" pitchFamily="18" charset="-128"/>
                <a:cs typeface="+mn-cs"/>
              </a:rPr>
              <a:t>働く</a:t>
            </a:r>
            <a:endParaRPr kumimoji="1" lang="ja-JP" altLang="en-US" sz="2800" dirty="0">
              <a:solidFill>
                <a:srgbClr val="F875AA"/>
              </a:solidFill>
            </a:endParaRPr>
          </a:p>
        </p:txBody>
      </p:sp>
      <p:grpSp>
        <p:nvGrpSpPr>
          <p:cNvPr id="13" name="グループ化 12">
            <a:extLst>
              <a:ext uri="{FF2B5EF4-FFF2-40B4-BE49-F238E27FC236}">
                <a16:creationId xmlns:a16="http://schemas.microsoft.com/office/drawing/2014/main" id="{8CA07E49-4DB9-884E-0154-3088F95F470E}"/>
              </a:ext>
            </a:extLst>
          </p:cNvPr>
          <p:cNvGrpSpPr/>
          <p:nvPr/>
        </p:nvGrpSpPr>
        <p:grpSpPr>
          <a:xfrm>
            <a:off x="-527017" y="3010767"/>
            <a:ext cx="4206108" cy="1394011"/>
            <a:chOff x="-5601520" y="-1607878"/>
            <a:chExt cx="4206108" cy="1394011"/>
          </a:xfrm>
        </p:grpSpPr>
        <p:sp>
          <p:nvSpPr>
            <p:cNvPr id="30" name="テキスト ボックス 29">
              <a:extLst>
                <a:ext uri="{FF2B5EF4-FFF2-40B4-BE49-F238E27FC236}">
                  <a16:creationId xmlns:a16="http://schemas.microsoft.com/office/drawing/2014/main" id="{77B0ECE7-3013-EF40-8FD4-CA37D71AC457}"/>
                </a:ext>
              </a:extLst>
            </p:cNvPr>
            <p:cNvSpPr txBox="1"/>
            <p:nvPr/>
          </p:nvSpPr>
          <p:spPr>
            <a:xfrm rot="21037703">
              <a:off x="-5586959" y="-1607878"/>
              <a:ext cx="4191547" cy="1384995"/>
            </a:xfrm>
            <a:prstGeom prst="rect">
              <a:avLst/>
            </a:prstGeom>
            <a:noFill/>
          </p:spPr>
          <p:txBody>
            <a:bodyPr wrap="square" rtlCol="0">
              <a:spAutoFit/>
            </a:bodyPr>
            <a:lstStyle/>
            <a:p>
              <a:pPr algn="ctr"/>
              <a:r>
                <a:rPr kumimoji="1" lang="ja-JP" altLang="en-US"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rPr>
                <a:t>通いやすさ</a:t>
              </a:r>
              <a:endParaRPr kumimoji="1" lang="en-US" altLang="ja-JP"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endParaRPr>
            </a:p>
            <a:p>
              <a:pPr algn="ctr"/>
              <a:r>
                <a:rPr kumimoji="1" lang="en-US" altLang="ja-JP"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rPr>
                <a:t>×</a:t>
              </a:r>
            </a:p>
            <a:p>
              <a:pPr algn="ctr"/>
              <a:r>
                <a:rPr kumimoji="1" lang="ja-JP" altLang="en-US"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rPr>
                <a:t>こだわりの教育</a:t>
              </a:r>
              <a:endParaRPr kumimoji="1" lang="en-US" altLang="ja-JP"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endParaRPr>
            </a:p>
          </p:txBody>
        </p:sp>
        <p:sp>
          <p:nvSpPr>
            <p:cNvPr id="10" name="テキスト ボックス 9">
              <a:extLst>
                <a:ext uri="{FF2B5EF4-FFF2-40B4-BE49-F238E27FC236}">
                  <a16:creationId xmlns:a16="http://schemas.microsoft.com/office/drawing/2014/main" id="{58736B84-43A1-828F-D3E7-7C6568497072}"/>
                </a:ext>
              </a:extLst>
            </p:cNvPr>
            <p:cNvSpPr txBox="1"/>
            <p:nvPr/>
          </p:nvSpPr>
          <p:spPr>
            <a:xfrm rot="21078792">
              <a:off x="-5601520" y="-1598862"/>
              <a:ext cx="4191547" cy="1384995"/>
            </a:xfrm>
            <a:prstGeom prst="rect">
              <a:avLst/>
            </a:prstGeom>
            <a:noFill/>
          </p:spPr>
          <p:txBody>
            <a:bodyPr wrap="square" rtlCol="0">
              <a:spAutoFit/>
            </a:bodyPr>
            <a:lstStyle/>
            <a:p>
              <a:pPr algn="ctr"/>
              <a:r>
                <a:rPr kumimoji="1" lang="ja-JP" altLang="en-US" sz="2800" b="1" dirty="0">
                  <a:solidFill>
                    <a:srgbClr val="F875AA"/>
                  </a:solidFill>
                  <a:latin typeface="ＭＳ Ｐ明朝" panose="02020600040205080304" pitchFamily="18" charset="-128"/>
                  <a:ea typeface="ＭＳ Ｐ明朝" panose="02020600040205080304" pitchFamily="18" charset="-128"/>
                </a:rPr>
                <a:t>通いやすさ</a:t>
              </a:r>
              <a:endParaRPr kumimoji="1" lang="en-US" altLang="ja-JP" sz="2800" b="1" dirty="0">
                <a:solidFill>
                  <a:srgbClr val="F875AA"/>
                </a:solidFill>
                <a:latin typeface="ＭＳ Ｐ明朝" panose="02020600040205080304" pitchFamily="18" charset="-128"/>
                <a:ea typeface="ＭＳ Ｐ明朝" panose="02020600040205080304" pitchFamily="18" charset="-128"/>
              </a:endParaRPr>
            </a:p>
            <a:p>
              <a:pPr algn="ctr"/>
              <a:r>
                <a:rPr kumimoji="1" lang="en-US" altLang="ja-JP" sz="2800" b="1" dirty="0">
                  <a:solidFill>
                    <a:srgbClr val="F875AA"/>
                  </a:solidFill>
                  <a:latin typeface="ＭＳ Ｐ明朝" panose="02020600040205080304" pitchFamily="18" charset="-128"/>
                  <a:ea typeface="ＭＳ Ｐ明朝" panose="02020600040205080304" pitchFamily="18" charset="-128"/>
                </a:rPr>
                <a:t>×</a:t>
              </a:r>
            </a:p>
            <a:p>
              <a:pPr algn="ctr"/>
              <a:r>
                <a:rPr kumimoji="1" lang="ja-JP" altLang="en-US" sz="2800" b="1" dirty="0">
                  <a:solidFill>
                    <a:srgbClr val="F875AA"/>
                  </a:solidFill>
                  <a:latin typeface="ＭＳ Ｐ明朝" panose="02020600040205080304" pitchFamily="18" charset="-128"/>
                  <a:ea typeface="ＭＳ Ｐ明朝" panose="02020600040205080304" pitchFamily="18" charset="-128"/>
                </a:rPr>
                <a:t>こだわりの教育</a:t>
              </a:r>
              <a:endParaRPr kumimoji="1" lang="en-US" altLang="ja-JP" sz="2800" b="1" dirty="0">
                <a:solidFill>
                  <a:srgbClr val="F875AA"/>
                </a:solidFill>
                <a:latin typeface="ＭＳ Ｐ明朝" panose="02020600040205080304" pitchFamily="18" charset="-128"/>
                <a:ea typeface="ＭＳ Ｐ明朝" panose="02020600040205080304" pitchFamily="18" charset="-128"/>
              </a:endParaRPr>
            </a:p>
          </p:txBody>
        </p:sp>
      </p:grpSp>
    </p:spTree>
    <p:extLst>
      <p:ext uri="{BB962C8B-B14F-4D97-AF65-F5344CB8AC3E}">
        <p14:creationId xmlns:p14="http://schemas.microsoft.com/office/powerpoint/2010/main" val="166109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人, 男, 持つ, 立つ が含まれている画像&#10;&#10;自動的に生成された説明">
            <a:extLst>
              <a:ext uri="{FF2B5EF4-FFF2-40B4-BE49-F238E27FC236}">
                <a16:creationId xmlns:a16="http://schemas.microsoft.com/office/drawing/2014/main" id="{F5697ABB-5CD1-7D12-F647-1BDC4C27FFF8}"/>
              </a:ext>
            </a:extLst>
          </p:cNvPr>
          <p:cNvPicPr>
            <a:picLocks noChangeAspect="1"/>
          </p:cNvPicPr>
          <p:nvPr/>
        </p:nvPicPr>
        <p:blipFill rotWithShape="1">
          <a:blip r:embed="rId2">
            <a:extLst>
              <a:ext uri="{28A0092B-C50C-407E-A947-70E740481C1C}">
                <a14:useLocalDpi xmlns:a14="http://schemas.microsoft.com/office/drawing/2010/main" val="0"/>
              </a:ext>
            </a:extLst>
          </a:blip>
          <a:srcRect l="9435"/>
          <a:stretch/>
        </p:blipFill>
        <p:spPr>
          <a:xfrm>
            <a:off x="0" y="0"/>
            <a:ext cx="6858000" cy="5052189"/>
          </a:xfrm>
          <a:prstGeom prst="rect">
            <a:avLst/>
          </a:prstGeom>
        </p:spPr>
      </p:pic>
      <p:sp>
        <p:nvSpPr>
          <p:cNvPr id="6" name="フローチャート: 結合子 5">
            <a:extLst>
              <a:ext uri="{FF2B5EF4-FFF2-40B4-BE49-F238E27FC236}">
                <a16:creationId xmlns:a16="http://schemas.microsoft.com/office/drawing/2014/main" id="{9B56D889-F6C3-286C-D99F-B2F4E4978477}"/>
              </a:ext>
            </a:extLst>
          </p:cNvPr>
          <p:cNvSpPr/>
          <p:nvPr/>
        </p:nvSpPr>
        <p:spPr>
          <a:xfrm>
            <a:off x="-378081" y="-1131313"/>
            <a:ext cx="2913492" cy="2912164"/>
          </a:xfrm>
          <a:prstGeom prst="flowChartConnector">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91A84EFC-1325-3580-AC33-5F6FCB3C165B}"/>
              </a:ext>
            </a:extLst>
          </p:cNvPr>
          <p:cNvSpPr/>
          <p:nvPr/>
        </p:nvSpPr>
        <p:spPr>
          <a:xfrm flipV="1">
            <a:off x="0" y="4342889"/>
            <a:ext cx="6858000" cy="2519968"/>
          </a:xfrm>
          <a:prstGeom prst="rect">
            <a:avLst/>
          </a:prstGeom>
          <a:solidFill>
            <a:srgbClr val="AED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EFFC5E0C-4F29-C3B2-833E-8CCAF7B81C5B}"/>
              </a:ext>
            </a:extLst>
          </p:cNvPr>
          <p:cNvSpPr/>
          <p:nvPr/>
        </p:nvSpPr>
        <p:spPr>
          <a:xfrm>
            <a:off x="4338739" y="3590616"/>
            <a:ext cx="2190433" cy="2941060"/>
          </a:xfrm>
          <a:prstGeom prst="roundRect">
            <a:avLst>
              <a:gd name="adj" fmla="val 655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E584083D-E4CB-3E48-11DE-CD0E59393847}"/>
              </a:ext>
            </a:extLst>
          </p:cNvPr>
          <p:cNvSpPr txBox="1"/>
          <p:nvPr/>
        </p:nvSpPr>
        <p:spPr>
          <a:xfrm>
            <a:off x="276506" y="418008"/>
            <a:ext cx="2984854" cy="707886"/>
          </a:xfrm>
          <a:prstGeom prst="rect">
            <a:avLst/>
          </a:prstGeom>
          <a:noFill/>
        </p:spPr>
        <p:txBody>
          <a:bodyPr wrap="square" rtlCol="0">
            <a:spAutoFit/>
          </a:bodyPr>
          <a:lstStyle/>
          <a:p>
            <a:r>
              <a:rPr kumimoji="1" lang="en-US" altLang="ja-JP" sz="4000" b="1" dirty="0">
                <a:ln w="127000">
                  <a:solidFill>
                    <a:schemeClr val="bg1"/>
                  </a:solidFill>
                </a:ln>
                <a:solidFill>
                  <a:schemeClr val="bg1"/>
                </a:solidFill>
                <a:latin typeface="ＭＳ Ｐ明朝" panose="02020600040205080304" pitchFamily="18" charset="-128"/>
                <a:ea typeface="ＭＳ Ｐ明朝" panose="02020600040205080304" pitchFamily="18" charset="-128"/>
              </a:rPr>
              <a:t>11</a:t>
            </a:r>
            <a:r>
              <a:rPr kumimoji="1" lang="ja-JP" altLang="en-US" sz="4000" b="1" dirty="0">
                <a:ln w="127000">
                  <a:solidFill>
                    <a:schemeClr val="bg1"/>
                  </a:solidFill>
                </a:ln>
                <a:solidFill>
                  <a:schemeClr val="bg1"/>
                </a:solidFill>
                <a:latin typeface="ＭＳ Ｐ明朝" panose="02020600040205080304" pitchFamily="18" charset="-128"/>
                <a:ea typeface="ＭＳ Ｐ明朝" panose="02020600040205080304" pitchFamily="18" charset="-128"/>
              </a:rPr>
              <a:t>時間開園</a:t>
            </a:r>
          </a:p>
        </p:txBody>
      </p:sp>
      <p:sp>
        <p:nvSpPr>
          <p:cNvPr id="17" name="テキスト ボックス 16">
            <a:extLst>
              <a:ext uri="{FF2B5EF4-FFF2-40B4-BE49-F238E27FC236}">
                <a16:creationId xmlns:a16="http://schemas.microsoft.com/office/drawing/2014/main" id="{25C5A2DD-E4A7-841F-ECB9-BB16E0CFF1A5}"/>
              </a:ext>
            </a:extLst>
          </p:cNvPr>
          <p:cNvSpPr txBox="1"/>
          <p:nvPr/>
        </p:nvSpPr>
        <p:spPr>
          <a:xfrm>
            <a:off x="275582" y="428101"/>
            <a:ext cx="2984854" cy="707886"/>
          </a:xfrm>
          <a:prstGeom prst="rect">
            <a:avLst/>
          </a:prstGeom>
          <a:noFill/>
        </p:spPr>
        <p:txBody>
          <a:bodyPr wrap="square" rtlCol="0">
            <a:spAutoFit/>
          </a:bodyPr>
          <a:lstStyle/>
          <a:p>
            <a:r>
              <a:rPr kumimoji="1" lang="en-US" altLang="ja-JP" sz="4000" b="1" dirty="0">
                <a:solidFill>
                  <a:srgbClr val="F875AA"/>
                </a:solidFill>
                <a:latin typeface="ＭＳ Ｐ明朝" panose="02020600040205080304" pitchFamily="18" charset="-128"/>
                <a:ea typeface="ＭＳ Ｐ明朝" panose="02020600040205080304" pitchFamily="18" charset="-128"/>
              </a:rPr>
              <a:t>11</a:t>
            </a:r>
            <a:r>
              <a:rPr kumimoji="1" lang="ja-JP" altLang="en-US" sz="4000" b="1" dirty="0">
                <a:solidFill>
                  <a:srgbClr val="F875AA"/>
                </a:solidFill>
                <a:latin typeface="ＭＳ Ｐ明朝" panose="02020600040205080304" pitchFamily="18" charset="-128"/>
                <a:ea typeface="ＭＳ Ｐ明朝" panose="02020600040205080304" pitchFamily="18" charset="-128"/>
              </a:rPr>
              <a:t>時間開園</a:t>
            </a:r>
          </a:p>
        </p:txBody>
      </p:sp>
      <p:sp>
        <p:nvSpPr>
          <p:cNvPr id="18" name="テキスト ボックス 17">
            <a:extLst>
              <a:ext uri="{FF2B5EF4-FFF2-40B4-BE49-F238E27FC236}">
                <a16:creationId xmlns:a16="http://schemas.microsoft.com/office/drawing/2014/main" id="{E5FCE16A-5872-CE08-8256-E5B9339C5E1F}"/>
              </a:ext>
            </a:extLst>
          </p:cNvPr>
          <p:cNvSpPr txBox="1"/>
          <p:nvPr/>
        </p:nvSpPr>
        <p:spPr>
          <a:xfrm>
            <a:off x="245663" y="4912205"/>
            <a:ext cx="744966" cy="400110"/>
          </a:xfrm>
          <a:prstGeom prst="rect">
            <a:avLst/>
          </a:prstGeom>
          <a:noFill/>
        </p:spPr>
        <p:txBody>
          <a:bodyPr wrap="square" rtlCol="0">
            <a:spAutoFit/>
          </a:bodyPr>
          <a:lstStyle/>
          <a:p>
            <a:r>
              <a:rPr kumimoji="1" lang="ja-JP" altLang="en-US" sz="2000" b="1" dirty="0">
                <a:solidFill>
                  <a:srgbClr val="143F6B"/>
                </a:solidFill>
              </a:rPr>
              <a:t>最大</a:t>
            </a:r>
            <a:endParaRPr kumimoji="1" lang="en-US" altLang="ja-JP" sz="2000" b="1" dirty="0">
              <a:solidFill>
                <a:srgbClr val="143F6B"/>
              </a:solidFill>
            </a:endParaRPr>
          </a:p>
        </p:txBody>
      </p:sp>
      <p:sp>
        <p:nvSpPr>
          <p:cNvPr id="26" name="テキスト ボックス 25">
            <a:extLst>
              <a:ext uri="{FF2B5EF4-FFF2-40B4-BE49-F238E27FC236}">
                <a16:creationId xmlns:a16="http://schemas.microsoft.com/office/drawing/2014/main" id="{C0ECC899-891C-FC57-69F6-4E9C613FE0D3}"/>
              </a:ext>
            </a:extLst>
          </p:cNvPr>
          <p:cNvSpPr txBox="1"/>
          <p:nvPr/>
        </p:nvSpPr>
        <p:spPr>
          <a:xfrm>
            <a:off x="5216297" y="4395682"/>
            <a:ext cx="1158420" cy="338554"/>
          </a:xfrm>
          <a:prstGeom prst="rect">
            <a:avLst/>
          </a:prstGeom>
          <a:noFill/>
        </p:spPr>
        <p:txBody>
          <a:bodyPr wrap="square" rtlCol="0">
            <a:spAutoFit/>
          </a:bodyPr>
          <a:lstStyle/>
          <a:p>
            <a:r>
              <a:rPr kumimoji="1" lang="ja-JP" altLang="en-US" sz="1600" b="1" dirty="0">
                <a:solidFill>
                  <a:srgbClr val="143F6B"/>
                </a:solidFill>
              </a:rPr>
              <a:t>早朝保育</a:t>
            </a:r>
            <a:endParaRPr kumimoji="1" lang="en-US" altLang="ja-JP" sz="1600" b="1" dirty="0">
              <a:solidFill>
                <a:srgbClr val="143F6B"/>
              </a:solidFill>
            </a:endParaRPr>
          </a:p>
        </p:txBody>
      </p:sp>
      <p:sp>
        <p:nvSpPr>
          <p:cNvPr id="27" name="テキスト ボックス 26">
            <a:extLst>
              <a:ext uri="{FF2B5EF4-FFF2-40B4-BE49-F238E27FC236}">
                <a16:creationId xmlns:a16="http://schemas.microsoft.com/office/drawing/2014/main" id="{A262CD44-3564-9894-18C2-D4B3C21643A8}"/>
              </a:ext>
            </a:extLst>
          </p:cNvPr>
          <p:cNvSpPr txBox="1"/>
          <p:nvPr/>
        </p:nvSpPr>
        <p:spPr>
          <a:xfrm>
            <a:off x="5216297" y="5031922"/>
            <a:ext cx="1312875" cy="338554"/>
          </a:xfrm>
          <a:prstGeom prst="rect">
            <a:avLst/>
          </a:prstGeom>
          <a:noFill/>
        </p:spPr>
        <p:txBody>
          <a:bodyPr wrap="square" rtlCol="0">
            <a:spAutoFit/>
          </a:bodyPr>
          <a:lstStyle/>
          <a:p>
            <a:r>
              <a:rPr kumimoji="1" lang="ja-JP" altLang="en-US" sz="1600" dirty="0"/>
              <a:t>教育時間</a:t>
            </a:r>
          </a:p>
        </p:txBody>
      </p:sp>
      <p:sp>
        <p:nvSpPr>
          <p:cNvPr id="28" name="テキスト ボックス 27">
            <a:extLst>
              <a:ext uri="{FF2B5EF4-FFF2-40B4-BE49-F238E27FC236}">
                <a16:creationId xmlns:a16="http://schemas.microsoft.com/office/drawing/2014/main" id="{DAC58ACD-BE3E-E8B8-7683-821CDD22D2F2}"/>
              </a:ext>
            </a:extLst>
          </p:cNvPr>
          <p:cNvSpPr txBox="1"/>
          <p:nvPr/>
        </p:nvSpPr>
        <p:spPr>
          <a:xfrm>
            <a:off x="5216297" y="5763453"/>
            <a:ext cx="1163565" cy="338554"/>
          </a:xfrm>
          <a:prstGeom prst="rect">
            <a:avLst/>
          </a:prstGeom>
          <a:noFill/>
        </p:spPr>
        <p:txBody>
          <a:bodyPr wrap="square" rtlCol="0">
            <a:spAutoFit/>
          </a:bodyPr>
          <a:lstStyle/>
          <a:p>
            <a:r>
              <a:rPr kumimoji="1" lang="ja-JP" altLang="en-US" sz="1600" b="1" dirty="0">
                <a:solidFill>
                  <a:srgbClr val="143F6B"/>
                </a:solidFill>
              </a:rPr>
              <a:t>延長保育</a:t>
            </a:r>
            <a:endParaRPr kumimoji="1" lang="en-US" altLang="ja-JP" sz="1600" b="1" dirty="0">
              <a:solidFill>
                <a:srgbClr val="143F6B"/>
              </a:solidFill>
            </a:endParaRPr>
          </a:p>
        </p:txBody>
      </p:sp>
      <p:sp>
        <p:nvSpPr>
          <p:cNvPr id="29" name="テキスト ボックス 28">
            <a:extLst>
              <a:ext uri="{FF2B5EF4-FFF2-40B4-BE49-F238E27FC236}">
                <a16:creationId xmlns:a16="http://schemas.microsoft.com/office/drawing/2014/main" id="{03893BAD-86BA-91D2-42F4-1CE9959D78BF}"/>
              </a:ext>
            </a:extLst>
          </p:cNvPr>
          <p:cNvSpPr txBox="1"/>
          <p:nvPr/>
        </p:nvSpPr>
        <p:spPr>
          <a:xfrm>
            <a:off x="4213743" y="6541088"/>
            <a:ext cx="2542657" cy="276999"/>
          </a:xfrm>
          <a:prstGeom prst="rect">
            <a:avLst/>
          </a:prstGeom>
          <a:noFill/>
        </p:spPr>
        <p:txBody>
          <a:bodyPr wrap="square" rtlCol="0">
            <a:spAutoFit/>
          </a:bodyPr>
          <a:lstStyle/>
          <a:p>
            <a:r>
              <a:rPr kumimoji="1" lang="ja-JP" altLang="en-US" sz="1100" dirty="0">
                <a:solidFill>
                  <a:srgbClr val="143F6B"/>
                </a:solidFill>
              </a:rPr>
              <a:t>＊通常の教育時間は</a:t>
            </a:r>
            <a:r>
              <a:rPr kumimoji="1" lang="en-US" altLang="ja-JP" sz="1100" dirty="0">
                <a:solidFill>
                  <a:srgbClr val="143F6B"/>
                </a:solidFill>
              </a:rPr>
              <a:t>9:00-14:00</a:t>
            </a:r>
            <a:r>
              <a:rPr kumimoji="1" lang="ja-JP" altLang="en-US" sz="1200" dirty="0">
                <a:solidFill>
                  <a:srgbClr val="143F6B"/>
                </a:solidFill>
              </a:rPr>
              <a:t>です。</a:t>
            </a:r>
            <a:endParaRPr kumimoji="1" lang="en-US" altLang="ja-JP" sz="1100" dirty="0">
              <a:solidFill>
                <a:srgbClr val="143F6B"/>
              </a:solidFill>
            </a:endParaRPr>
          </a:p>
        </p:txBody>
      </p:sp>
      <p:sp>
        <p:nvSpPr>
          <p:cNvPr id="31" name="テキスト ボックス 30">
            <a:extLst>
              <a:ext uri="{FF2B5EF4-FFF2-40B4-BE49-F238E27FC236}">
                <a16:creationId xmlns:a16="http://schemas.microsoft.com/office/drawing/2014/main" id="{67B426EB-D8CC-3DDA-0A05-2BEF2B0308E1}"/>
              </a:ext>
            </a:extLst>
          </p:cNvPr>
          <p:cNvSpPr txBox="1"/>
          <p:nvPr/>
        </p:nvSpPr>
        <p:spPr>
          <a:xfrm>
            <a:off x="219691" y="4041247"/>
            <a:ext cx="4168182" cy="523220"/>
          </a:xfrm>
          <a:prstGeom prst="rect">
            <a:avLst/>
          </a:prstGeom>
          <a:noFill/>
        </p:spPr>
        <p:txBody>
          <a:bodyPr wrap="square" rtlCol="0">
            <a:spAutoFit/>
          </a:bodyPr>
          <a:lstStyle/>
          <a:p>
            <a:r>
              <a:rPr kumimoji="1" lang="ja-JP" altLang="en-US" sz="2800" b="1" dirty="0">
                <a:ln w="127000">
                  <a:solidFill>
                    <a:srgbClr val="AEDEFC"/>
                  </a:solidFill>
                </a:ln>
              </a:rPr>
              <a:t>共働き世帯</a:t>
            </a:r>
            <a:r>
              <a:rPr kumimoji="1" lang="ja-JP" altLang="en-US" sz="2400" b="1" dirty="0">
                <a:ln w="127000">
                  <a:solidFill>
                    <a:srgbClr val="AEDEFC"/>
                  </a:solidFill>
                </a:ln>
              </a:rPr>
              <a:t>にもぴったり！</a:t>
            </a:r>
          </a:p>
        </p:txBody>
      </p:sp>
      <p:sp>
        <p:nvSpPr>
          <p:cNvPr id="32" name="テキスト ボックス 31">
            <a:extLst>
              <a:ext uri="{FF2B5EF4-FFF2-40B4-BE49-F238E27FC236}">
                <a16:creationId xmlns:a16="http://schemas.microsoft.com/office/drawing/2014/main" id="{2663AC7B-964F-99E1-C9B2-D87894D161EE}"/>
              </a:ext>
            </a:extLst>
          </p:cNvPr>
          <p:cNvSpPr txBox="1"/>
          <p:nvPr/>
        </p:nvSpPr>
        <p:spPr>
          <a:xfrm>
            <a:off x="209513" y="4039413"/>
            <a:ext cx="4168182" cy="523220"/>
          </a:xfrm>
          <a:prstGeom prst="rect">
            <a:avLst/>
          </a:prstGeom>
          <a:noFill/>
        </p:spPr>
        <p:txBody>
          <a:bodyPr wrap="square" rtlCol="0">
            <a:spAutoFit/>
          </a:bodyPr>
          <a:lstStyle/>
          <a:p>
            <a:r>
              <a:rPr kumimoji="1" lang="ja-JP" altLang="en-US" sz="2800" b="1" dirty="0">
                <a:solidFill>
                  <a:srgbClr val="F875AA"/>
                </a:solidFill>
              </a:rPr>
              <a:t>共働き世帯</a:t>
            </a:r>
            <a:r>
              <a:rPr kumimoji="1" lang="ja-JP" altLang="en-US" sz="2400" b="1" dirty="0">
                <a:solidFill>
                  <a:srgbClr val="143F6B"/>
                </a:solidFill>
              </a:rPr>
              <a:t>にもぴったり！</a:t>
            </a:r>
          </a:p>
        </p:txBody>
      </p:sp>
      <p:cxnSp>
        <p:nvCxnSpPr>
          <p:cNvPr id="39" name="直線コネクタ 38">
            <a:extLst>
              <a:ext uri="{FF2B5EF4-FFF2-40B4-BE49-F238E27FC236}">
                <a16:creationId xmlns:a16="http://schemas.microsoft.com/office/drawing/2014/main" id="{82DE6ECD-BA63-889C-0CFC-1216CF8EAC10}"/>
              </a:ext>
            </a:extLst>
          </p:cNvPr>
          <p:cNvCxnSpPr>
            <a:cxnSpLocks/>
          </p:cNvCxnSpPr>
          <p:nvPr/>
        </p:nvCxnSpPr>
        <p:spPr>
          <a:xfrm>
            <a:off x="5122773" y="4367473"/>
            <a:ext cx="0" cy="320459"/>
          </a:xfrm>
          <a:prstGeom prst="line">
            <a:avLst/>
          </a:prstGeom>
          <a:ln w="38100">
            <a:solidFill>
              <a:srgbClr val="143F6B"/>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05C29E3-FB27-357B-3BF2-C4BADB96B667}"/>
              </a:ext>
            </a:extLst>
          </p:cNvPr>
          <p:cNvSpPr txBox="1"/>
          <p:nvPr/>
        </p:nvSpPr>
        <p:spPr>
          <a:xfrm>
            <a:off x="5696013" y="6108494"/>
            <a:ext cx="720510" cy="338554"/>
          </a:xfrm>
          <a:prstGeom prst="rect">
            <a:avLst/>
          </a:prstGeom>
          <a:noFill/>
        </p:spPr>
        <p:txBody>
          <a:bodyPr wrap="square" rtlCol="0">
            <a:spAutoFit/>
          </a:bodyPr>
          <a:lstStyle/>
          <a:p>
            <a:r>
              <a:rPr kumimoji="1" lang="ja-JP" altLang="en-US" sz="1600" dirty="0"/>
              <a:t>閉園</a:t>
            </a:r>
          </a:p>
        </p:txBody>
      </p:sp>
      <p:sp>
        <p:nvSpPr>
          <p:cNvPr id="34" name="テキスト ボックス 33">
            <a:extLst>
              <a:ext uri="{FF2B5EF4-FFF2-40B4-BE49-F238E27FC236}">
                <a16:creationId xmlns:a16="http://schemas.microsoft.com/office/drawing/2014/main" id="{4332EAE7-5F9B-F0B8-0038-48D1B763762A}"/>
              </a:ext>
            </a:extLst>
          </p:cNvPr>
          <p:cNvSpPr txBox="1"/>
          <p:nvPr/>
        </p:nvSpPr>
        <p:spPr>
          <a:xfrm>
            <a:off x="4806210" y="4036814"/>
            <a:ext cx="815107" cy="400110"/>
          </a:xfrm>
          <a:prstGeom prst="rect">
            <a:avLst/>
          </a:prstGeom>
          <a:noFill/>
        </p:spPr>
        <p:txBody>
          <a:bodyPr wrap="square" rtlCol="0">
            <a:spAutoFit/>
          </a:bodyPr>
          <a:lstStyle/>
          <a:p>
            <a:r>
              <a:rPr kumimoji="1" lang="en-US" altLang="ja-JP" sz="2000" b="1" dirty="0">
                <a:solidFill>
                  <a:srgbClr val="F875AA"/>
                </a:solidFill>
              </a:rPr>
              <a:t>7:30</a:t>
            </a:r>
            <a:r>
              <a:rPr kumimoji="1" lang="ja-JP" altLang="en-US" sz="2000" dirty="0">
                <a:solidFill>
                  <a:srgbClr val="143F6B"/>
                </a:solidFill>
              </a:rPr>
              <a:t>　</a:t>
            </a:r>
          </a:p>
        </p:txBody>
      </p:sp>
      <p:sp>
        <p:nvSpPr>
          <p:cNvPr id="13" name="フローチャート: 結合子 12">
            <a:extLst>
              <a:ext uri="{FF2B5EF4-FFF2-40B4-BE49-F238E27FC236}">
                <a16:creationId xmlns:a16="http://schemas.microsoft.com/office/drawing/2014/main" id="{9779996C-9481-66CD-70BC-DBCCD7E3705E}"/>
              </a:ext>
            </a:extLst>
          </p:cNvPr>
          <p:cNvSpPr/>
          <p:nvPr/>
        </p:nvSpPr>
        <p:spPr>
          <a:xfrm>
            <a:off x="4617912" y="4134153"/>
            <a:ext cx="151378" cy="137616"/>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0" name="テキスト ボックス 29">
            <a:extLst>
              <a:ext uri="{FF2B5EF4-FFF2-40B4-BE49-F238E27FC236}">
                <a16:creationId xmlns:a16="http://schemas.microsoft.com/office/drawing/2014/main" id="{0635CB6B-2CE9-99E3-75A8-414A875516CB}"/>
              </a:ext>
            </a:extLst>
          </p:cNvPr>
          <p:cNvSpPr txBox="1"/>
          <p:nvPr/>
        </p:nvSpPr>
        <p:spPr>
          <a:xfrm>
            <a:off x="4804127" y="4696429"/>
            <a:ext cx="815107" cy="369332"/>
          </a:xfrm>
          <a:prstGeom prst="rect">
            <a:avLst/>
          </a:prstGeom>
          <a:noFill/>
        </p:spPr>
        <p:txBody>
          <a:bodyPr wrap="square" rtlCol="0">
            <a:spAutoFit/>
          </a:bodyPr>
          <a:lstStyle/>
          <a:p>
            <a:r>
              <a:rPr kumimoji="1" lang="en-US" altLang="ja-JP" dirty="0">
                <a:solidFill>
                  <a:srgbClr val="143F6B"/>
                </a:solidFill>
              </a:rPr>
              <a:t>9:00</a:t>
            </a:r>
            <a:r>
              <a:rPr kumimoji="1" lang="ja-JP" altLang="en-US" dirty="0">
                <a:solidFill>
                  <a:srgbClr val="143F6B"/>
                </a:solidFill>
              </a:rPr>
              <a:t>　</a:t>
            </a:r>
          </a:p>
        </p:txBody>
      </p:sp>
      <p:sp>
        <p:nvSpPr>
          <p:cNvPr id="44" name="テキスト ボックス 43">
            <a:extLst>
              <a:ext uri="{FF2B5EF4-FFF2-40B4-BE49-F238E27FC236}">
                <a16:creationId xmlns:a16="http://schemas.microsoft.com/office/drawing/2014/main" id="{B9091D84-561E-1320-C5B1-9BD461B03129}"/>
              </a:ext>
            </a:extLst>
          </p:cNvPr>
          <p:cNvSpPr txBox="1"/>
          <p:nvPr/>
        </p:nvSpPr>
        <p:spPr>
          <a:xfrm>
            <a:off x="4771063" y="5386076"/>
            <a:ext cx="1057779" cy="369332"/>
          </a:xfrm>
          <a:prstGeom prst="rect">
            <a:avLst/>
          </a:prstGeom>
          <a:noFill/>
        </p:spPr>
        <p:txBody>
          <a:bodyPr wrap="square" rtlCol="0">
            <a:spAutoFit/>
          </a:bodyPr>
          <a:lstStyle/>
          <a:p>
            <a:r>
              <a:rPr kumimoji="1" lang="en-US" altLang="ja-JP" dirty="0">
                <a:solidFill>
                  <a:srgbClr val="143F6B"/>
                </a:solidFill>
              </a:rPr>
              <a:t>14:00</a:t>
            </a:r>
          </a:p>
        </p:txBody>
      </p:sp>
      <p:sp>
        <p:nvSpPr>
          <p:cNvPr id="47" name="テキスト ボックス 46">
            <a:extLst>
              <a:ext uri="{FF2B5EF4-FFF2-40B4-BE49-F238E27FC236}">
                <a16:creationId xmlns:a16="http://schemas.microsoft.com/office/drawing/2014/main" id="{055F5516-7868-E3AD-F8FF-C10373EC6C35}"/>
              </a:ext>
            </a:extLst>
          </p:cNvPr>
          <p:cNvSpPr txBox="1"/>
          <p:nvPr/>
        </p:nvSpPr>
        <p:spPr>
          <a:xfrm>
            <a:off x="4767376" y="6080722"/>
            <a:ext cx="1119547" cy="400110"/>
          </a:xfrm>
          <a:prstGeom prst="rect">
            <a:avLst/>
          </a:prstGeom>
          <a:noFill/>
        </p:spPr>
        <p:txBody>
          <a:bodyPr wrap="square" rtlCol="0">
            <a:spAutoFit/>
          </a:bodyPr>
          <a:lstStyle/>
          <a:p>
            <a:r>
              <a:rPr kumimoji="1" lang="en-US" altLang="ja-JP" sz="2000" b="1" dirty="0">
                <a:solidFill>
                  <a:srgbClr val="F875AA"/>
                </a:solidFill>
              </a:rPr>
              <a:t>18:30</a:t>
            </a:r>
            <a:endParaRPr kumimoji="1" lang="ja-JP" altLang="en-US" sz="2000" b="1" dirty="0">
              <a:solidFill>
                <a:srgbClr val="F875AA"/>
              </a:solidFill>
            </a:endParaRPr>
          </a:p>
        </p:txBody>
      </p:sp>
      <p:cxnSp>
        <p:nvCxnSpPr>
          <p:cNvPr id="50" name="直線コネクタ 49">
            <a:extLst>
              <a:ext uri="{FF2B5EF4-FFF2-40B4-BE49-F238E27FC236}">
                <a16:creationId xmlns:a16="http://schemas.microsoft.com/office/drawing/2014/main" id="{BF108D60-8E11-5F5E-0010-D6533AC9F2B0}"/>
              </a:ext>
            </a:extLst>
          </p:cNvPr>
          <p:cNvCxnSpPr>
            <a:cxnSpLocks/>
          </p:cNvCxnSpPr>
          <p:nvPr/>
        </p:nvCxnSpPr>
        <p:spPr>
          <a:xfrm>
            <a:off x="5122773" y="5036376"/>
            <a:ext cx="0" cy="320459"/>
          </a:xfrm>
          <a:prstGeom prst="line">
            <a:avLst/>
          </a:prstGeom>
          <a:ln w="38100">
            <a:solidFill>
              <a:srgbClr val="143F6B"/>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EC02849-4E6B-B7F4-7854-8D164DE095CD}"/>
              </a:ext>
            </a:extLst>
          </p:cNvPr>
          <p:cNvCxnSpPr>
            <a:cxnSpLocks/>
          </p:cNvCxnSpPr>
          <p:nvPr/>
        </p:nvCxnSpPr>
        <p:spPr>
          <a:xfrm>
            <a:off x="5122773" y="5752238"/>
            <a:ext cx="0" cy="320459"/>
          </a:xfrm>
          <a:prstGeom prst="line">
            <a:avLst/>
          </a:prstGeom>
          <a:ln w="38100">
            <a:solidFill>
              <a:srgbClr val="143F6B"/>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722565CF-CAC8-5CE7-6118-3419258A0EA1}"/>
              </a:ext>
            </a:extLst>
          </p:cNvPr>
          <p:cNvSpPr txBox="1"/>
          <p:nvPr/>
        </p:nvSpPr>
        <p:spPr>
          <a:xfrm>
            <a:off x="5696013" y="5383628"/>
            <a:ext cx="720510" cy="338554"/>
          </a:xfrm>
          <a:prstGeom prst="rect">
            <a:avLst/>
          </a:prstGeom>
          <a:noFill/>
        </p:spPr>
        <p:txBody>
          <a:bodyPr wrap="square" rtlCol="0">
            <a:spAutoFit/>
          </a:bodyPr>
          <a:lstStyle/>
          <a:p>
            <a:r>
              <a:rPr kumimoji="1" lang="ja-JP" altLang="en-US" sz="1600" dirty="0"/>
              <a:t>降園</a:t>
            </a:r>
          </a:p>
        </p:txBody>
      </p:sp>
      <p:sp>
        <p:nvSpPr>
          <p:cNvPr id="57" name="テキスト ボックス 56">
            <a:extLst>
              <a:ext uri="{FF2B5EF4-FFF2-40B4-BE49-F238E27FC236}">
                <a16:creationId xmlns:a16="http://schemas.microsoft.com/office/drawing/2014/main" id="{979E48D3-164D-3A30-6C46-3DBC09703056}"/>
              </a:ext>
            </a:extLst>
          </p:cNvPr>
          <p:cNvSpPr txBox="1"/>
          <p:nvPr/>
        </p:nvSpPr>
        <p:spPr>
          <a:xfrm>
            <a:off x="229695" y="4600558"/>
            <a:ext cx="3547798" cy="307777"/>
          </a:xfrm>
          <a:prstGeom prst="rect">
            <a:avLst/>
          </a:prstGeom>
          <a:noFill/>
        </p:spPr>
        <p:txBody>
          <a:bodyPr wrap="square" rtlCol="0">
            <a:spAutoFit/>
          </a:bodyPr>
          <a:lstStyle/>
          <a:p>
            <a:r>
              <a:rPr kumimoji="1" lang="ja-JP" altLang="en-US" sz="1400" dirty="0">
                <a:solidFill>
                  <a:srgbClr val="143F6B"/>
                </a:solidFill>
              </a:rPr>
              <a:t>早朝保育・延長保育の事前お申し込みで</a:t>
            </a:r>
          </a:p>
        </p:txBody>
      </p:sp>
      <p:sp>
        <p:nvSpPr>
          <p:cNvPr id="2" name="フローチャート: 結合子 1">
            <a:extLst>
              <a:ext uri="{FF2B5EF4-FFF2-40B4-BE49-F238E27FC236}">
                <a16:creationId xmlns:a16="http://schemas.microsoft.com/office/drawing/2014/main" id="{A2C2F815-3C69-799B-EC06-B0887D79D28A}"/>
              </a:ext>
            </a:extLst>
          </p:cNvPr>
          <p:cNvSpPr/>
          <p:nvPr/>
        </p:nvSpPr>
        <p:spPr>
          <a:xfrm>
            <a:off x="4617912" y="4797832"/>
            <a:ext cx="151378" cy="151378"/>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3" name="フローチャート: 結合子 2">
            <a:extLst>
              <a:ext uri="{FF2B5EF4-FFF2-40B4-BE49-F238E27FC236}">
                <a16:creationId xmlns:a16="http://schemas.microsoft.com/office/drawing/2014/main" id="{0B012D46-6269-4B15-23D0-3B8DDCBA34F7}"/>
              </a:ext>
            </a:extLst>
          </p:cNvPr>
          <p:cNvSpPr/>
          <p:nvPr/>
        </p:nvSpPr>
        <p:spPr>
          <a:xfrm>
            <a:off x="4617912" y="5495593"/>
            <a:ext cx="151378" cy="137616"/>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4" name="フローチャート: 結合子 3">
            <a:extLst>
              <a:ext uri="{FF2B5EF4-FFF2-40B4-BE49-F238E27FC236}">
                <a16:creationId xmlns:a16="http://schemas.microsoft.com/office/drawing/2014/main" id="{59069F47-C82C-5ABC-9053-FF74A1D58DB4}"/>
              </a:ext>
            </a:extLst>
          </p:cNvPr>
          <p:cNvSpPr/>
          <p:nvPr/>
        </p:nvSpPr>
        <p:spPr>
          <a:xfrm>
            <a:off x="4617912" y="6206793"/>
            <a:ext cx="151378" cy="137616"/>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4" name="テキスト ボックス 13">
            <a:extLst>
              <a:ext uri="{FF2B5EF4-FFF2-40B4-BE49-F238E27FC236}">
                <a16:creationId xmlns:a16="http://schemas.microsoft.com/office/drawing/2014/main" id="{408993BB-B9A3-D01E-D2B9-BDAB862D70AC}"/>
              </a:ext>
            </a:extLst>
          </p:cNvPr>
          <p:cNvSpPr txBox="1"/>
          <p:nvPr/>
        </p:nvSpPr>
        <p:spPr>
          <a:xfrm>
            <a:off x="786803" y="4839624"/>
            <a:ext cx="2703668" cy="584775"/>
          </a:xfrm>
          <a:prstGeom prst="rect">
            <a:avLst/>
          </a:prstGeom>
          <a:noFill/>
        </p:spPr>
        <p:txBody>
          <a:bodyPr wrap="square" rtlCol="0">
            <a:spAutoFit/>
          </a:bodyPr>
          <a:lstStyle/>
          <a:p>
            <a:r>
              <a:rPr kumimoji="1" lang="en-US" altLang="ja-JP" sz="3200" b="1" dirty="0">
                <a:solidFill>
                  <a:srgbClr val="F875AA"/>
                </a:solidFill>
              </a:rPr>
              <a:t>7:30-18:30</a:t>
            </a:r>
            <a:endParaRPr kumimoji="1" lang="ja-JP" altLang="en-US" sz="3200" dirty="0"/>
          </a:p>
        </p:txBody>
      </p:sp>
      <p:sp>
        <p:nvSpPr>
          <p:cNvPr id="16" name="テキスト ボックス 15">
            <a:extLst>
              <a:ext uri="{FF2B5EF4-FFF2-40B4-BE49-F238E27FC236}">
                <a16:creationId xmlns:a16="http://schemas.microsoft.com/office/drawing/2014/main" id="{BFB3D851-34A6-1F1B-81C7-8A6F4112ECA4}"/>
              </a:ext>
            </a:extLst>
          </p:cNvPr>
          <p:cNvSpPr txBox="1"/>
          <p:nvPr/>
        </p:nvSpPr>
        <p:spPr>
          <a:xfrm>
            <a:off x="3301677" y="4914449"/>
            <a:ext cx="448473" cy="400110"/>
          </a:xfrm>
          <a:prstGeom prst="rect">
            <a:avLst/>
          </a:prstGeom>
          <a:noFill/>
        </p:spPr>
        <p:txBody>
          <a:bodyPr wrap="square" rtlCol="0">
            <a:spAutoFit/>
          </a:bodyPr>
          <a:lstStyle/>
          <a:p>
            <a:r>
              <a:rPr kumimoji="1" lang="ja-JP" altLang="en-US" sz="2000" b="1" dirty="0">
                <a:solidFill>
                  <a:srgbClr val="143F6B"/>
                </a:solidFill>
              </a:rPr>
              <a:t>の</a:t>
            </a:r>
            <a:endParaRPr kumimoji="1" lang="en-US" altLang="ja-JP" sz="2000" b="1" dirty="0">
              <a:solidFill>
                <a:srgbClr val="143F6B"/>
              </a:solidFill>
            </a:endParaRPr>
          </a:p>
        </p:txBody>
      </p:sp>
      <p:sp>
        <p:nvSpPr>
          <p:cNvPr id="20" name="テキスト ボックス 19">
            <a:extLst>
              <a:ext uri="{FF2B5EF4-FFF2-40B4-BE49-F238E27FC236}">
                <a16:creationId xmlns:a16="http://schemas.microsoft.com/office/drawing/2014/main" id="{589F2F30-1A6D-9318-4E13-2F827EEAB737}"/>
              </a:ext>
            </a:extLst>
          </p:cNvPr>
          <p:cNvSpPr txBox="1"/>
          <p:nvPr/>
        </p:nvSpPr>
        <p:spPr>
          <a:xfrm>
            <a:off x="239211" y="5321230"/>
            <a:ext cx="2237775" cy="400110"/>
          </a:xfrm>
          <a:prstGeom prst="rect">
            <a:avLst/>
          </a:prstGeom>
          <a:noFill/>
        </p:spPr>
        <p:txBody>
          <a:bodyPr wrap="square" rtlCol="0">
            <a:spAutoFit/>
          </a:bodyPr>
          <a:lstStyle/>
          <a:p>
            <a:r>
              <a:rPr kumimoji="1" lang="ja-JP" altLang="en-US" sz="2000" b="1" dirty="0">
                <a:solidFill>
                  <a:srgbClr val="143F6B"/>
                </a:solidFill>
              </a:rPr>
              <a:t>保育が可能です。</a:t>
            </a:r>
            <a:endParaRPr kumimoji="1" lang="en-US" altLang="ja-JP" sz="2000" b="1" dirty="0">
              <a:solidFill>
                <a:srgbClr val="143F6B"/>
              </a:solidFill>
            </a:endParaRPr>
          </a:p>
        </p:txBody>
      </p:sp>
      <p:sp>
        <p:nvSpPr>
          <p:cNvPr id="23" name="四角形: 角を丸くする 22">
            <a:extLst>
              <a:ext uri="{FF2B5EF4-FFF2-40B4-BE49-F238E27FC236}">
                <a16:creationId xmlns:a16="http://schemas.microsoft.com/office/drawing/2014/main" id="{4A1B8F9B-8CF0-464A-E580-8799AC8FAEF3}"/>
              </a:ext>
            </a:extLst>
          </p:cNvPr>
          <p:cNvSpPr/>
          <p:nvPr/>
        </p:nvSpPr>
        <p:spPr>
          <a:xfrm>
            <a:off x="4338739" y="3582075"/>
            <a:ext cx="2190433" cy="387000"/>
          </a:xfrm>
          <a:custGeom>
            <a:avLst/>
            <a:gdLst>
              <a:gd name="connsiteX0" fmla="*/ 0 w 2631851"/>
              <a:gd name="connsiteY0" fmla="*/ 74673 h 448030"/>
              <a:gd name="connsiteX1" fmla="*/ 74673 w 2631851"/>
              <a:gd name="connsiteY1" fmla="*/ 0 h 448030"/>
              <a:gd name="connsiteX2" fmla="*/ 2557178 w 2631851"/>
              <a:gd name="connsiteY2" fmla="*/ 0 h 448030"/>
              <a:gd name="connsiteX3" fmla="*/ 2631851 w 2631851"/>
              <a:gd name="connsiteY3" fmla="*/ 74673 h 448030"/>
              <a:gd name="connsiteX4" fmla="*/ 2631851 w 2631851"/>
              <a:gd name="connsiteY4" fmla="*/ 373357 h 448030"/>
              <a:gd name="connsiteX5" fmla="*/ 2557178 w 2631851"/>
              <a:gd name="connsiteY5" fmla="*/ 448030 h 448030"/>
              <a:gd name="connsiteX6" fmla="*/ 74673 w 2631851"/>
              <a:gd name="connsiteY6" fmla="*/ 448030 h 448030"/>
              <a:gd name="connsiteX7" fmla="*/ 0 w 2631851"/>
              <a:gd name="connsiteY7" fmla="*/ 373357 h 448030"/>
              <a:gd name="connsiteX8" fmla="*/ 0 w 2631851"/>
              <a:gd name="connsiteY8" fmla="*/ 74673 h 448030"/>
              <a:gd name="connsiteX0" fmla="*/ 0 w 2631851"/>
              <a:gd name="connsiteY0" fmla="*/ 74673 h 448030"/>
              <a:gd name="connsiteX1" fmla="*/ 74673 w 2631851"/>
              <a:gd name="connsiteY1" fmla="*/ 0 h 448030"/>
              <a:gd name="connsiteX2" fmla="*/ 2557178 w 2631851"/>
              <a:gd name="connsiteY2" fmla="*/ 0 h 448030"/>
              <a:gd name="connsiteX3" fmla="*/ 2631851 w 2631851"/>
              <a:gd name="connsiteY3" fmla="*/ 74673 h 448030"/>
              <a:gd name="connsiteX4" fmla="*/ 2631851 w 2631851"/>
              <a:gd name="connsiteY4" fmla="*/ 373357 h 448030"/>
              <a:gd name="connsiteX5" fmla="*/ 2557178 w 2631851"/>
              <a:gd name="connsiteY5" fmla="*/ 448030 h 448030"/>
              <a:gd name="connsiteX6" fmla="*/ 0 w 2631851"/>
              <a:gd name="connsiteY6" fmla="*/ 373357 h 448030"/>
              <a:gd name="connsiteX7" fmla="*/ 0 w 2631851"/>
              <a:gd name="connsiteY7" fmla="*/ 74673 h 448030"/>
              <a:gd name="connsiteX0" fmla="*/ 0 w 2631851"/>
              <a:gd name="connsiteY0" fmla="*/ 74673 h 410692"/>
              <a:gd name="connsiteX1" fmla="*/ 74673 w 2631851"/>
              <a:gd name="connsiteY1" fmla="*/ 0 h 410692"/>
              <a:gd name="connsiteX2" fmla="*/ 2557178 w 2631851"/>
              <a:gd name="connsiteY2" fmla="*/ 0 h 410692"/>
              <a:gd name="connsiteX3" fmla="*/ 2631851 w 2631851"/>
              <a:gd name="connsiteY3" fmla="*/ 74673 h 410692"/>
              <a:gd name="connsiteX4" fmla="*/ 2631851 w 2631851"/>
              <a:gd name="connsiteY4" fmla="*/ 373357 h 410692"/>
              <a:gd name="connsiteX5" fmla="*/ 0 w 2631851"/>
              <a:gd name="connsiteY5" fmla="*/ 373357 h 410692"/>
              <a:gd name="connsiteX6" fmla="*/ 0 w 2631851"/>
              <a:gd name="connsiteY6" fmla="*/ 74673 h 410692"/>
              <a:gd name="connsiteX0" fmla="*/ 0 w 2631851"/>
              <a:gd name="connsiteY0" fmla="*/ 74673 h 393789"/>
              <a:gd name="connsiteX1" fmla="*/ 74673 w 2631851"/>
              <a:gd name="connsiteY1" fmla="*/ 0 h 393789"/>
              <a:gd name="connsiteX2" fmla="*/ 2557178 w 2631851"/>
              <a:gd name="connsiteY2" fmla="*/ 0 h 393789"/>
              <a:gd name="connsiteX3" fmla="*/ 2631851 w 2631851"/>
              <a:gd name="connsiteY3" fmla="*/ 74673 h 393789"/>
              <a:gd name="connsiteX4" fmla="*/ 2631851 w 2631851"/>
              <a:gd name="connsiteY4" fmla="*/ 373357 h 393789"/>
              <a:gd name="connsiteX5" fmla="*/ 0 w 2631851"/>
              <a:gd name="connsiteY5" fmla="*/ 373357 h 393789"/>
              <a:gd name="connsiteX6" fmla="*/ 0 w 2631851"/>
              <a:gd name="connsiteY6" fmla="*/ 74673 h 393789"/>
              <a:gd name="connsiteX0" fmla="*/ 0 w 2631851"/>
              <a:gd name="connsiteY0" fmla="*/ 74673 h 396275"/>
              <a:gd name="connsiteX1" fmla="*/ 74673 w 2631851"/>
              <a:gd name="connsiteY1" fmla="*/ 0 h 396275"/>
              <a:gd name="connsiteX2" fmla="*/ 2557178 w 2631851"/>
              <a:gd name="connsiteY2" fmla="*/ 0 h 396275"/>
              <a:gd name="connsiteX3" fmla="*/ 2631851 w 2631851"/>
              <a:gd name="connsiteY3" fmla="*/ 74673 h 396275"/>
              <a:gd name="connsiteX4" fmla="*/ 2631851 w 2631851"/>
              <a:gd name="connsiteY4" fmla="*/ 373357 h 396275"/>
              <a:gd name="connsiteX5" fmla="*/ 0 w 2631851"/>
              <a:gd name="connsiteY5" fmla="*/ 373357 h 396275"/>
              <a:gd name="connsiteX6" fmla="*/ 0 w 2631851"/>
              <a:gd name="connsiteY6" fmla="*/ 74673 h 396275"/>
              <a:gd name="connsiteX0" fmla="*/ 0 w 2631851"/>
              <a:gd name="connsiteY0" fmla="*/ 74673 h 386005"/>
              <a:gd name="connsiteX1" fmla="*/ 74673 w 2631851"/>
              <a:gd name="connsiteY1" fmla="*/ 0 h 386005"/>
              <a:gd name="connsiteX2" fmla="*/ 2557178 w 2631851"/>
              <a:gd name="connsiteY2" fmla="*/ 0 h 386005"/>
              <a:gd name="connsiteX3" fmla="*/ 2631851 w 2631851"/>
              <a:gd name="connsiteY3" fmla="*/ 74673 h 386005"/>
              <a:gd name="connsiteX4" fmla="*/ 2631851 w 2631851"/>
              <a:gd name="connsiteY4" fmla="*/ 373357 h 386005"/>
              <a:gd name="connsiteX5" fmla="*/ 0 w 2631851"/>
              <a:gd name="connsiteY5" fmla="*/ 373357 h 386005"/>
              <a:gd name="connsiteX6" fmla="*/ 0 w 2631851"/>
              <a:gd name="connsiteY6" fmla="*/ 74673 h 386005"/>
              <a:gd name="connsiteX0" fmla="*/ 0 w 2631851"/>
              <a:gd name="connsiteY0" fmla="*/ 74673 h 373357"/>
              <a:gd name="connsiteX1" fmla="*/ 74673 w 2631851"/>
              <a:gd name="connsiteY1" fmla="*/ 0 h 373357"/>
              <a:gd name="connsiteX2" fmla="*/ 2557178 w 2631851"/>
              <a:gd name="connsiteY2" fmla="*/ 0 h 373357"/>
              <a:gd name="connsiteX3" fmla="*/ 2631851 w 2631851"/>
              <a:gd name="connsiteY3" fmla="*/ 74673 h 373357"/>
              <a:gd name="connsiteX4" fmla="*/ 2631851 w 2631851"/>
              <a:gd name="connsiteY4" fmla="*/ 373357 h 373357"/>
              <a:gd name="connsiteX5" fmla="*/ 0 w 2631851"/>
              <a:gd name="connsiteY5" fmla="*/ 373357 h 373357"/>
              <a:gd name="connsiteX6" fmla="*/ 0 w 2631851"/>
              <a:gd name="connsiteY6" fmla="*/ 74673 h 37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851" h="373357">
                <a:moveTo>
                  <a:pt x="0" y="74673"/>
                </a:moveTo>
                <a:cubicBezTo>
                  <a:pt x="0" y="33432"/>
                  <a:pt x="33432" y="0"/>
                  <a:pt x="74673" y="0"/>
                </a:cubicBezTo>
                <a:lnTo>
                  <a:pt x="2557178" y="0"/>
                </a:lnTo>
                <a:cubicBezTo>
                  <a:pt x="2598419" y="0"/>
                  <a:pt x="2631851" y="33432"/>
                  <a:pt x="2631851" y="74673"/>
                </a:cubicBezTo>
                <a:lnTo>
                  <a:pt x="2631851" y="373357"/>
                </a:lnTo>
                <a:lnTo>
                  <a:pt x="0" y="373357"/>
                </a:lnTo>
                <a:lnTo>
                  <a:pt x="0" y="74673"/>
                </a:lnTo>
                <a:close/>
              </a:path>
            </a:pathLst>
          </a:cu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F1233CA-5469-4057-D544-93ADBAD1DCFB}"/>
              </a:ext>
            </a:extLst>
          </p:cNvPr>
          <p:cNvSpPr txBox="1"/>
          <p:nvPr/>
        </p:nvSpPr>
        <p:spPr>
          <a:xfrm>
            <a:off x="4466276" y="3636658"/>
            <a:ext cx="1979147" cy="338554"/>
          </a:xfrm>
          <a:prstGeom prst="rect">
            <a:avLst/>
          </a:prstGeom>
          <a:noFill/>
        </p:spPr>
        <p:txBody>
          <a:bodyPr wrap="square" rtlCol="0">
            <a:spAutoFit/>
          </a:bodyPr>
          <a:lstStyle/>
          <a:p>
            <a:pPr algn="ctr"/>
            <a:r>
              <a:rPr kumimoji="1" lang="ja-JP" altLang="en-US" sz="1600" b="1" dirty="0">
                <a:solidFill>
                  <a:schemeClr val="bg1"/>
                </a:solidFill>
              </a:rPr>
              <a:t>幼稚園の</a:t>
            </a:r>
            <a:r>
              <a:rPr kumimoji="1" lang="en-US" altLang="ja-JP" sz="1600" b="1" dirty="0">
                <a:solidFill>
                  <a:schemeClr val="bg1"/>
                </a:solidFill>
              </a:rPr>
              <a:t>1</a:t>
            </a:r>
            <a:r>
              <a:rPr kumimoji="1" lang="ja-JP" altLang="en-US" sz="1600" b="1" dirty="0">
                <a:solidFill>
                  <a:schemeClr val="bg1"/>
                </a:solidFill>
              </a:rPr>
              <a:t>日</a:t>
            </a:r>
          </a:p>
        </p:txBody>
      </p:sp>
      <p:pic>
        <p:nvPicPr>
          <p:cNvPr id="42" name="図 41" descr="挿絵 が含まれている画像&#10;&#10;自動的に生成された説明">
            <a:extLst>
              <a:ext uri="{FF2B5EF4-FFF2-40B4-BE49-F238E27FC236}">
                <a16:creationId xmlns:a16="http://schemas.microsoft.com/office/drawing/2014/main" id="{7EB56062-AC37-F0C9-DEEF-06931170B31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68770" y1="24063" x2="71081" y2="83264"/>
                        <a14:foregroundMark x1="74953" y1="36470" x2="69582" y2="81682"/>
                        <a14:foregroundMark x1="69582" y1="81682" x2="66084" y2="88260"/>
                        <a14:foregroundMark x1="63710" y1="38052" x2="79575" y2="39634"/>
                        <a14:foregroundMark x1="74204" y1="33306" x2="76140" y2="46378"/>
                        <a14:foregroundMark x1="81012" y1="47544" x2="78389" y2="73189"/>
                        <a14:foregroundMark x1="75265" y1="54621" x2="75265" y2="54621"/>
                        <a14:foregroundMark x1="67395" y1="54288" x2="67395" y2="54288"/>
                        <a14:foregroundMark x1="75828" y1="53455" x2="75828" y2="53455"/>
                        <a14:foregroundMark x1="75390" y1="27227" x2="81262" y2="37552"/>
                        <a14:foregroundMark x1="81262" y1="37552" x2="81199" y2="37635"/>
                        <a14:foregroundMark x1="63273" y1="34888" x2="84447" y2="53372"/>
                        <a14:foregroundMark x1="84447" y1="53372" x2="84010" y2="52706"/>
                        <a14:foregroundMark x1="64272" y1="53455" x2="64272" y2="53455"/>
                        <a14:foregroundMark x1="65209" y1="58784" x2="68457" y2="63364"/>
                        <a14:foregroundMark x1="77764" y1="81515" x2="65272" y2="74604"/>
                        <a14:foregroundMark x1="65272" y1="74604" x2="59838" y2="61615"/>
                        <a14:foregroundMark x1="59838" y1="61615" x2="61649" y2="55870"/>
                        <a14:foregroundMark x1="33791" y1="27227" x2="32605" y2="48127"/>
                        <a14:foregroundMark x1="22986" y1="34471" x2="39288" y2="31557"/>
                        <a14:foregroundMark x1="40725" y1="32140" x2="30668" y2="46378"/>
                        <a14:foregroundMark x1="23860" y1="16903" x2="26359" y2="46711"/>
                        <a14:foregroundMark x1="73641" y1="18152" x2="73641" y2="18152"/>
                      </a14:backgroundRemoval>
                    </a14:imgEffect>
                  </a14:imgLayer>
                </a14:imgProps>
              </a:ext>
              <a:ext uri="{28A0092B-C50C-407E-A947-70E740481C1C}">
                <a14:useLocalDpi xmlns:a14="http://schemas.microsoft.com/office/drawing/2010/main" val="0"/>
              </a:ext>
            </a:extLst>
          </a:blip>
          <a:srcRect l="10440" t="4036" r="49441" b="40526"/>
          <a:stretch/>
        </p:blipFill>
        <p:spPr>
          <a:xfrm>
            <a:off x="414472" y="5721340"/>
            <a:ext cx="930910" cy="964994"/>
          </a:xfrm>
          <a:prstGeom prst="flowChartConnector">
            <a:avLst/>
          </a:prstGeom>
        </p:spPr>
      </p:pic>
      <p:sp>
        <p:nvSpPr>
          <p:cNvPr id="56" name="吹き出し: 角を丸めた四角形 55">
            <a:extLst>
              <a:ext uri="{FF2B5EF4-FFF2-40B4-BE49-F238E27FC236}">
                <a16:creationId xmlns:a16="http://schemas.microsoft.com/office/drawing/2014/main" id="{D843E2FC-4A5B-CC65-31A4-BDB2F6E08F06}"/>
              </a:ext>
            </a:extLst>
          </p:cNvPr>
          <p:cNvSpPr/>
          <p:nvPr/>
        </p:nvSpPr>
        <p:spPr>
          <a:xfrm>
            <a:off x="1535195" y="5830134"/>
            <a:ext cx="2474716" cy="808336"/>
          </a:xfrm>
          <a:prstGeom prst="wedgeRoundRectCallout">
            <a:avLst>
              <a:gd name="adj1" fmla="val -57986"/>
              <a:gd name="adj2" fmla="val 29821"/>
              <a:gd name="adj3"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吹き出し: 角を丸めた四角形 57">
            <a:extLst>
              <a:ext uri="{FF2B5EF4-FFF2-40B4-BE49-F238E27FC236}">
                <a16:creationId xmlns:a16="http://schemas.microsoft.com/office/drawing/2014/main" id="{4B4E30B6-9449-B338-45E8-31621C355DB9}"/>
              </a:ext>
            </a:extLst>
          </p:cNvPr>
          <p:cNvSpPr/>
          <p:nvPr/>
        </p:nvSpPr>
        <p:spPr>
          <a:xfrm>
            <a:off x="1585995" y="5745600"/>
            <a:ext cx="2484738" cy="808336"/>
          </a:xfrm>
          <a:prstGeom prst="wedgeRoundRectCallout">
            <a:avLst>
              <a:gd name="adj1" fmla="val -57986"/>
              <a:gd name="adj2" fmla="val 29821"/>
              <a:gd name="adj3" fmla="val 16667"/>
            </a:avLst>
          </a:prstGeom>
          <a:solidFill>
            <a:schemeClr val="bg1"/>
          </a:solidFill>
          <a:ln>
            <a:solidFill>
              <a:srgbClr val="143F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487F9F5F-792D-3284-F5EB-C67BA467554E}"/>
              </a:ext>
            </a:extLst>
          </p:cNvPr>
          <p:cNvSpPr txBox="1"/>
          <p:nvPr/>
        </p:nvSpPr>
        <p:spPr>
          <a:xfrm>
            <a:off x="1609314" y="5847245"/>
            <a:ext cx="2495665" cy="646331"/>
          </a:xfrm>
          <a:prstGeom prst="rect">
            <a:avLst/>
          </a:prstGeom>
          <a:noFill/>
        </p:spPr>
        <p:txBody>
          <a:bodyPr wrap="square" rtlCol="0">
            <a:spAutoFit/>
          </a:bodyPr>
          <a:lstStyle/>
          <a:p>
            <a:r>
              <a:rPr kumimoji="1" lang="ja-JP" altLang="en-US" sz="1200" dirty="0">
                <a:solidFill>
                  <a:srgbClr val="143F6B"/>
                </a:solidFill>
              </a:rPr>
              <a:t>開園時間が長く、共働きでも</a:t>
            </a:r>
            <a:endParaRPr kumimoji="1" lang="en-US" altLang="ja-JP" sz="1200" dirty="0">
              <a:solidFill>
                <a:srgbClr val="143F6B"/>
              </a:solidFill>
            </a:endParaRPr>
          </a:p>
          <a:p>
            <a:r>
              <a:rPr kumimoji="1" lang="ja-JP" altLang="en-US" sz="1200" dirty="0">
                <a:solidFill>
                  <a:srgbClr val="143F6B"/>
                </a:solidFill>
              </a:rPr>
              <a:t>夫婦で分担して送り迎えができるので助かります！</a:t>
            </a:r>
            <a:r>
              <a:rPr kumimoji="1" lang="en-US" altLang="ja-JP" sz="1100" dirty="0">
                <a:solidFill>
                  <a:srgbClr val="143F6B"/>
                </a:solidFill>
              </a:rPr>
              <a:t>(</a:t>
            </a:r>
            <a:r>
              <a:rPr kumimoji="1" lang="ja-JP" altLang="en-US" sz="1100" dirty="0">
                <a:solidFill>
                  <a:srgbClr val="143F6B"/>
                </a:solidFill>
              </a:rPr>
              <a:t>保護者</a:t>
            </a:r>
            <a:r>
              <a:rPr kumimoji="1" lang="en-US" altLang="ja-JP" sz="1100" dirty="0">
                <a:solidFill>
                  <a:srgbClr val="143F6B"/>
                </a:solidFill>
              </a:rPr>
              <a:t>A</a:t>
            </a:r>
            <a:r>
              <a:rPr kumimoji="1" lang="ja-JP" altLang="en-US" sz="1100" dirty="0">
                <a:solidFill>
                  <a:srgbClr val="143F6B"/>
                </a:solidFill>
              </a:rPr>
              <a:t>さん</a:t>
            </a:r>
            <a:r>
              <a:rPr kumimoji="1" lang="en-US" altLang="ja-JP" sz="1100" dirty="0">
                <a:solidFill>
                  <a:srgbClr val="143F6B"/>
                </a:solidFill>
              </a:rPr>
              <a:t>)</a:t>
            </a:r>
            <a:endParaRPr kumimoji="1" lang="ja-JP" altLang="en-US" sz="1200" dirty="0">
              <a:solidFill>
                <a:srgbClr val="143F6B"/>
              </a:solidFill>
            </a:endParaRPr>
          </a:p>
        </p:txBody>
      </p:sp>
    </p:spTree>
    <p:extLst>
      <p:ext uri="{BB962C8B-B14F-4D97-AF65-F5344CB8AC3E}">
        <p14:creationId xmlns:p14="http://schemas.microsoft.com/office/powerpoint/2010/main" val="111469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図 62" descr="トレイの上にあるいろんな料理&#10;&#10;自動的に生成された説明">
            <a:extLst>
              <a:ext uri="{FF2B5EF4-FFF2-40B4-BE49-F238E27FC236}">
                <a16:creationId xmlns:a16="http://schemas.microsoft.com/office/drawing/2014/main" id="{A23259FF-3627-5A17-5200-6840E415F840}"/>
              </a:ext>
            </a:extLst>
          </p:cNvPr>
          <p:cNvPicPr>
            <a:picLocks noChangeAspect="1"/>
          </p:cNvPicPr>
          <p:nvPr/>
        </p:nvPicPr>
        <p:blipFill rotWithShape="1">
          <a:blip r:embed="rId2">
            <a:extLst>
              <a:ext uri="{28A0092B-C50C-407E-A947-70E740481C1C}">
                <a14:useLocalDpi xmlns:a14="http://schemas.microsoft.com/office/drawing/2010/main" val="0"/>
              </a:ext>
            </a:extLst>
          </a:blip>
          <a:srcRect r="2786"/>
          <a:stretch/>
        </p:blipFill>
        <p:spPr>
          <a:xfrm>
            <a:off x="-7851" y="-3991"/>
            <a:ext cx="6899519" cy="4735161"/>
          </a:xfrm>
          <a:prstGeom prst="rect">
            <a:avLst/>
          </a:prstGeom>
        </p:spPr>
      </p:pic>
      <p:sp>
        <p:nvSpPr>
          <p:cNvPr id="38" name="正方形/長方形 37">
            <a:extLst>
              <a:ext uri="{FF2B5EF4-FFF2-40B4-BE49-F238E27FC236}">
                <a16:creationId xmlns:a16="http://schemas.microsoft.com/office/drawing/2014/main" id="{AC898694-384B-5703-943A-E2575FE6025D}"/>
              </a:ext>
            </a:extLst>
          </p:cNvPr>
          <p:cNvSpPr/>
          <p:nvPr/>
        </p:nvSpPr>
        <p:spPr>
          <a:xfrm flipV="1">
            <a:off x="-29943" y="4342889"/>
            <a:ext cx="6899519" cy="2519968"/>
          </a:xfrm>
          <a:prstGeom prst="rect">
            <a:avLst/>
          </a:prstGeom>
          <a:solidFill>
            <a:srgbClr val="AED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1D2AE52F-F8CB-D7BF-4905-49CA7CDACAE0}"/>
              </a:ext>
            </a:extLst>
          </p:cNvPr>
          <p:cNvSpPr txBox="1"/>
          <p:nvPr/>
        </p:nvSpPr>
        <p:spPr>
          <a:xfrm>
            <a:off x="219366" y="4025038"/>
            <a:ext cx="3629162" cy="954107"/>
          </a:xfrm>
          <a:prstGeom prst="rect">
            <a:avLst/>
          </a:prstGeom>
          <a:noFill/>
        </p:spPr>
        <p:txBody>
          <a:bodyPr wrap="square" rtlCol="0">
            <a:spAutoFit/>
          </a:bodyPr>
          <a:lstStyle/>
          <a:p>
            <a:r>
              <a:rPr kumimoji="1" lang="ja-JP" altLang="en-US" sz="2800" b="1" dirty="0">
                <a:ln w="127000">
                  <a:solidFill>
                    <a:srgbClr val="AEDEFC"/>
                  </a:solidFill>
                </a:ln>
                <a:solidFill>
                  <a:srgbClr val="143F6B"/>
                </a:solidFill>
              </a:rPr>
              <a:t>お弁当を作る必要はありません！</a:t>
            </a:r>
          </a:p>
        </p:txBody>
      </p:sp>
      <p:sp>
        <p:nvSpPr>
          <p:cNvPr id="4" name="テキスト ボックス 3">
            <a:extLst>
              <a:ext uri="{FF2B5EF4-FFF2-40B4-BE49-F238E27FC236}">
                <a16:creationId xmlns:a16="http://schemas.microsoft.com/office/drawing/2014/main" id="{D1BD1E9D-8112-EA5C-77D1-D3E35B94485F}"/>
              </a:ext>
            </a:extLst>
          </p:cNvPr>
          <p:cNvSpPr txBox="1"/>
          <p:nvPr/>
        </p:nvSpPr>
        <p:spPr>
          <a:xfrm>
            <a:off x="203828" y="4017539"/>
            <a:ext cx="3629162" cy="954107"/>
          </a:xfrm>
          <a:prstGeom prst="rect">
            <a:avLst/>
          </a:prstGeom>
          <a:noFill/>
        </p:spPr>
        <p:txBody>
          <a:bodyPr wrap="square" rtlCol="0">
            <a:spAutoFit/>
          </a:bodyPr>
          <a:lstStyle/>
          <a:p>
            <a:r>
              <a:rPr kumimoji="1" lang="ja-JP" altLang="en-US" sz="2800" b="1" dirty="0">
                <a:solidFill>
                  <a:srgbClr val="F875AA"/>
                </a:solidFill>
              </a:rPr>
              <a:t>お弁当</a:t>
            </a:r>
            <a:r>
              <a:rPr kumimoji="1" lang="ja-JP" altLang="en-US" sz="2800" b="1" dirty="0">
                <a:solidFill>
                  <a:srgbClr val="143F6B"/>
                </a:solidFill>
              </a:rPr>
              <a:t>を</a:t>
            </a:r>
            <a:r>
              <a:rPr kumimoji="1" lang="ja-JP" altLang="en-US" sz="2800" b="1" dirty="0">
                <a:solidFill>
                  <a:srgbClr val="F875AA"/>
                </a:solidFill>
              </a:rPr>
              <a:t>作る必要</a:t>
            </a:r>
            <a:r>
              <a:rPr kumimoji="1" lang="ja-JP" altLang="en-US" sz="2800" b="1" dirty="0">
                <a:solidFill>
                  <a:srgbClr val="143F6B"/>
                </a:solidFill>
              </a:rPr>
              <a:t>は</a:t>
            </a:r>
            <a:r>
              <a:rPr kumimoji="1" lang="ja-JP" altLang="en-US" sz="2800" b="1" dirty="0">
                <a:solidFill>
                  <a:srgbClr val="F875AA"/>
                </a:solidFill>
              </a:rPr>
              <a:t>ありません！</a:t>
            </a:r>
            <a:endParaRPr kumimoji="1" lang="en-US" altLang="ja-JP" sz="2800" b="1" dirty="0">
              <a:solidFill>
                <a:srgbClr val="F875AA"/>
              </a:solidFill>
            </a:endParaRPr>
          </a:p>
        </p:txBody>
      </p:sp>
      <p:sp>
        <p:nvSpPr>
          <p:cNvPr id="7" name="テキスト ボックス 6">
            <a:extLst>
              <a:ext uri="{FF2B5EF4-FFF2-40B4-BE49-F238E27FC236}">
                <a16:creationId xmlns:a16="http://schemas.microsoft.com/office/drawing/2014/main" id="{DCAD0DD4-C054-2DE4-F8B1-8A09B4AA053E}"/>
              </a:ext>
            </a:extLst>
          </p:cNvPr>
          <p:cNvSpPr txBox="1"/>
          <p:nvPr/>
        </p:nvSpPr>
        <p:spPr>
          <a:xfrm>
            <a:off x="259375" y="5004608"/>
            <a:ext cx="4136782" cy="584775"/>
          </a:xfrm>
          <a:prstGeom prst="rect">
            <a:avLst/>
          </a:prstGeom>
          <a:noFill/>
        </p:spPr>
        <p:txBody>
          <a:bodyPr wrap="square" rtlCol="0">
            <a:spAutoFit/>
          </a:bodyPr>
          <a:lstStyle/>
          <a:p>
            <a:r>
              <a:rPr kumimoji="1" lang="ja-JP" altLang="en-US" sz="1600" dirty="0">
                <a:solidFill>
                  <a:srgbClr val="143F6B"/>
                </a:solidFill>
              </a:rPr>
              <a:t>毎日のお弁当作りが難しい</a:t>
            </a:r>
            <a:r>
              <a:rPr kumimoji="1" lang="ja-JP" altLang="en-US" sz="1600" b="1" dirty="0">
                <a:solidFill>
                  <a:srgbClr val="143F6B"/>
                </a:solidFill>
              </a:rPr>
              <a:t>共働きのご家庭も安心してご利用</a:t>
            </a:r>
            <a:r>
              <a:rPr kumimoji="1" lang="ja-JP" altLang="en-US" sz="1600" dirty="0">
                <a:solidFill>
                  <a:srgbClr val="143F6B"/>
                </a:solidFill>
              </a:rPr>
              <a:t>いただけます。</a:t>
            </a:r>
          </a:p>
        </p:txBody>
      </p:sp>
      <p:sp>
        <p:nvSpPr>
          <p:cNvPr id="5" name="フローチャート: 結合子 4">
            <a:extLst>
              <a:ext uri="{FF2B5EF4-FFF2-40B4-BE49-F238E27FC236}">
                <a16:creationId xmlns:a16="http://schemas.microsoft.com/office/drawing/2014/main" id="{C486360F-BA77-B4C6-39BC-9548CC8D6C54}"/>
              </a:ext>
            </a:extLst>
          </p:cNvPr>
          <p:cNvSpPr/>
          <p:nvPr/>
        </p:nvSpPr>
        <p:spPr>
          <a:xfrm>
            <a:off x="-378081" y="-1131313"/>
            <a:ext cx="2913492" cy="2912164"/>
          </a:xfrm>
          <a:prstGeom prst="flowChartConnector">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A61D18E-453E-A145-B8CA-516DC12DA0E8}"/>
              </a:ext>
            </a:extLst>
          </p:cNvPr>
          <p:cNvSpPr txBox="1"/>
          <p:nvPr/>
        </p:nvSpPr>
        <p:spPr>
          <a:xfrm>
            <a:off x="276506" y="418008"/>
            <a:ext cx="2984854" cy="646331"/>
          </a:xfrm>
          <a:prstGeom prst="rect">
            <a:avLst/>
          </a:prstGeom>
          <a:noFill/>
        </p:spPr>
        <p:txBody>
          <a:bodyPr wrap="square" rtlCol="0">
            <a:spAutoFit/>
          </a:bodyPr>
          <a:lstStyle/>
          <a:p>
            <a:r>
              <a:rPr kumimoji="1" lang="zh-TW" altLang="en-US" sz="3600" b="1" dirty="0">
                <a:ln w="127000">
                  <a:solidFill>
                    <a:schemeClr val="bg1"/>
                  </a:solidFill>
                </a:ln>
                <a:solidFill>
                  <a:schemeClr val="bg1"/>
                </a:solidFill>
                <a:latin typeface="ＭＳ Ｐ明朝" panose="02020600040205080304" pitchFamily="18" charset="-128"/>
                <a:ea typeface="ＭＳ Ｐ明朝" panose="02020600040205080304" pitchFamily="18" charset="-128"/>
              </a:rPr>
              <a:t>毎日給食提供</a:t>
            </a:r>
            <a:endParaRPr kumimoji="1" lang="ja-JP" altLang="en-US" sz="3600" b="1" dirty="0">
              <a:ln w="127000">
                <a:solidFill>
                  <a:schemeClr val="bg1"/>
                </a:solidFill>
              </a:ln>
              <a:solidFill>
                <a:schemeClr val="bg1"/>
              </a:solidFill>
              <a:latin typeface="ＭＳ Ｐ明朝" panose="02020600040205080304" pitchFamily="18" charset="-128"/>
              <a:ea typeface="ＭＳ Ｐ明朝" panose="02020600040205080304" pitchFamily="18" charset="-128"/>
            </a:endParaRPr>
          </a:p>
        </p:txBody>
      </p:sp>
      <p:sp>
        <p:nvSpPr>
          <p:cNvPr id="9" name="テキスト ボックス 8">
            <a:extLst>
              <a:ext uri="{FF2B5EF4-FFF2-40B4-BE49-F238E27FC236}">
                <a16:creationId xmlns:a16="http://schemas.microsoft.com/office/drawing/2014/main" id="{681334F9-F15D-3F27-7E58-F33424E3EFAA}"/>
              </a:ext>
            </a:extLst>
          </p:cNvPr>
          <p:cNvSpPr txBox="1"/>
          <p:nvPr/>
        </p:nvSpPr>
        <p:spPr>
          <a:xfrm>
            <a:off x="266346" y="428101"/>
            <a:ext cx="2984854" cy="646331"/>
          </a:xfrm>
          <a:prstGeom prst="rect">
            <a:avLst/>
          </a:prstGeom>
          <a:noFill/>
        </p:spPr>
        <p:txBody>
          <a:bodyPr wrap="square" rtlCol="0">
            <a:spAutoFit/>
          </a:bodyPr>
          <a:lstStyle/>
          <a:p>
            <a:r>
              <a:rPr kumimoji="1" lang="zh-TW" altLang="en-US" sz="3600" b="1" dirty="0">
                <a:solidFill>
                  <a:srgbClr val="F875AA"/>
                </a:solidFill>
                <a:latin typeface="ＭＳ Ｐ明朝" panose="02020600040205080304" pitchFamily="18" charset="-128"/>
                <a:ea typeface="ＭＳ Ｐ明朝" panose="02020600040205080304" pitchFamily="18" charset="-128"/>
              </a:rPr>
              <a:t>毎日給食提供</a:t>
            </a:r>
            <a:endParaRPr kumimoji="1" lang="ja-JP" altLang="en-US" sz="3600" b="1" dirty="0">
              <a:solidFill>
                <a:srgbClr val="F875AA"/>
              </a:solidFill>
              <a:latin typeface="ＭＳ Ｐ明朝" panose="02020600040205080304" pitchFamily="18" charset="-128"/>
              <a:ea typeface="ＭＳ Ｐ明朝" panose="02020600040205080304" pitchFamily="18" charset="-128"/>
            </a:endParaRPr>
          </a:p>
        </p:txBody>
      </p:sp>
      <p:sp>
        <p:nvSpPr>
          <p:cNvPr id="17" name="四角形: 角を丸くする 16">
            <a:extLst>
              <a:ext uri="{FF2B5EF4-FFF2-40B4-BE49-F238E27FC236}">
                <a16:creationId xmlns:a16="http://schemas.microsoft.com/office/drawing/2014/main" id="{E8268718-6872-E26F-7AC9-3B7A3E76B72B}"/>
              </a:ext>
            </a:extLst>
          </p:cNvPr>
          <p:cNvSpPr/>
          <p:nvPr/>
        </p:nvSpPr>
        <p:spPr>
          <a:xfrm>
            <a:off x="4408192" y="3661736"/>
            <a:ext cx="2190433" cy="2941060"/>
          </a:xfrm>
          <a:prstGeom prst="roundRect">
            <a:avLst>
              <a:gd name="adj" fmla="val 655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四角形: 角を丸くする 22">
            <a:extLst>
              <a:ext uri="{FF2B5EF4-FFF2-40B4-BE49-F238E27FC236}">
                <a16:creationId xmlns:a16="http://schemas.microsoft.com/office/drawing/2014/main" id="{A5797860-6469-CC38-3928-B15448B8D2A6}"/>
              </a:ext>
            </a:extLst>
          </p:cNvPr>
          <p:cNvSpPr/>
          <p:nvPr/>
        </p:nvSpPr>
        <p:spPr>
          <a:xfrm>
            <a:off x="4408192" y="3653195"/>
            <a:ext cx="2190433" cy="387000"/>
          </a:xfrm>
          <a:custGeom>
            <a:avLst/>
            <a:gdLst>
              <a:gd name="connsiteX0" fmla="*/ 0 w 2631851"/>
              <a:gd name="connsiteY0" fmla="*/ 74673 h 448030"/>
              <a:gd name="connsiteX1" fmla="*/ 74673 w 2631851"/>
              <a:gd name="connsiteY1" fmla="*/ 0 h 448030"/>
              <a:gd name="connsiteX2" fmla="*/ 2557178 w 2631851"/>
              <a:gd name="connsiteY2" fmla="*/ 0 h 448030"/>
              <a:gd name="connsiteX3" fmla="*/ 2631851 w 2631851"/>
              <a:gd name="connsiteY3" fmla="*/ 74673 h 448030"/>
              <a:gd name="connsiteX4" fmla="*/ 2631851 w 2631851"/>
              <a:gd name="connsiteY4" fmla="*/ 373357 h 448030"/>
              <a:gd name="connsiteX5" fmla="*/ 2557178 w 2631851"/>
              <a:gd name="connsiteY5" fmla="*/ 448030 h 448030"/>
              <a:gd name="connsiteX6" fmla="*/ 74673 w 2631851"/>
              <a:gd name="connsiteY6" fmla="*/ 448030 h 448030"/>
              <a:gd name="connsiteX7" fmla="*/ 0 w 2631851"/>
              <a:gd name="connsiteY7" fmla="*/ 373357 h 448030"/>
              <a:gd name="connsiteX8" fmla="*/ 0 w 2631851"/>
              <a:gd name="connsiteY8" fmla="*/ 74673 h 448030"/>
              <a:gd name="connsiteX0" fmla="*/ 0 w 2631851"/>
              <a:gd name="connsiteY0" fmla="*/ 74673 h 448030"/>
              <a:gd name="connsiteX1" fmla="*/ 74673 w 2631851"/>
              <a:gd name="connsiteY1" fmla="*/ 0 h 448030"/>
              <a:gd name="connsiteX2" fmla="*/ 2557178 w 2631851"/>
              <a:gd name="connsiteY2" fmla="*/ 0 h 448030"/>
              <a:gd name="connsiteX3" fmla="*/ 2631851 w 2631851"/>
              <a:gd name="connsiteY3" fmla="*/ 74673 h 448030"/>
              <a:gd name="connsiteX4" fmla="*/ 2631851 w 2631851"/>
              <a:gd name="connsiteY4" fmla="*/ 373357 h 448030"/>
              <a:gd name="connsiteX5" fmla="*/ 2557178 w 2631851"/>
              <a:gd name="connsiteY5" fmla="*/ 448030 h 448030"/>
              <a:gd name="connsiteX6" fmla="*/ 0 w 2631851"/>
              <a:gd name="connsiteY6" fmla="*/ 373357 h 448030"/>
              <a:gd name="connsiteX7" fmla="*/ 0 w 2631851"/>
              <a:gd name="connsiteY7" fmla="*/ 74673 h 448030"/>
              <a:gd name="connsiteX0" fmla="*/ 0 w 2631851"/>
              <a:gd name="connsiteY0" fmla="*/ 74673 h 410692"/>
              <a:gd name="connsiteX1" fmla="*/ 74673 w 2631851"/>
              <a:gd name="connsiteY1" fmla="*/ 0 h 410692"/>
              <a:gd name="connsiteX2" fmla="*/ 2557178 w 2631851"/>
              <a:gd name="connsiteY2" fmla="*/ 0 h 410692"/>
              <a:gd name="connsiteX3" fmla="*/ 2631851 w 2631851"/>
              <a:gd name="connsiteY3" fmla="*/ 74673 h 410692"/>
              <a:gd name="connsiteX4" fmla="*/ 2631851 w 2631851"/>
              <a:gd name="connsiteY4" fmla="*/ 373357 h 410692"/>
              <a:gd name="connsiteX5" fmla="*/ 0 w 2631851"/>
              <a:gd name="connsiteY5" fmla="*/ 373357 h 410692"/>
              <a:gd name="connsiteX6" fmla="*/ 0 w 2631851"/>
              <a:gd name="connsiteY6" fmla="*/ 74673 h 410692"/>
              <a:gd name="connsiteX0" fmla="*/ 0 w 2631851"/>
              <a:gd name="connsiteY0" fmla="*/ 74673 h 393789"/>
              <a:gd name="connsiteX1" fmla="*/ 74673 w 2631851"/>
              <a:gd name="connsiteY1" fmla="*/ 0 h 393789"/>
              <a:gd name="connsiteX2" fmla="*/ 2557178 w 2631851"/>
              <a:gd name="connsiteY2" fmla="*/ 0 h 393789"/>
              <a:gd name="connsiteX3" fmla="*/ 2631851 w 2631851"/>
              <a:gd name="connsiteY3" fmla="*/ 74673 h 393789"/>
              <a:gd name="connsiteX4" fmla="*/ 2631851 w 2631851"/>
              <a:gd name="connsiteY4" fmla="*/ 373357 h 393789"/>
              <a:gd name="connsiteX5" fmla="*/ 0 w 2631851"/>
              <a:gd name="connsiteY5" fmla="*/ 373357 h 393789"/>
              <a:gd name="connsiteX6" fmla="*/ 0 w 2631851"/>
              <a:gd name="connsiteY6" fmla="*/ 74673 h 393789"/>
              <a:gd name="connsiteX0" fmla="*/ 0 w 2631851"/>
              <a:gd name="connsiteY0" fmla="*/ 74673 h 396275"/>
              <a:gd name="connsiteX1" fmla="*/ 74673 w 2631851"/>
              <a:gd name="connsiteY1" fmla="*/ 0 h 396275"/>
              <a:gd name="connsiteX2" fmla="*/ 2557178 w 2631851"/>
              <a:gd name="connsiteY2" fmla="*/ 0 h 396275"/>
              <a:gd name="connsiteX3" fmla="*/ 2631851 w 2631851"/>
              <a:gd name="connsiteY3" fmla="*/ 74673 h 396275"/>
              <a:gd name="connsiteX4" fmla="*/ 2631851 w 2631851"/>
              <a:gd name="connsiteY4" fmla="*/ 373357 h 396275"/>
              <a:gd name="connsiteX5" fmla="*/ 0 w 2631851"/>
              <a:gd name="connsiteY5" fmla="*/ 373357 h 396275"/>
              <a:gd name="connsiteX6" fmla="*/ 0 w 2631851"/>
              <a:gd name="connsiteY6" fmla="*/ 74673 h 396275"/>
              <a:gd name="connsiteX0" fmla="*/ 0 w 2631851"/>
              <a:gd name="connsiteY0" fmla="*/ 74673 h 386005"/>
              <a:gd name="connsiteX1" fmla="*/ 74673 w 2631851"/>
              <a:gd name="connsiteY1" fmla="*/ 0 h 386005"/>
              <a:gd name="connsiteX2" fmla="*/ 2557178 w 2631851"/>
              <a:gd name="connsiteY2" fmla="*/ 0 h 386005"/>
              <a:gd name="connsiteX3" fmla="*/ 2631851 w 2631851"/>
              <a:gd name="connsiteY3" fmla="*/ 74673 h 386005"/>
              <a:gd name="connsiteX4" fmla="*/ 2631851 w 2631851"/>
              <a:gd name="connsiteY4" fmla="*/ 373357 h 386005"/>
              <a:gd name="connsiteX5" fmla="*/ 0 w 2631851"/>
              <a:gd name="connsiteY5" fmla="*/ 373357 h 386005"/>
              <a:gd name="connsiteX6" fmla="*/ 0 w 2631851"/>
              <a:gd name="connsiteY6" fmla="*/ 74673 h 386005"/>
              <a:gd name="connsiteX0" fmla="*/ 0 w 2631851"/>
              <a:gd name="connsiteY0" fmla="*/ 74673 h 373357"/>
              <a:gd name="connsiteX1" fmla="*/ 74673 w 2631851"/>
              <a:gd name="connsiteY1" fmla="*/ 0 h 373357"/>
              <a:gd name="connsiteX2" fmla="*/ 2557178 w 2631851"/>
              <a:gd name="connsiteY2" fmla="*/ 0 h 373357"/>
              <a:gd name="connsiteX3" fmla="*/ 2631851 w 2631851"/>
              <a:gd name="connsiteY3" fmla="*/ 74673 h 373357"/>
              <a:gd name="connsiteX4" fmla="*/ 2631851 w 2631851"/>
              <a:gd name="connsiteY4" fmla="*/ 373357 h 373357"/>
              <a:gd name="connsiteX5" fmla="*/ 0 w 2631851"/>
              <a:gd name="connsiteY5" fmla="*/ 373357 h 373357"/>
              <a:gd name="connsiteX6" fmla="*/ 0 w 2631851"/>
              <a:gd name="connsiteY6" fmla="*/ 74673 h 37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851" h="373357">
                <a:moveTo>
                  <a:pt x="0" y="74673"/>
                </a:moveTo>
                <a:cubicBezTo>
                  <a:pt x="0" y="33432"/>
                  <a:pt x="33432" y="0"/>
                  <a:pt x="74673" y="0"/>
                </a:cubicBezTo>
                <a:lnTo>
                  <a:pt x="2557178" y="0"/>
                </a:lnTo>
                <a:cubicBezTo>
                  <a:pt x="2598419" y="0"/>
                  <a:pt x="2631851" y="33432"/>
                  <a:pt x="2631851" y="74673"/>
                </a:cubicBezTo>
                <a:lnTo>
                  <a:pt x="2631851" y="373357"/>
                </a:lnTo>
                <a:lnTo>
                  <a:pt x="0" y="373357"/>
                </a:lnTo>
                <a:lnTo>
                  <a:pt x="0" y="74673"/>
                </a:lnTo>
                <a:close/>
              </a:path>
            </a:pathLst>
          </a:cu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3481CD4-15FF-21DA-2ED3-0B3048553BF5}"/>
              </a:ext>
            </a:extLst>
          </p:cNvPr>
          <p:cNvSpPr txBox="1"/>
          <p:nvPr/>
        </p:nvSpPr>
        <p:spPr>
          <a:xfrm>
            <a:off x="4955058" y="3715072"/>
            <a:ext cx="1096700" cy="307777"/>
          </a:xfrm>
          <a:prstGeom prst="rect">
            <a:avLst/>
          </a:prstGeom>
          <a:noFill/>
        </p:spPr>
        <p:txBody>
          <a:bodyPr wrap="square" rtlCol="0">
            <a:spAutoFit/>
          </a:bodyPr>
          <a:lstStyle/>
          <a:p>
            <a:r>
              <a:rPr kumimoji="1" lang="ja-JP" altLang="en-US" sz="1400" b="1" dirty="0">
                <a:solidFill>
                  <a:schemeClr val="bg1"/>
                </a:solidFill>
              </a:rPr>
              <a:t>給食の魅力</a:t>
            </a:r>
          </a:p>
        </p:txBody>
      </p:sp>
      <p:sp>
        <p:nvSpPr>
          <p:cNvPr id="49" name="フローチャート: 結合子 48">
            <a:extLst>
              <a:ext uri="{FF2B5EF4-FFF2-40B4-BE49-F238E27FC236}">
                <a16:creationId xmlns:a16="http://schemas.microsoft.com/office/drawing/2014/main" id="{227022CC-F608-0348-D1AF-0EFAB7745F3C}"/>
              </a:ext>
            </a:extLst>
          </p:cNvPr>
          <p:cNvSpPr/>
          <p:nvPr/>
        </p:nvSpPr>
        <p:spPr>
          <a:xfrm>
            <a:off x="4534287" y="4356009"/>
            <a:ext cx="137616" cy="137616"/>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a:extLst>
              <a:ext uri="{FF2B5EF4-FFF2-40B4-BE49-F238E27FC236}">
                <a16:creationId xmlns:a16="http://schemas.microsoft.com/office/drawing/2014/main" id="{3C81E4BA-6903-D8C9-5E25-E4CEB2F9F61B}"/>
              </a:ext>
            </a:extLst>
          </p:cNvPr>
          <p:cNvSpPr txBox="1"/>
          <p:nvPr/>
        </p:nvSpPr>
        <p:spPr>
          <a:xfrm>
            <a:off x="4701236" y="4221913"/>
            <a:ext cx="2036396" cy="523220"/>
          </a:xfrm>
          <a:prstGeom prst="rect">
            <a:avLst/>
          </a:prstGeom>
          <a:noFill/>
        </p:spPr>
        <p:txBody>
          <a:bodyPr wrap="square" rtlCol="0">
            <a:spAutoFit/>
          </a:bodyPr>
          <a:lstStyle/>
          <a:p>
            <a:r>
              <a:rPr kumimoji="1" lang="ja-JP" altLang="en-US" sz="1600" b="1" dirty="0">
                <a:solidFill>
                  <a:srgbClr val="F875AA"/>
                </a:solidFill>
              </a:rPr>
              <a:t>管理栄養士考案</a:t>
            </a:r>
            <a:r>
              <a:rPr kumimoji="1" lang="ja-JP" altLang="en-US" sz="1200" dirty="0"/>
              <a:t>の</a:t>
            </a:r>
            <a:endParaRPr kumimoji="1" lang="en-US" altLang="ja-JP" sz="1200" dirty="0"/>
          </a:p>
          <a:p>
            <a:r>
              <a:rPr kumimoji="1" lang="ja-JP" altLang="en-US" sz="1200" dirty="0"/>
              <a:t>健康的なメニュー！</a:t>
            </a:r>
          </a:p>
        </p:txBody>
      </p:sp>
      <p:sp>
        <p:nvSpPr>
          <p:cNvPr id="53" name="テキスト ボックス 52">
            <a:extLst>
              <a:ext uri="{FF2B5EF4-FFF2-40B4-BE49-F238E27FC236}">
                <a16:creationId xmlns:a16="http://schemas.microsoft.com/office/drawing/2014/main" id="{DE8727D0-5340-BE69-9FD2-FD39F8EE2D42}"/>
              </a:ext>
            </a:extLst>
          </p:cNvPr>
          <p:cNvSpPr txBox="1"/>
          <p:nvPr/>
        </p:nvSpPr>
        <p:spPr>
          <a:xfrm>
            <a:off x="4701236" y="4922633"/>
            <a:ext cx="2290396" cy="707886"/>
          </a:xfrm>
          <a:prstGeom prst="rect">
            <a:avLst/>
          </a:prstGeom>
          <a:noFill/>
        </p:spPr>
        <p:txBody>
          <a:bodyPr wrap="square" rtlCol="0">
            <a:spAutoFit/>
          </a:bodyPr>
          <a:lstStyle/>
          <a:p>
            <a:r>
              <a:rPr kumimoji="1" lang="ja-JP" altLang="en-US" sz="1200" dirty="0"/>
              <a:t>調理師が園で調理した</a:t>
            </a:r>
            <a:endParaRPr kumimoji="1" lang="en-US" altLang="ja-JP" sz="1200" dirty="0"/>
          </a:p>
          <a:p>
            <a:r>
              <a:rPr kumimoji="1" lang="ja-JP" altLang="en-US" sz="1600" b="1" dirty="0">
                <a:solidFill>
                  <a:srgbClr val="F875AA"/>
                </a:solidFill>
              </a:rPr>
              <a:t>出来立ての給食</a:t>
            </a:r>
            <a:endParaRPr kumimoji="1" lang="en-US" altLang="ja-JP" sz="1600" b="1" dirty="0">
              <a:solidFill>
                <a:srgbClr val="F875AA"/>
              </a:solidFill>
            </a:endParaRPr>
          </a:p>
          <a:p>
            <a:r>
              <a:rPr kumimoji="1" lang="ja-JP" altLang="en-US" sz="1200" dirty="0"/>
              <a:t>を提供！</a:t>
            </a:r>
          </a:p>
        </p:txBody>
      </p:sp>
      <p:sp>
        <p:nvSpPr>
          <p:cNvPr id="65" name="フローチャート: 結合子 64">
            <a:extLst>
              <a:ext uri="{FF2B5EF4-FFF2-40B4-BE49-F238E27FC236}">
                <a16:creationId xmlns:a16="http://schemas.microsoft.com/office/drawing/2014/main" id="{05255C9F-F756-635A-4FE3-F149490BB6BD}"/>
              </a:ext>
            </a:extLst>
          </p:cNvPr>
          <p:cNvSpPr/>
          <p:nvPr/>
        </p:nvSpPr>
        <p:spPr>
          <a:xfrm>
            <a:off x="4544447" y="5090359"/>
            <a:ext cx="137616" cy="137616"/>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8B389184-8636-C8BB-D8FD-57BFD9923749}"/>
              </a:ext>
            </a:extLst>
          </p:cNvPr>
          <p:cNvSpPr txBox="1"/>
          <p:nvPr/>
        </p:nvSpPr>
        <p:spPr>
          <a:xfrm>
            <a:off x="4701236" y="5755272"/>
            <a:ext cx="2036396" cy="707886"/>
          </a:xfrm>
          <a:prstGeom prst="rect">
            <a:avLst/>
          </a:prstGeom>
          <a:noFill/>
        </p:spPr>
        <p:txBody>
          <a:bodyPr wrap="square" rtlCol="0">
            <a:spAutoFit/>
          </a:bodyPr>
          <a:lstStyle/>
          <a:p>
            <a:r>
              <a:rPr kumimoji="1" lang="ja-JP" altLang="en-US" sz="1200" dirty="0"/>
              <a:t>延長保育利用時には</a:t>
            </a:r>
            <a:endParaRPr kumimoji="1" lang="en-US" altLang="ja-JP" sz="1200" dirty="0"/>
          </a:p>
          <a:p>
            <a:r>
              <a:rPr kumimoji="1" lang="ja-JP" altLang="en-US" sz="1600" b="1" dirty="0">
                <a:solidFill>
                  <a:srgbClr val="F875AA"/>
                </a:solidFill>
              </a:rPr>
              <a:t>手作りおやつ</a:t>
            </a:r>
            <a:endParaRPr kumimoji="1" lang="en-US" altLang="ja-JP" sz="1600" b="1" dirty="0">
              <a:solidFill>
                <a:srgbClr val="F875AA"/>
              </a:solidFill>
            </a:endParaRPr>
          </a:p>
          <a:p>
            <a:r>
              <a:rPr kumimoji="1" lang="ja-JP" altLang="en-US" sz="1200" dirty="0"/>
              <a:t>を提供！</a:t>
            </a:r>
          </a:p>
        </p:txBody>
      </p:sp>
      <p:sp>
        <p:nvSpPr>
          <p:cNvPr id="66" name="フローチャート: 結合子 65">
            <a:extLst>
              <a:ext uri="{FF2B5EF4-FFF2-40B4-BE49-F238E27FC236}">
                <a16:creationId xmlns:a16="http://schemas.microsoft.com/office/drawing/2014/main" id="{2053CB04-116B-EF1F-8837-923AB6813384}"/>
              </a:ext>
            </a:extLst>
          </p:cNvPr>
          <p:cNvSpPr/>
          <p:nvPr/>
        </p:nvSpPr>
        <p:spPr>
          <a:xfrm>
            <a:off x="4554607" y="5928884"/>
            <a:ext cx="137616" cy="137616"/>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3" name="図 42" descr="挿絵 が含まれている画像&#10;&#10;自動的に生成された説明">
            <a:extLst>
              <a:ext uri="{FF2B5EF4-FFF2-40B4-BE49-F238E27FC236}">
                <a16:creationId xmlns:a16="http://schemas.microsoft.com/office/drawing/2014/main" id="{4007A79A-FAFF-DA83-469E-8C2DAE9F724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68770" y1="24063" x2="71081" y2="83264"/>
                        <a14:foregroundMark x1="74953" y1="36470" x2="69582" y2="81682"/>
                        <a14:foregroundMark x1="69582" y1="81682" x2="66084" y2="88260"/>
                        <a14:foregroundMark x1="63710" y1="38052" x2="79575" y2="39634"/>
                        <a14:foregroundMark x1="74204" y1="33306" x2="76140" y2="46378"/>
                        <a14:foregroundMark x1="81012" y1="47544" x2="78389" y2="73189"/>
                        <a14:foregroundMark x1="75265" y1="54621" x2="75265" y2="54621"/>
                        <a14:foregroundMark x1="67395" y1="54288" x2="67395" y2="54288"/>
                        <a14:foregroundMark x1="75828" y1="53455" x2="75828" y2="53455"/>
                        <a14:foregroundMark x1="75390" y1="27227" x2="81262" y2="37552"/>
                        <a14:foregroundMark x1="81262" y1="37552" x2="81199" y2="37635"/>
                        <a14:foregroundMark x1="63273" y1="34888" x2="84447" y2="53372"/>
                        <a14:foregroundMark x1="84447" y1="53372" x2="84010" y2="52706"/>
                        <a14:foregroundMark x1="64272" y1="53455" x2="64272" y2="53455"/>
                        <a14:foregroundMark x1="65209" y1="58784" x2="68457" y2="63364"/>
                        <a14:foregroundMark x1="77764" y1="81515" x2="65272" y2="74604"/>
                        <a14:foregroundMark x1="65272" y1="74604" x2="59838" y2="61615"/>
                        <a14:foregroundMark x1="59838" y1="61615" x2="61649" y2="55870"/>
                        <a14:foregroundMark x1="33791" y1="27227" x2="32605" y2="48127"/>
                        <a14:foregroundMark x1="22986" y1="34471" x2="39288" y2="31557"/>
                        <a14:foregroundMark x1="40725" y1="32140" x2="30668" y2="46378"/>
                        <a14:foregroundMark x1="23860" y1="16903" x2="26359" y2="46711"/>
                        <a14:foregroundMark x1="73641" y1="18152" x2="73641" y2="18152"/>
                        <a14:foregroundMark x1="64585" y1="50208" x2="64585" y2="50208"/>
                        <a14:foregroundMark x1="64585" y1="50208" x2="64585" y2="50208"/>
                        <a14:foregroundMark x1="63023" y1="52040" x2="63023" y2="52040"/>
                        <a14:foregroundMark x1="60462" y1="55037" x2="60462" y2="55037"/>
                        <a14:foregroundMark x1="60337" y1="55620" x2="60337" y2="55620"/>
                        <a14:foregroundMark x1="58276" y1="58118" x2="65209" y2="50791"/>
                      </a14:backgroundRemoval>
                    </a14:imgEffect>
                  </a14:imgLayer>
                </a14:imgProps>
              </a:ext>
              <a:ext uri="{28A0092B-C50C-407E-A947-70E740481C1C}">
                <a14:useLocalDpi xmlns:a14="http://schemas.microsoft.com/office/drawing/2010/main" val="0"/>
              </a:ext>
            </a:extLst>
          </a:blip>
          <a:srcRect l="54572" t="12529" r="9396" b="36684"/>
          <a:stretch/>
        </p:blipFill>
        <p:spPr>
          <a:xfrm flipH="1">
            <a:off x="414368" y="5781292"/>
            <a:ext cx="844554" cy="893010"/>
          </a:xfrm>
          <a:prstGeom prst="flowChartConnector">
            <a:avLst/>
          </a:prstGeom>
        </p:spPr>
      </p:pic>
      <p:sp>
        <p:nvSpPr>
          <p:cNvPr id="44" name="吹き出し: 角を丸めた四角形 43">
            <a:extLst>
              <a:ext uri="{FF2B5EF4-FFF2-40B4-BE49-F238E27FC236}">
                <a16:creationId xmlns:a16="http://schemas.microsoft.com/office/drawing/2014/main" id="{E0B22988-62C8-FBD9-2C95-F6F0C4F1AF5A}"/>
              </a:ext>
            </a:extLst>
          </p:cNvPr>
          <p:cNvSpPr/>
          <p:nvPr/>
        </p:nvSpPr>
        <p:spPr>
          <a:xfrm>
            <a:off x="1520217" y="5830134"/>
            <a:ext cx="2484738" cy="844168"/>
          </a:xfrm>
          <a:prstGeom prst="wedgeRoundRectCallout">
            <a:avLst>
              <a:gd name="adj1" fmla="val -57986"/>
              <a:gd name="adj2" fmla="val 29821"/>
              <a:gd name="adj3"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吹き出し: 角を丸めた四角形 44">
            <a:extLst>
              <a:ext uri="{FF2B5EF4-FFF2-40B4-BE49-F238E27FC236}">
                <a16:creationId xmlns:a16="http://schemas.microsoft.com/office/drawing/2014/main" id="{9B91976B-27C5-CABB-5723-BDD0AF1F6DCF}"/>
              </a:ext>
            </a:extLst>
          </p:cNvPr>
          <p:cNvSpPr/>
          <p:nvPr/>
        </p:nvSpPr>
        <p:spPr>
          <a:xfrm>
            <a:off x="1585995" y="5705183"/>
            <a:ext cx="2484738" cy="889170"/>
          </a:xfrm>
          <a:prstGeom prst="wedgeRoundRectCallout">
            <a:avLst>
              <a:gd name="adj1" fmla="val -57986"/>
              <a:gd name="adj2" fmla="val 29821"/>
              <a:gd name="adj3" fmla="val 16667"/>
            </a:avLst>
          </a:prstGeom>
          <a:solidFill>
            <a:schemeClr val="bg1"/>
          </a:solidFill>
          <a:ln>
            <a:solidFill>
              <a:srgbClr val="143F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4158C13C-4A71-FD58-5350-51C258CF571F}"/>
              </a:ext>
            </a:extLst>
          </p:cNvPr>
          <p:cNvSpPr txBox="1"/>
          <p:nvPr/>
        </p:nvSpPr>
        <p:spPr>
          <a:xfrm>
            <a:off x="1642273" y="5760062"/>
            <a:ext cx="2458678" cy="830997"/>
          </a:xfrm>
          <a:prstGeom prst="rect">
            <a:avLst/>
          </a:prstGeom>
          <a:noFill/>
        </p:spPr>
        <p:txBody>
          <a:bodyPr wrap="square" rtlCol="0">
            <a:spAutoFit/>
          </a:bodyPr>
          <a:lstStyle/>
          <a:p>
            <a:r>
              <a:rPr kumimoji="1" lang="ja-JP" altLang="en-US" sz="1200" dirty="0">
                <a:solidFill>
                  <a:srgbClr val="143F6B"/>
                </a:solidFill>
              </a:rPr>
              <a:t>幼稚園はお弁当というイメージだったので毎日給食があるのはとてもありがたいです！</a:t>
            </a:r>
            <a:endParaRPr kumimoji="1" lang="en-US" altLang="ja-JP" sz="1200" dirty="0">
              <a:solidFill>
                <a:srgbClr val="143F6B"/>
              </a:solidFill>
            </a:endParaRPr>
          </a:p>
          <a:p>
            <a:r>
              <a:rPr kumimoji="1" lang="en-US" altLang="ja-JP" sz="1100" dirty="0">
                <a:solidFill>
                  <a:srgbClr val="143F6B"/>
                </a:solidFill>
              </a:rPr>
              <a:t>(</a:t>
            </a:r>
            <a:r>
              <a:rPr kumimoji="1" lang="ja-JP" altLang="en-US" sz="1100" dirty="0">
                <a:solidFill>
                  <a:srgbClr val="143F6B"/>
                </a:solidFill>
              </a:rPr>
              <a:t>保護者</a:t>
            </a:r>
            <a:r>
              <a:rPr kumimoji="1" lang="en-US" altLang="ja-JP" sz="1100" dirty="0">
                <a:solidFill>
                  <a:srgbClr val="143F6B"/>
                </a:solidFill>
              </a:rPr>
              <a:t>B</a:t>
            </a:r>
            <a:r>
              <a:rPr kumimoji="1" lang="ja-JP" altLang="en-US" sz="1100" dirty="0">
                <a:solidFill>
                  <a:srgbClr val="143F6B"/>
                </a:solidFill>
              </a:rPr>
              <a:t>さん</a:t>
            </a:r>
            <a:r>
              <a:rPr kumimoji="1" lang="en-US" altLang="ja-JP" sz="1100" dirty="0">
                <a:solidFill>
                  <a:srgbClr val="143F6B"/>
                </a:solidFill>
              </a:rPr>
              <a:t>)</a:t>
            </a:r>
            <a:endParaRPr kumimoji="1" lang="ja-JP" altLang="en-US" sz="1100" dirty="0">
              <a:solidFill>
                <a:srgbClr val="143F6B"/>
              </a:solidFill>
            </a:endParaRPr>
          </a:p>
        </p:txBody>
      </p:sp>
    </p:spTree>
    <p:extLst>
      <p:ext uri="{BB962C8B-B14F-4D97-AF65-F5344CB8AC3E}">
        <p14:creationId xmlns:p14="http://schemas.microsoft.com/office/powerpoint/2010/main" val="405205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6C4E5D7C-7AEF-183D-94FA-EB485F6039A4}"/>
              </a:ext>
            </a:extLst>
          </p:cNvPr>
          <p:cNvSpPr/>
          <p:nvPr/>
        </p:nvSpPr>
        <p:spPr>
          <a:xfrm>
            <a:off x="4473385" y="1559"/>
            <a:ext cx="2383170" cy="33653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歩道にあるバン&#10;&#10;自動的に生成された説明">
            <a:extLst>
              <a:ext uri="{FF2B5EF4-FFF2-40B4-BE49-F238E27FC236}">
                <a16:creationId xmlns:a16="http://schemas.microsoft.com/office/drawing/2014/main" id="{D7E74AAF-1D56-8D0B-3217-6E2514EB5E4A}"/>
              </a:ext>
            </a:extLst>
          </p:cNvPr>
          <p:cNvPicPr>
            <a:picLocks noChangeAspect="1"/>
          </p:cNvPicPr>
          <p:nvPr/>
        </p:nvPicPr>
        <p:blipFill rotWithShape="1">
          <a:blip r:embed="rId2">
            <a:extLst>
              <a:ext uri="{28A0092B-C50C-407E-A947-70E740481C1C}">
                <a14:useLocalDpi xmlns:a14="http://schemas.microsoft.com/office/drawing/2010/main" val="0"/>
              </a:ext>
            </a:extLst>
          </a:blip>
          <a:srcRect l="819" t="3245"/>
          <a:stretch/>
        </p:blipFill>
        <p:spPr>
          <a:xfrm>
            <a:off x="0" y="-13782"/>
            <a:ext cx="6864825" cy="5022662"/>
          </a:xfrm>
          <a:prstGeom prst="rect">
            <a:avLst/>
          </a:prstGeom>
        </p:spPr>
      </p:pic>
      <p:sp>
        <p:nvSpPr>
          <p:cNvPr id="5" name="正方形/長方形 4">
            <a:extLst>
              <a:ext uri="{FF2B5EF4-FFF2-40B4-BE49-F238E27FC236}">
                <a16:creationId xmlns:a16="http://schemas.microsoft.com/office/drawing/2014/main" id="{229A4B23-9534-ECAF-693D-190A57C4E110}"/>
              </a:ext>
            </a:extLst>
          </p:cNvPr>
          <p:cNvSpPr/>
          <p:nvPr/>
        </p:nvSpPr>
        <p:spPr>
          <a:xfrm flipV="1">
            <a:off x="1445" y="4342889"/>
            <a:ext cx="6855109" cy="2548386"/>
          </a:xfrm>
          <a:prstGeom prst="rect">
            <a:avLst/>
          </a:prstGeom>
          <a:solidFill>
            <a:srgbClr val="AED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2BC77856-869F-B589-9A9F-971984EDFDA8}"/>
              </a:ext>
            </a:extLst>
          </p:cNvPr>
          <p:cNvSpPr txBox="1"/>
          <p:nvPr/>
        </p:nvSpPr>
        <p:spPr>
          <a:xfrm>
            <a:off x="285958" y="4022078"/>
            <a:ext cx="2734798" cy="954107"/>
          </a:xfrm>
          <a:prstGeom prst="rect">
            <a:avLst/>
          </a:prstGeom>
          <a:noFill/>
        </p:spPr>
        <p:txBody>
          <a:bodyPr wrap="square" rtlCol="0">
            <a:spAutoFit/>
          </a:bodyPr>
          <a:lstStyle/>
          <a:p>
            <a:r>
              <a:rPr kumimoji="1" lang="ja-JP" altLang="en-US" sz="2800" b="1" dirty="0">
                <a:ln w="127000">
                  <a:solidFill>
                    <a:srgbClr val="AEDEFC"/>
                  </a:solidFill>
                </a:ln>
                <a:solidFill>
                  <a:srgbClr val="143F6B"/>
                </a:solidFill>
              </a:rPr>
              <a:t>徒歩圏外でも</a:t>
            </a:r>
            <a:endParaRPr kumimoji="1" lang="en-US" altLang="ja-JP" sz="2800" b="1" dirty="0">
              <a:ln w="127000">
                <a:solidFill>
                  <a:srgbClr val="AEDEFC"/>
                </a:solidFill>
              </a:ln>
              <a:solidFill>
                <a:srgbClr val="143F6B"/>
              </a:solidFill>
            </a:endParaRPr>
          </a:p>
          <a:p>
            <a:r>
              <a:rPr kumimoji="1" lang="ja-JP" altLang="en-US" sz="2800" b="1" dirty="0">
                <a:ln w="127000">
                  <a:solidFill>
                    <a:srgbClr val="AEDEFC"/>
                  </a:solidFill>
                </a:ln>
                <a:solidFill>
                  <a:srgbClr val="143F6B"/>
                </a:solidFill>
              </a:rPr>
              <a:t>らくらく通園！</a:t>
            </a:r>
          </a:p>
        </p:txBody>
      </p:sp>
      <p:sp>
        <p:nvSpPr>
          <p:cNvPr id="11" name="テキスト ボックス 10">
            <a:extLst>
              <a:ext uri="{FF2B5EF4-FFF2-40B4-BE49-F238E27FC236}">
                <a16:creationId xmlns:a16="http://schemas.microsoft.com/office/drawing/2014/main" id="{422FB9F0-D5A6-D08F-8F09-73B056999BE9}"/>
              </a:ext>
            </a:extLst>
          </p:cNvPr>
          <p:cNvSpPr txBox="1"/>
          <p:nvPr/>
        </p:nvSpPr>
        <p:spPr>
          <a:xfrm>
            <a:off x="276134" y="4022078"/>
            <a:ext cx="2831997" cy="954107"/>
          </a:xfrm>
          <a:prstGeom prst="rect">
            <a:avLst/>
          </a:prstGeom>
          <a:noFill/>
        </p:spPr>
        <p:txBody>
          <a:bodyPr wrap="square" rtlCol="0">
            <a:spAutoFit/>
          </a:bodyPr>
          <a:lstStyle/>
          <a:p>
            <a:r>
              <a:rPr kumimoji="1" lang="ja-JP" altLang="en-US" sz="2800" b="1" dirty="0">
                <a:solidFill>
                  <a:srgbClr val="143F6B"/>
                </a:solidFill>
              </a:rPr>
              <a:t>徒歩圏外でも</a:t>
            </a:r>
            <a:endParaRPr kumimoji="1" lang="en-US" altLang="ja-JP" sz="2800" b="1" dirty="0">
              <a:solidFill>
                <a:srgbClr val="143F6B"/>
              </a:solidFill>
            </a:endParaRPr>
          </a:p>
          <a:p>
            <a:r>
              <a:rPr kumimoji="1" lang="ja-JP" altLang="en-US" sz="2800" b="1" dirty="0">
                <a:solidFill>
                  <a:srgbClr val="F875AA"/>
                </a:solidFill>
              </a:rPr>
              <a:t>らくらく通園！</a:t>
            </a:r>
          </a:p>
        </p:txBody>
      </p:sp>
      <p:sp>
        <p:nvSpPr>
          <p:cNvPr id="12" name="テキスト ボックス 11">
            <a:extLst>
              <a:ext uri="{FF2B5EF4-FFF2-40B4-BE49-F238E27FC236}">
                <a16:creationId xmlns:a16="http://schemas.microsoft.com/office/drawing/2014/main" id="{7F7C58A3-E699-C9F7-43A3-9BD040F848E9}"/>
              </a:ext>
            </a:extLst>
          </p:cNvPr>
          <p:cNvSpPr txBox="1"/>
          <p:nvPr/>
        </p:nvSpPr>
        <p:spPr>
          <a:xfrm>
            <a:off x="227926" y="5009914"/>
            <a:ext cx="3777030" cy="584775"/>
          </a:xfrm>
          <a:prstGeom prst="rect">
            <a:avLst/>
          </a:prstGeom>
          <a:noFill/>
        </p:spPr>
        <p:txBody>
          <a:bodyPr wrap="square" rtlCol="0">
            <a:spAutoFit/>
          </a:bodyPr>
          <a:lstStyle/>
          <a:p>
            <a:r>
              <a:rPr kumimoji="1" lang="ja-JP" altLang="en-US" sz="1600" dirty="0">
                <a:solidFill>
                  <a:srgbClr val="143F6B"/>
                </a:solidFill>
              </a:rPr>
              <a:t>ベテラン運転手と担当職員がお子様を</a:t>
            </a:r>
            <a:r>
              <a:rPr kumimoji="1" lang="ja-JP" altLang="en-US" sz="1600" b="1" dirty="0">
                <a:solidFill>
                  <a:srgbClr val="143F6B"/>
                </a:solidFill>
              </a:rPr>
              <a:t>最寄りのバス停留所まで送迎</a:t>
            </a:r>
            <a:r>
              <a:rPr kumimoji="1" lang="ja-JP" altLang="en-US" sz="1600" dirty="0">
                <a:solidFill>
                  <a:srgbClr val="143F6B"/>
                </a:solidFill>
              </a:rPr>
              <a:t>します。</a:t>
            </a:r>
          </a:p>
        </p:txBody>
      </p:sp>
      <p:sp>
        <p:nvSpPr>
          <p:cNvPr id="4" name="フローチャート: 結合子 3">
            <a:extLst>
              <a:ext uri="{FF2B5EF4-FFF2-40B4-BE49-F238E27FC236}">
                <a16:creationId xmlns:a16="http://schemas.microsoft.com/office/drawing/2014/main" id="{7D66DC35-C10C-CAC3-5075-348D765AE8EA}"/>
              </a:ext>
            </a:extLst>
          </p:cNvPr>
          <p:cNvSpPr/>
          <p:nvPr/>
        </p:nvSpPr>
        <p:spPr>
          <a:xfrm>
            <a:off x="-378081" y="-1131313"/>
            <a:ext cx="2913492" cy="2912164"/>
          </a:xfrm>
          <a:prstGeom prst="flowChartConnector">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76B1D60-F4F4-6940-095D-E40F3B58F9B5}"/>
              </a:ext>
            </a:extLst>
          </p:cNvPr>
          <p:cNvSpPr txBox="1"/>
          <p:nvPr/>
        </p:nvSpPr>
        <p:spPr>
          <a:xfrm>
            <a:off x="276506" y="418008"/>
            <a:ext cx="2984854" cy="646331"/>
          </a:xfrm>
          <a:prstGeom prst="rect">
            <a:avLst/>
          </a:prstGeom>
          <a:noFill/>
        </p:spPr>
        <p:txBody>
          <a:bodyPr wrap="square" rtlCol="0">
            <a:spAutoFit/>
          </a:bodyPr>
          <a:lstStyle/>
          <a:p>
            <a:r>
              <a:rPr kumimoji="1" lang="ja-JP" altLang="en-US" sz="3600" b="1" dirty="0">
                <a:ln w="127000">
                  <a:solidFill>
                    <a:schemeClr val="bg1"/>
                  </a:solidFill>
                </a:ln>
                <a:solidFill>
                  <a:schemeClr val="bg1"/>
                </a:solidFill>
                <a:latin typeface="ＭＳ Ｐ明朝" panose="02020600040205080304" pitchFamily="18" charset="-128"/>
                <a:ea typeface="ＭＳ Ｐ明朝" panose="02020600040205080304" pitchFamily="18" charset="-128"/>
              </a:rPr>
              <a:t>バス</a:t>
            </a:r>
            <a:r>
              <a:rPr kumimoji="1" lang="zh-TW" altLang="en-US" sz="3600" b="1" dirty="0">
                <a:ln w="127000">
                  <a:solidFill>
                    <a:schemeClr val="bg1"/>
                  </a:solidFill>
                </a:ln>
                <a:solidFill>
                  <a:schemeClr val="bg1"/>
                </a:solidFill>
                <a:latin typeface="ＭＳ Ｐ明朝" panose="02020600040205080304" pitchFamily="18" charset="-128"/>
                <a:ea typeface="ＭＳ Ｐ明朝" panose="02020600040205080304" pitchFamily="18" charset="-128"/>
              </a:rPr>
              <a:t>送迎</a:t>
            </a:r>
            <a:endParaRPr kumimoji="1" lang="ja-JP" altLang="en-US" sz="3600" b="1" dirty="0">
              <a:ln w="127000">
                <a:solidFill>
                  <a:schemeClr val="bg1"/>
                </a:solidFill>
              </a:ln>
              <a:solidFill>
                <a:schemeClr val="bg1"/>
              </a:solidFill>
              <a:latin typeface="ＭＳ Ｐ明朝" panose="02020600040205080304" pitchFamily="18" charset="-128"/>
              <a:ea typeface="ＭＳ Ｐ明朝" panose="02020600040205080304" pitchFamily="18" charset="-128"/>
            </a:endParaRPr>
          </a:p>
        </p:txBody>
      </p:sp>
      <p:sp>
        <p:nvSpPr>
          <p:cNvPr id="9" name="テキスト ボックス 8">
            <a:extLst>
              <a:ext uri="{FF2B5EF4-FFF2-40B4-BE49-F238E27FC236}">
                <a16:creationId xmlns:a16="http://schemas.microsoft.com/office/drawing/2014/main" id="{38B6AA3A-7A63-6E2B-A838-E813E65CD848}"/>
              </a:ext>
            </a:extLst>
          </p:cNvPr>
          <p:cNvSpPr txBox="1"/>
          <p:nvPr/>
        </p:nvSpPr>
        <p:spPr>
          <a:xfrm>
            <a:off x="266346" y="409629"/>
            <a:ext cx="2984854" cy="646331"/>
          </a:xfrm>
          <a:prstGeom prst="rect">
            <a:avLst/>
          </a:prstGeom>
          <a:noFill/>
        </p:spPr>
        <p:txBody>
          <a:bodyPr wrap="square" rtlCol="0">
            <a:spAutoFit/>
          </a:bodyPr>
          <a:lstStyle/>
          <a:p>
            <a:r>
              <a:rPr kumimoji="1" lang="ja-JP" altLang="en-US" sz="3600" b="1" dirty="0">
                <a:solidFill>
                  <a:srgbClr val="F875AA"/>
                </a:solidFill>
                <a:latin typeface="ＭＳ Ｐ明朝" panose="02020600040205080304" pitchFamily="18" charset="-128"/>
                <a:ea typeface="ＭＳ Ｐ明朝" panose="02020600040205080304" pitchFamily="18" charset="-128"/>
              </a:rPr>
              <a:t>バス</a:t>
            </a:r>
            <a:r>
              <a:rPr kumimoji="1" lang="zh-TW" altLang="en-US" sz="3600" b="1" dirty="0">
                <a:solidFill>
                  <a:srgbClr val="F875AA"/>
                </a:solidFill>
                <a:latin typeface="ＭＳ Ｐ明朝" panose="02020600040205080304" pitchFamily="18" charset="-128"/>
                <a:ea typeface="ＭＳ Ｐ明朝" panose="02020600040205080304" pitchFamily="18" charset="-128"/>
              </a:rPr>
              <a:t>送迎</a:t>
            </a:r>
            <a:endParaRPr kumimoji="1" lang="ja-JP" altLang="en-US" sz="3600" b="1" dirty="0">
              <a:solidFill>
                <a:srgbClr val="F875AA"/>
              </a:solidFill>
              <a:latin typeface="ＭＳ Ｐ明朝" panose="02020600040205080304" pitchFamily="18" charset="-128"/>
              <a:ea typeface="ＭＳ Ｐ明朝" panose="02020600040205080304" pitchFamily="18" charset="-128"/>
            </a:endParaRPr>
          </a:p>
        </p:txBody>
      </p:sp>
      <p:sp>
        <p:nvSpPr>
          <p:cNvPr id="16" name="四角形: 角を丸くする 15">
            <a:extLst>
              <a:ext uri="{FF2B5EF4-FFF2-40B4-BE49-F238E27FC236}">
                <a16:creationId xmlns:a16="http://schemas.microsoft.com/office/drawing/2014/main" id="{52E02691-14E1-14DF-F816-052915BFB7BF}"/>
              </a:ext>
            </a:extLst>
          </p:cNvPr>
          <p:cNvSpPr/>
          <p:nvPr/>
        </p:nvSpPr>
        <p:spPr>
          <a:xfrm>
            <a:off x="4298670" y="3661736"/>
            <a:ext cx="2409476" cy="2941060"/>
          </a:xfrm>
          <a:prstGeom prst="roundRect">
            <a:avLst>
              <a:gd name="adj" fmla="val 655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22">
            <a:extLst>
              <a:ext uri="{FF2B5EF4-FFF2-40B4-BE49-F238E27FC236}">
                <a16:creationId xmlns:a16="http://schemas.microsoft.com/office/drawing/2014/main" id="{FF85DCA2-D244-A48F-3EC6-94D213FEE52A}"/>
              </a:ext>
            </a:extLst>
          </p:cNvPr>
          <p:cNvSpPr/>
          <p:nvPr/>
        </p:nvSpPr>
        <p:spPr>
          <a:xfrm>
            <a:off x="4298670" y="3653195"/>
            <a:ext cx="2409476" cy="387000"/>
          </a:xfrm>
          <a:custGeom>
            <a:avLst/>
            <a:gdLst>
              <a:gd name="connsiteX0" fmla="*/ 0 w 2631851"/>
              <a:gd name="connsiteY0" fmla="*/ 74673 h 448030"/>
              <a:gd name="connsiteX1" fmla="*/ 74673 w 2631851"/>
              <a:gd name="connsiteY1" fmla="*/ 0 h 448030"/>
              <a:gd name="connsiteX2" fmla="*/ 2557178 w 2631851"/>
              <a:gd name="connsiteY2" fmla="*/ 0 h 448030"/>
              <a:gd name="connsiteX3" fmla="*/ 2631851 w 2631851"/>
              <a:gd name="connsiteY3" fmla="*/ 74673 h 448030"/>
              <a:gd name="connsiteX4" fmla="*/ 2631851 w 2631851"/>
              <a:gd name="connsiteY4" fmla="*/ 373357 h 448030"/>
              <a:gd name="connsiteX5" fmla="*/ 2557178 w 2631851"/>
              <a:gd name="connsiteY5" fmla="*/ 448030 h 448030"/>
              <a:gd name="connsiteX6" fmla="*/ 74673 w 2631851"/>
              <a:gd name="connsiteY6" fmla="*/ 448030 h 448030"/>
              <a:gd name="connsiteX7" fmla="*/ 0 w 2631851"/>
              <a:gd name="connsiteY7" fmla="*/ 373357 h 448030"/>
              <a:gd name="connsiteX8" fmla="*/ 0 w 2631851"/>
              <a:gd name="connsiteY8" fmla="*/ 74673 h 448030"/>
              <a:gd name="connsiteX0" fmla="*/ 0 w 2631851"/>
              <a:gd name="connsiteY0" fmla="*/ 74673 h 448030"/>
              <a:gd name="connsiteX1" fmla="*/ 74673 w 2631851"/>
              <a:gd name="connsiteY1" fmla="*/ 0 h 448030"/>
              <a:gd name="connsiteX2" fmla="*/ 2557178 w 2631851"/>
              <a:gd name="connsiteY2" fmla="*/ 0 h 448030"/>
              <a:gd name="connsiteX3" fmla="*/ 2631851 w 2631851"/>
              <a:gd name="connsiteY3" fmla="*/ 74673 h 448030"/>
              <a:gd name="connsiteX4" fmla="*/ 2631851 w 2631851"/>
              <a:gd name="connsiteY4" fmla="*/ 373357 h 448030"/>
              <a:gd name="connsiteX5" fmla="*/ 2557178 w 2631851"/>
              <a:gd name="connsiteY5" fmla="*/ 448030 h 448030"/>
              <a:gd name="connsiteX6" fmla="*/ 0 w 2631851"/>
              <a:gd name="connsiteY6" fmla="*/ 373357 h 448030"/>
              <a:gd name="connsiteX7" fmla="*/ 0 w 2631851"/>
              <a:gd name="connsiteY7" fmla="*/ 74673 h 448030"/>
              <a:gd name="connsiteX0" fmla="*/ 0 w 2631851"/>
              <a:gd name="connsiteY0" fmla="*/ 74673 h 410692"/>
              <a:gd name="connsiteX1" fmla="*/ 74673 w 2631851"/>
              <a:gd name="connsiteY1" fmla="*/ 0 h 410692"/>
              <a:gd name="connsiteX2" fmla="*/ 2557178 w 2631851"/>
              <a:gd name="connsiteY2" fmla="*/ 0 h 410692"/>
              <a:gd name="connsiteX3" fmla="*/ 2631851 w 2631851"/>
              <a:gd name="connsiteY3" fmla="*/ 74673 h 410692"/>
              <a:gd name="connsiteX4" fmla="*/ 2631851 w 2631851"/>
              <a:gd name="connsiteY4" fmla="*/ 373357 h 410692"/>
              <a:gd name="connsiteX5" fmla="*/ 0 w 2631851"/>
              <a:gd name="connsiteY5" fmla="*/ 373357 h 410692"/>
              <a:gd name="connsiteX6" fmla="*/ 0 w 2631851"/>
              <a:gd name="connsiteY6" fmla="*/ 74673 h 410692"/>
              <a:gd name="connsiteX0" fmla="*/ 0 w 2631851"/>
              <a:gd name="connsiteY0" fmla="*/ 74673 h 393789"/>
              <a:gd name="connsiteX1" fmla="*/ 74673 w 2631851"/>
              <a:gd name="connsiteY1" fmla="*/ 0 h 393789"/>
              <a:gd name="connsiteX2" fmla="*/ 2557178 w 2631851"/>
              <a:gd name="connsiteY2" fmla="*/ 0 h 393789"/>
              <a:gd name="connsiteX3" fmla="*/ 2631851 w 2631851"/>
              <a:gd name="connsiteY3" fmla="*/ 74673 h 393789"/>
              <a:gd name="connsiteX4" fmla="*/ 2631851 w 2631851"/>
              <a:gd name="connsiteY4" fmla="*/ 373357 h 393789"/>
              <a:gd name="connsiteX5" fmla="*/ 0 w 2631851"/>
              <a:gd name="connsiteY5" fmla="*/ 373357 h 393789"/>
              <a:gd name="connsiteX6" fmla="*/ 0 w 2631851"/>
              <a:gd name="connsiteY6" fmla="*/ 74673 h 393789"/>
              <a:gd name="connsiteX0" fmla="*/ 0 w 2631851"/>
              <a:gd name="connsiteY0" fmla="*/ 74673 h 396275"/>
              <a:gd name="connsiteX1" fmla="*/ 74673 w 2631851"/>
              <a:gd name="connsiteY1" fmla="*/ 0 h 396275"/>
              <a:gd name="connsiteX2" fmla="*/ 2557178 w 2631851"/>
              <a:gd name="connsiteY2" fmla="*/ 0 h 396275"/>
              <a:gd name="connsiteX3" fmla="*/ 2631851 w 2631851"/>
              <a:gd name="connsiteY3" fmla="*/ 74673 h 396275"/>
              <a:gd name="connsiteX4" fmla="*/ 2631851 w 2631851"/>
              <a:gd name="connsiteY4" fmla="*/ 373357 h 396275"/>
              <a:gd name="connsiteX5" fmla="*/ 0 w 2631851"/>
              <a:gd name="connsiteY5" fmla="*/ 373357 h 396275"/>
              <a:gd name="connsiteX6" fmla="*/ 0 w 2631851"/>
              <a:gd name="connsiteY6" fmla="*/ 74673 h 396275"/>
              <a:gd name="connsiteX0" fmla="*/ 0 w 2631851"/>
              <a:gd name="connsiteY0" fmla="*/ 74673 h 386005"/>
              <a:gd name="connsiteX1" fmla="*/ 74673 w 2631851"/>
              <a:gd name="connsiteY1" fmla="*/ 0 h 386005"/>
              <a:gd name="connsiteX2" fmla="*/ 2557178 w 2631851"/>
              <a:gd name="connsiteY2" fmla="*/ 0 h 386005"/>
              <a:gd name="connsiteX3" fmla="*/ 2631851 w 2631851"/>
              <a:gd name="connsiteY3" fmla="*/ 74673 h 386005"/>
              <a:gd name="connsiteX4" fmla="*/ 2631851 w 2631851"/>
              <a:gd name="connsiteY4" fmla="*/ 373357 h 386005"/>
              <a:gd name="connsiteX5" fmla="*/ 0 w 2631851"/>
              <a:gd name="connsiteY5" fmla="*/ 373357 h 386005"/>
              <a:gd name="connsiteX6" fmla="*/ 0 w 2631851"/>
              <a:gd name="connsiteY6" fmla="*/ 74673 h 386005"/>
              <a:gd name="connsiteX0" fmla="*/ 0 w 2631851"/>
              <a:gd name="connsiteY0" fmla="*/ 74673 h 373357"/>
              <a:gd name="connsiteX1" fmla="*/ 74673 w 2631851"/>
              <a:gd name="connsiteY1" fmla="*/ 0 h 373357"/>
              <a:gd name="connsiteX2" fmla="*/ 2557178 w 2631851"/>
              <a:gd name="connsiteY2" fmla="*/ 0 h 373357"/>
              <a:gd name="connsiteX3" fmla="*/ 2631851 w 2631851"/>
              <a:gd name="connsiteY3" fmla="*/ 74673 h 373357"/>
              <a:gd name="connsiteX4" fmla="*/ 2631851 w 2631851"/>
              <a:gd name="connsiteY4" fmla="*/ 373357 h 373357"/>
              <a:gd name="connsiteX5" fmla="*/ 0 w 2631851"/>
              <a:gd name="connsiteY5" fmla="*/ 373357 h 373357"/>
              <a:gd name="connsiteX6" fmla="*/ 0 w 2631851"/>
              <a:gd name="connsiteY6" fmla="*/ 74673 h 37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851" h="373357">
                <a:moveTo>
                  <a:pt x="0" y="74673"/>
                </a:moveTo>
                <a:cubicBezTo>
                  <a:pt x="0" y="33432"/>
                  <a:pt x="33432" y="0"/>
                  <a:pt x="74673" y="0"/>
                </a:cubicBezTo>
                <a:lnTo>
                  <a:pt x="2557178" y="0"/>
                </a:lnTo>
                <a:cubicBezTo>
                  <a:pt x="2598419" y="0"/>
                  <a:pt x="2631851" y="33432"/>
                  <a:pt x="2631851" y="74673"/>
                </a:cubicBezTo>
                <a:lnTo>
                  <a:pt x="2631851" y="373357"/>
                </a:lnTo>
                <a:lnTo>
                  <a:pt x="0" y="373357"/>
                </a:lnTo>
                <a:lnTo>
                  <a:pt x="0" y="74673"/>
                </a:lnTo>
                <a:close/>
              </a:path>
            </a:pathLst>
          </a:cu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945F8EA-20DC-ECFF-7D1F-D9DC00370454}"/>
              </a:ext>
            </a:extLst>
          </p:cNvPr>
          <p:cNvSpPr txBox="1"/>
          <p:nvPr/>
        </p:nvSpPr>
        <p:spPr>
          <a:xfrm>
            <a:off x="4545354" y="5601325"/>
            <a:ext cx="1969113" cy="830997"/>
          </a:xfrm>
          <a:prstGeom prst="rect">
            <a:avLst/>
          </a:prstGeom>
          <a:noFill/>
        </p:spPr>
        <p:txBody>
          <a:bodyPr wrap="square" rtlCol="0">
            <a:spAutoFit/>
          </a:bodyPr>
          <a:lstStyle/>
          <a:p>
            <a:r>
              <a:rPr kumimoji="1" lang="ja-JP" altLang="en-US" sz="1200" dirty="0"/>
              <a:t>バス送迎時間や送迎範囲の詳細はプロフィール欄の園</a:t>
            </a:r>
            <a:r>
              <a:rPr kumimoji="1" lang="en-US" altLang="ja-JP" sz="1200" dirty="0"/>
              <a:t>HP</a:t>
            </a:r>
            <a:r>
              <a:rPr kumimoji="1" lang="ja-JP" altLang="en-US" sz="1200" dirty="0"/>
              <a:t>の</a:t>
            </a:r>
            <a:r>
              <a:rPr kumimoji="1" lang="en-US" altLang="ja-JP" sz="1200" dirty="0"/>
              <a:t>URL</a:t>
            </a:r>
            <a:r>
              <a:rPr kumimoji="1" lang="ja-JP" altLang="en-US" sz="1200" dirty="0"/>
              <a:t>からお確かめください。</a:t>
            </a:r>
            <a:endParaRPr kumimoji="1" lang="en-US" altLang="ja-JP" sz="1200" dirty="0"/>
          </a:p>
        </p:txBody>
      </p:sp>
      <p:sp>
        <p:nvSpPr>
          <p:cNvPr id="18" name="テキスト ボックス 17">
            <a:extLst>
              <a:ext uri="{FF2B5EF4-FFF2-40B4-BE49-F238E27FC236}">
                <a16:creationId xmlns:a16="http://schemas.microsoft.com/office/drawing/2014/main" id="{4B000E0B-26EB-A841-58EB-994A5C215A9A}"/>
              </a:ext>
            </a:extLst>
          </p:cNvPr>
          <p:cNvSpPr txBox="1"/>
          <p:nvPr/>
        </p:nvSpPr>
        <p:spPr>
          <a:xfrm>
            <a:off x="4530228" y="4183778"/>
            <a:ext cx="2180847" cy="584775"/>
          </a:xfrm>
          <a:prstGeom prst="rect">
            <a:avLst/>
          </a:prstGeom>
          <a:noFill/>
        </p:spPr>
        <p:txBody>
          <a:bodyPr wrap="square" rtlCol="0">
            <a:spAutoFit/>
          </a:bodyPr>
          <a:lstStyle/>
          <a:p>
            <a:r>
              <a:rPr kumimoji="1" lang="ja-JP" altLang="en-US" sz="1600" b="1" dirty="0">
                <a:solidFill>
                  <a:srgbClr val="F875AA"/>
                </a:solidFill>
              </a:rPr>
              <a:t>早朝・延長保育</a:t>
            </a:r>
            <a:r>
              <a:rPr kumimoji="1" lang="ja-JP" altLang="en-US" sz="1200" dirty="0"/>
              <a:t>ご利用のご家庭も</a:t>
            </a:r>
            <a:r>
              <a:rPr kumimoji="1" lang="ja-JP" altLang="en-US" sz="1600" b="1" dirty="0">
                <a:solidFill>
                  <a:srgbClr val="F875AA"/>
                </a:solidFill>
              </a:rPr>
              <a:t>利用</a:t>
            </a:r>
            <a:r>
              <a:rPr kumimoji="1" lang="en-US" altLang="ja-JP" sz="1600" b="1" dirty="0">
                <a:solidFill>
                  <a:srgbClr val="F875AA"/>
                </a:solidFill>
              </a:rPr>
              <a:t>OK</a:t>
            </a:r>
            <a:r>
              <a:rPr kumimoji="1" lang="ja-JP" altLang="en-US" sz="1600" b="1" dirty="0">
                <a:solidFill>
                  <a:srgbClr val="F875AA"/>
                </a:solidFill>
              </a:rPr>
              <a:t>！</a:t>
            </a:r>
            <a:endParaRPr kumimoji="1" lang="en-US" altLang="ja-JP" sz="1400" b="1" dirty="0">
              <a:solidFill>
                <a:srgbClr val="F875AA"/>
              </a:solidFill>
            </a:endParaRPr>
          </a:p>
        </p:txBody>
      </p:sp>
      <p:sp>
        <p:nvSpPr>
          <p:cNvPr id="19" name="フローチャート: 結合子 18">
            <a:extLst>
              <a:ext uri="{FF2B5EF4-FFF2-40B4-BE49-F238E27FC236}">
                <a16:creationId xmlns:a16="http://schemas.microsoft.com/office/drawing/2014/main" id="{EC121094-65A3-BED8-A28F-49D58A86B351}"/>
              </a:ext>
            </a:extLst>
          </p:cNvPr>
          <p:cNvSpPr/>
          <p:nvPr/>
        </p:nvSpPr>
        <p:spPr>
          <a:xfrm>
            <a:off x="4399471" y="4324974"/>
            <a:ext cx="137616" cy="137616"/>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結合子 19">
            <a:extLst>
              <a:ext uri="{FF2B5EF4-FFF2-40B4-BE49-F238E27FC236}">
                <a16:creationId xmlns:a16="http://schemas.microsoft.com/office/drawing/2014/main" id="{BFA05042-CEFD-E9CA-13BD-1AFB085A322A}"/>
              </a:ext>
            </a:extLst>
          </p:cNvPr>
          <p:cNvSpPr/>
          <p:nvPr/>
        </p:nvSpPr>
        <p:spPr>
          <a:xfrm>
            <a:off x="4399471" y="5072977"/>
            <a:ext cx="137616" cy="137616"/>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ローチャート: 結合子 22">
            <a:extLst>
              <a:ext uri="{FF2B5EF4-FFF2-40B4-BE49-F238E27FC236}">
                <a16:creationId xmlns:a16="http://schemas.microsoft.com/office/drawing/2014/main" id="{A58B6EBD-E1D8-A781-3B42-CB311430160D}"/>
              </a:ext>
            </a:extLst>
          </p:cNvPr>
          <p:cNvSpPr/>
          <p:nvPr/>
        </p:nvSpPr>
        <p:spPr>
          <a:xfrm>
            <a:off x="4399471" y="5937729"/>
            <a:ext cx="137616" cy="137616"/>
          </a:xfrm>
          <a:prstGeom prst="flowChartConnector">
            <a:avLst/>
          </a:prstGeom>
          <a:solidFill>
            <a:srgbClr val="143F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B2F67884-7DA6-9C77-BB30-CB3DCBDA7556}"/>
              </a:ext>
            </a:extLst>
          </p:cNvPr>
          <p:cNvSpPr txBox="1"/>
          <p:nvPr/>
        </p:nvSpPr>
        <p:spPr>
          <a:xfrm>
            <a:off x="4502202" y="4879795"/>
            <a:ext cx="2180847" cy="584775"/>
          </a:xfrm>
          <a:prstGeom prst="rect">
            <a:avLst/>
          </a:prstGeom>
          <a:noFill/>
        </p:spPr>
        <p:txBody>
          <a:bodyPr wrap="square" rtlCol="0">
            <a:spAutoFit/>
          </a:bodyPr>
          <a:lstStyle/>
          <a:p>
            <a:r>
              <a:rPr kumimoji="1" lang="ja-JP" altLang="en-US" sz="1600" b="1" dirty="0">
                <a:solidFill>
                  <a:srgbClr val="F875AA"/>
                </a:solidFill>
              </a:rPr>
              <a:t>専用アプリ</a:t>
            </a:r>
            <a:r>
              <a:rPr kumimoji="1" lang="ja-JP" altLang="en-US" sz="1200" dirty="0"/>
              <a:t>で</a:t>
            </a:r>
            <a:r>
              <a:rPr kumimoji="1" lang="ja-JP" altLang="en-US" sz="1600" b="1" dirty="0">
                <a:solidFill>
                  <a:srgbClr val="F875AA"/>
                </a:solidFill>
              </a:rPr>
              <a:t>バスの</a:t>
            </a:r>
            <a:endParaRPr kumimoji="1" lang="en-US" altLang="ja-JP" sz="1600" b="1" dirty="0">
              <a:solidFill>
                <a:srgbClr val="F875AA"/>
              </a:solidFill>
            </a:endParaRPr>
          </a:p>
          <a:p>
            <a:r>
              <a:rPr kumimoji="1" lang="ja-JP" altLang="en-US" sz="1600" b="1" dirty="0">
                <a:solidFill>
                  <a:srgbClr val="F875AA"/>
                </a:solidFill>
              </a:rPr>
              <a:t>現在地を確認</a:t>
            </a:r>
            <a:r>
              <a:rPr kumimoji="1" lang="ja-JP" altLang="en-US" sz="1200" dirty="0"/>
              <a:t>できます！</a:t>
            </a:r>
            <a:endParaRPr kumimoji="1" lang="en-US" altLang="ja-JP" sz="1400" dirty="0"/>
          </a:p>
        </p:txBody>
      </p:sp>
      <p:sp>
        <p:nvSpPr>
          <p:cNvPr id="14" name="テキスト ボックス 13">
            <a:extLst>
              <a:ext uri="{FF2B5EF4-FFF2-40B4-BE49-F238E27FC236}">
                <a16:creationId xmlns:a16="http://schemas.microsoft.com/office/drawing/2014/main" id="{48F63C6D-C53E-3859-F569-161FDB31A188}"/>
              </a:ext>
            </a:extLst>
          </p:cNvPr>
          <p:cNvSpPr txBox="1"/>
          <p:nvPr/>
        </p:nvSpPr>
        <p:spPr>
          <a:xfrm>
            <a:off x="4720264" y="3710930"/>
            <a:ext cx="1724402" cy="307777"/>
          </a:xfrm>
          <a:prstGeom prst="rect">
            <a:avLst/>
          </a:prstGeom>
          <a:noFill/>
        </p:spPr>
        <p:txBody>
          <a:bodyPr wrap="square" rtlCol="0">
            <a:spAutoFit/>
          </a:bodyPr>
          <a:lstStyle/>
          <a:p>
            <a:r>
              <a:rPr kumimoji="1" lang="ja-JP" altLang="en-US" sz="1400" b="1" dirty="0">
                <a:solidFill>
                  <a:schemeClr val="bg1"/>
                </a:solidFill>
              </a:rPr>
              <a:t>バス送迎について</a:t>
            </a:r>
          </a:p>
        </p:txBody>
      </p:sp>
      <p:pic>
        <p:nvPicPr>
          <p:cNvPr id="31" name="図 30" descr="挿絵, 線画 が含まれている画像&#10;&#10;自動的に生成された説明">
            <a:extLst>
              <a:ext uri="{FF2B5EF4-FFF2-40B4-BE49-F238E27FC236}">
                <a16:creationId xmlns:a16="http://schemas.microsoft.com/office/drawing/2014/main" id="{C909BA0A-0A5F-F4D1-92DB-720B6511265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410" b="89925" l="9994" r="89944">
                        <a14:foregroundMark x1="50281" y1="8410" x2="48844" y2="51707"/>
                        <a14:foregroundMark x1="44222" y1="16903" x2="59338" y2="33306"/>
                        <a14:foregroundMark x1="59338" y1="33306" x2="59900" y2="35054"/>
                      </a14:backgroundRemoval>
                    </a14:imgEffect>
                  </a14:imgLayer>
                </a14:imgProps>
              </a:ext>
              <a:ext uri="{28A0092B-C50C-407E-A947-70E740481C1C}">
                <a14:useLocalDpi xmlns:a14="http://schemas.microsoft.com/office/drawing/2010/main" val="0"/>
              </a:ext>
            </a:extLst>
          </a:blip>
          <a:srcRect l="29586" t="5314" r="29119" b="39595"/>
          <a:stretch/>
        </p:blipFill>
        <p:spPr>
          <a:xfrm>
            <a:off x="438358" y="5793541"/>
            <a:ext cx="919700" cy="920402"/>
          </a:xfrm>
          <a:prstGeom prst="flowChartConnector">
            <a:avLst/>
          </a:prstGeom>
        </p:spPr>
      </p:pic>
      <p:sp>
        <p:nvSpPr>
          <p:cNvPr id="35" name="吹き出し: 角を丸めた四角形 34">
            <a:extLst>
              <a:ext uri="{FF2B5EF4-FFF2-40B4-BE49-F238E27FC236}">
                <a16:creationId xmlns:a16="http://schemas.microsoft.com/office/drawing/2014/main" id="{6A7A46F7-3848-1119-469D-F5C92E631133}"/>
              </a:ext>
            </a:extLst>
          </p:cNvPr>
          <p:cNvSpPr/>
          <p:nvPr/>
        </p:nvSpPr>
        <p:spPr>
          <a:xfrm>
            <a:off x="1520217" y="5830134"/>
            <a:ext cx="2484738" cy="844168"/>
          </a:xfrm>
          <a:prstGeom prst="wedgeRoundRectCallout">
            <a:avLst>
              <a:gd name="adj1" fmla="val -57986"/>
              <a:gd name="adj2" fmla="val 29821"/>
              <a:gd name="adj3"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吹き出し: 角を丸めた四角形 35">
            <a:extLst>
              <a:ext uri="{FF2B5EF4-FFF2-40B4-BE49-F238E27FC236}">
                <a16:creationId xmlns:a16="http://schemas.microsoft.com/office/drawing/2014/main" id="{259C78A0-26AA-9C83-1CB7-3D802CB21896}"/>
              </a:ext>
            </a:extLst>
          </p:cNvPr>
          <p:cNvSpPr/>
          <p:nvPr/>
        </p:nvSpPr>
        <p:spPr>
          <a:xfrm>
            <a:off x="1585995" y="5793541"/>
            <a:ext cx="2484738" cy="800812"/>
          </a:xfrm>
          <a:prstGeom prst="wedgeRoundRectCallout">
            <a:avLst>
              <a:gd name="adj1" fmla="val -57986"/>
              <a:gd name="adj2" fmla="val 29821"/>
              <a:gd name="adj3" fmla="val 16667"/>
            </a:avLst>
          </a:prstGeom>
          <a:solidFill>
            <a:schemeClr val="bg1"/>
          </a:solidFill>
          <a:ln>
            <a:solidFill>
              <a:srgbClr val="143F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62A812FC-DA31-B03A-651F-FC366AC13B7A}"/>
              </a:ext>
            </a:extLst>
          </p:cNvPr>
          <p:cNvSpPr txBox="1"/>
          <p:nvPr/>
        </p:nvSpPr>
        <p:spPr>
          <a:xfrm>
            <a:off x="1600593" y="5870781"/>
            <a:ext cx="2494238" cy="646331"/>
          </a:xfrm>
          <a:prstGeom prst="rect">
            <a:avLst/>
          </a:prstGeom>
          <a:noFill/>
        </p:spPr>
        <p:txBody>
          <a:bodyPr wrap="square" rtlCol="0">
            <a:spAutoFit/>
          </a:bodyPr>
          <a:lstStyle/>
          <a:p>
            <a:r>
              <a:rPr kumimoji="1" lang="ja-JP" altLang="en-US" sz="1200" dirty="0">
                <a:solidFill>
                  <a:srgbClr val="143F6B"/>
                </a:solidFill>
              </a:rPr>
              <a:t>自宅近くの停留所までバスが来てくれるので時間も体力もゆとりができて嬉しいです！</a:t>
            </a:r>
            <a:r>
              <a:rPr kumimoji="1" lang="en-US" altLang="ja-JP" sz="1100" dirty="0">
                <a:solidFill>
                  <a:srgbClr val="143F6B"/>
                </a:solidFill>
              </a:rPr>
              <a:t>(</a:t>
            </a:r>
            <a:r>
              <a:rPr kumimoji="1" lang="ja-JP" altLang="en-US" sz="1100" dirty="0">
                <a:solidFill>
                  <a:srgbClr val="143F6B"/>
                </a:solidFill>
              </a:rPr>
              <a:t>保護者</a:t>
            </a:r>
            <a:r>
              <a:rPr kumimoji="1" lang="en-US" altLang="ja-JP" sz="1100" dirty="0">
                <a:solidFill>
                  <a:srgbClr val="143F6B"/>
                </a:solidFill>
              </a:rPr>
              <a:t>C</a:t>
            </a:r>
            <a:r>
              <a:rPr kumimoji="1" lang="ja-JP" altLang="en-US" sz="1100" dirty="0">
                <a:solidFill>
                  <a:srgbClr val="143F6B"/>
                </a:solidFill>
              </a:rPr>
              <a:t>さん</a:t>
            </a:r>
            <a:r>
              <a:rPr kumimoji="1" lang="en-US" altLang="ja-JP" sz="1100" dirty="0">
                <a:solidFill>
                  <a:srgbClr val="143F6B"/>
                </a:solidFill>
              </a:rPr>
              <a:t>)</a:t>
            </a:r>
            <a:endParaRPr kumimoji="1" lang="ja-JP" altLang="en-US" sz="1200" dirty="0">
              <a:solidFill>
                <a:srgbClr val="143F6B"/>
              </a:solidFill>
            </a:endParaRPr>
          </a:p>
        </p:txBody>
      </p:sp>
    </p:spTree>
    <p:extLst>
      <p:ext uri="{BB962C8B-B14F-4D97-AF65-F5344CB8AC3E}">
        <p14:creationId xmlns:p14="http://schemas.microsoft.com/office/powerpoint/2010/main" val="245342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少年, 若い が含まれている画像&#10;&#10;自動的に生成された説明">
            <a:extLst>
              <a:ext uri="{FF2B5EF4-FFF2-40B4-BE49-F238E27FC236}">
                <a16:creationId xmlns:a16="http://schemas.microsoft.com/office/drawing/2014/main" id="{31FC560E-0D08-BE8B-4358-1210BCC6D312}"/>
              </a:ext>
            </a:extLst>
          </p:cNvPr>
          <p:cNvPicPr>
            <a:picLocks noChangeAspect="1"/>
          </p:cNvPicPr>
          <p:nvPr/>
        </p:nvPicPr>
        <p:blipFill rotWithShape="1">
          <a:blip r:embed="rId2">
            <a:extLst>
              <a:ext uri="{28A0092B-C50C-407E-A947-70E740481C1C}">
                <a14:useLocalDpi xmlns:a14="http://schemas.microsoft.com/office/drawing/2010/main" val="0"/>
              </a:ext>
            </a:extLst>
          </a:blip>
          <a:srcRect r="3735"/>
          <a:stretch/>
        </p:blipFill>
        <p:spPr>
          <a:xfrm>
            <a:off x="-396239" y="-6133"/>
            <a:ext cx="7254240" cy="5027689"/>
          </a:xfrm>
          <a:prstGeom prst="rect">
            <a:avLst/>
          </a:prstGeom>
        </p:spPr>
      </p:pic>
      <p:sp>
        <p:nvSpPr>
          <p:cNvPr id="17" name="フローチャート: 結合子 16">
            <a:extLst>
              <a:ext uri="{FF2B5EF4-FFF2-40B4-BE49-F238E27FC236}">
                <a16:creationId xmlns:a16="http://schemas.microsoft.com/office/drawing/2014/main" id="{35C4B44D-1CB2-947D-217B-C9CD3AA44732}"/>
              </a:ext>
            </a:extLst>
          </p:cNvPr>
          <p:cNvSpPr/>
          <p:nvPr/>
        </p:nvSpPr>
        <p:spPr>
          <a:xfrm>
            <a:off x="-171940" y="2529839"/>
            <a:ext cx="3442948" cy="3267153"/>
          </a:xfrm>
          <a:prstGeom prst="flowChartConnector">
            <a:avLst/>
          </a:prstGeom>
          <a:solidFill>
            <a:srgbClr val="AED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ローチャート: 結合子 14">
            <a:extLst>
              <a:ext uri="{FF2B5EF4-FFF2-40B4-BE49-F238E27FC236}">
                <a16:creationId xmlns:a16="http://schemas.microsoft.com/office/drawing/2014/main" id="{CE6CF545-EC39-F5A1-DE88-1DF9FBDE7417}"/>
              </a:ext>
            </a:extLst>
          </p:cNvPr>
          <p:cNvSpPr/>
          <p:nvPr/>
        </p:nvSpPr>
        <p:spPr>
          <a:xfrm>
            <a:off x="-27708" y="2631892"/>
            <a:ext cx="3189546" cy="3033345"/>
          </a:xfrm>
          <a:prstGeom prst="flowChartConnector">
            <a:avLst/>
          </a:prstGeom>
          <a:solidFill>
            <a:schemeClr val="bg1"/>
          </a:solidFill>
          <a:ln w="38100">
            <a:solidFill>
              <a:srgbClr val="AEDE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22F5661-6572-7482-5E09-DC7B0AF20F2F}"/>
              </a:ext>
            </a:extLst>
          </p:cNvPr>
          <p:cNvSpPr txBox="1"/>
          <p:nvPr/>
        </p:nvSpPr>
        <p:spPr>
          <a:xfrm>
            <a:off x="268176" y="3352877"/>
            <a:ext cx="3372571" cy="1200329"/>
          </a:xfrm>
          <a:prstGeom prst="rect">
            <a:avLst/>
          </a:prstGeom>
          <a:noFill/>
        </p:spPr>
        <p:txBody>
          <a:bodyPr wrap="square" rtlCol="0">
            <a:spAutoFit/>
          </a:bodyPr>
          <a:lstStyle/>
          <a:p>
            <a:r>
              <a:rPr kumimoji="1" lang="ja-JP" altLang="en-US" sz="3600" b="1" dirty="0">
                <a:solidFill>
                  <a:srgbClr val="F875AA"/>
                </a:solidFill>
              </a:rPr>
              <a:t>　園見学</a:t>
            </a:r>
            <a:endParaRPr kumimoji="1" lang="en-US" altLang="ja-JP" sz="3600" b="1" dirty="0">
              <a:solidFill>
                <a:srgbClr val="F875AA"/>
              </a:solidFill>
            </a:endParaRPr>
          </a:p>
          <a:p>
            <a:r>
              <a:rPr kumimoji="1" lang="ja-JP" altLang="en-US" sz="3600" b="1" dirty="0">
                <a:solidFill>
                  <a:srgbClr val="F875AA"/>
                </a:solidFill>
              </a:rPr>
              <a:t>随時開催中！</a:t>
            </a:r>
            <a:endParaRPr kumimoji="1" lang="en-US" altLang="ja-JP" sz="3600" b="1" dirty="0">
              <a:solidFill>
                <a:srgbClr val="F875AA"/>
              </a:solidFill>
            </a:endParaRPr>
          </a:p>
        </p:txBody>
      </p:sp>
      <p:sp>
        <p:nvSpPr>
          <p:cNvPr id="14" name="正方形/長方形 13">
            <a:extLst>
              <a:ext uri="{FF2B5EF4-FFF2-40B4-BE49-F238E27FC236}">
                <a16:creationId xmlns:a16="http://schemas.microsoft.com/office/drawing/2014/main" id="{0CF37463-4233-7C71-B0CE-CA4A095D08E6}"/>
              </a:ext>
            </a:extLst>
          </p:cNvPr>
          <p:cNvSpPr/>
          <p:nvPr/>
        </p:nvSpPr>
        <p:spPr>
          <a:xfrm flipV="1">
            <a:off x="0" y="4766894"/>
            <a:ext cx="6858000" cy="2091105"/>
          </a:xfrm>
          <a:prstGeom prst="rect">
            <a:avLst/>
          </a:prstGeom>
          <a:solidFill>
            <a:srgbClr val="AED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4B357BF-51EB-3767-649E-4E32574AA6B0}"/>
              </a:ext>
            </a:extLst>
          </p:cNvPr>
          <p:cNvSpPr txBox="1"/>
          <p:nvPr/>
        </p:nvSpPr>
        <p:spPr>
          <a:xfrm>
            <a:off x="1560898" y="4986024"/>
            <a:ext cx="3854382" cy="461665"/>
          </a:xfrm>
          <a:prstGeom prst="rect">
            <a:avLst/>
          </a:prstGeom>
          <a:noFill/>
        </p:spPr>
        <p:txBody>
          <a:bodyPr wrap="square" rtlCol="0">
            <a:spAutoFit/>
          </a:bodyPr>
          <a:lstStyle/>
          <a:p>
            <a:r>
              <a:rPr kumimoji="1" lang="ja-JP" altLang="en-US" sz="2400" b="1" dirty="0">
                <a:solidFill>
                  <a:srgbClr val="143F6B"/>
                </a:solidFill>
              </a:rPr>
              <a:t>○○学校法人 ○○幼稚園</a:t>
            </a:r>
          </a:p>
        </p:txBody>
      </p:sp>
      <p:sp>
        <p:nvSpPr>
          <p:cNvPr id="7" name="テキスト ボックス 6">
            <a:extLst>
              <a:ext uri="{FF2B5EF4-FFF2-40B4-BE49-F238E27FC236}">
                <a16:creationId xmlns:a16="http://schemas.microsoft.com/office/drawing/2014/main" id="{891C46F7-1239-A6F4-E757-3ECD9353B99A}"/>
              </a:ext>
            </a:extLst>
          </p:cNvPr>
          <p:cNvSpPr txBox="1"/>
          <p:nvPr/>
        </p:nvSpPr>
        <p:spPr>
          <a:xfrm>
            <a:off x="1633057" y="5448931"/>
            <a:ext cx="4373946" cy="1077218"/>
          </a:xfrm>
          <a:prstGeom prst="rect">
            <a:avLst/>
          </a:prstGeom>
          <a:noFill/>
        </p:spPr>
        <p:txBody>
          <a:bodyPr wrap="square" rtlCol="0">
            <a:spAutoFit/>
          </a:bodyPr>
          <a:lstStyle/>
          <a:p>
            <a:pPr marL="285750" indent="-285750">
              <a:buClr>
                <a:srgbClr val="143F6B"/>
              </a:buClr>
              <a:buFont typeface="Arial" panose="020B0604020202020204" pitchFamily="34" charset="0"/>
              <a:buChar char="•"/>
            </a:pPr>
            <a:r>
              <a:rPr kumimoji="1" lang="ja-JP" altLang="en-US" sz="1600" dirty="0">
                <a:solidFill>
                  <a:srgbClr val="143F6B"/>
                </a:solidFill>
              </a:rPr>
              <a:t>対象年齢　満</a:t>
            </a:r>
            <a:r>
              <a:rPr kumimoji="1" lang="en-US" altLang="ja-JP" sz="1600" dirty="0">
                <a:solidFill>
                  <a:srgbClr val="143F6B"/>
                </a:solidFill>
              </a:rPr>
              <a:t>3</a:t>
            </a:r>
            <a:r>
              <a:rPr kumimoji="1" lang="ja-JP" altLang="en-US" sz="1600" dirty="0">
                <a:solidFill>
                  <a:srgbClr val="143F6B"/>
                </a:solidFill>
              </a:rPr>
              <a:t>歳児</a:t>
            </a:r>
            <a:r>
              <a:rPr kumimoji="1" lang="en-US" altLang="ja-JP" sz="1600" dirty="0">
                <a:solidFill>
                  <a:srgbClr val="143F6B"/>
                </a:solidFill>
              </a:rPr>
              <a:t>-5</a:t>
            </a:r>
            <a:r>
              <a:rPr kumimoji="1" lang="ja-JP" altLang="en-US" sz="1600" dirty="0">
                <a:solidFill>
                  <a:srgbClr val="143F6B"/>
                </a:solidFill>
              </a:rPr>
              <a:t>歳児</a:t>
            </a:r>
            <a:endParaRPr kumimoji="1" lang="en-US" altLang="ja-JP" sz="1600" dirty="0">
              <a:solidFill>
                <a:srgbClr val="143F6B"/>
              </a:solidFill>
            </a:endParaRPr>
          </a:p>
          <a:p>
            <a:pPr marL="285750" indent="-285750">
              <a:buClr>
                <a:srgbClr val="143F6B"/>
              </a:buClr>
              <a:buFont typeface="Arial" panose="020B0604020202020204" pitchFamily="34" charset="0"/>
              <a:buChar char="•"/>
            </a:pPr>
            <a:r>
              <a:rPr kumimoji="1" lang="ja-JP" altLang="en-US" sz="1600" dirty="0">
                <a:solidFill>
                  <a:srgbClr val="143F6B"/>
                </a:solidFill>
              </a:rPr>
              <a:t>開園時間　</a:t>
            </a:r>
            <a:r>
              <a:rPr kumimoji="1" lang="en-US" altLang="ja-JP" sz="1600" dirty="0">
                <a:solidFill>
                  <a:srgbClr val="143F6B"/>
                </a:solidFill>
              </a:rPr>
              <a:t>8:00-18:00</a:t>
            </a:r>
          </a:p>
          <a:p>
            <a:pPr marL="285750" indent="-285750">
              <a:buClr>
                <a:srgbClr val="143F6B"/>
              </a:buClr>
              <a:buFont typeface="Arial" panose="020B0604020202020204" pitchFamily="34" charset="0"/>
              <a:buChar char="•"/>
            </a:pPr>
            <a:r>
              <a:rPr kumimoji="1" lang="ja-JP" altLang="en-US" sz="1600" dirty="0">
                <a:solidFill>
                  <a:srgbClr val="143F6B"/>
                </a:solidFill>
              </a:rPr>
              <a:t>所在地　　○○市○○○○○○</a:t>
            </a:r>
            <a:endParaRPr kumimoji="1" lang="en-US" altLang="ja-JP" sz="1600" dirty="0">
              <a:solidFill>
                <a:srgbClr val="143F6B"/>
              </a:solidFill>
            </a:endParaRPr>
          </a:p>
          <a:p>
            <a:pPr marL="285750" indent="-285750">
              <a:buClr>
                <a:srgbClr val="143F6B"/>
              </a:buClr>
              <a:buFont typeface="Arial" panose="020B0604020202020204" pitchFamily="34" charset="0"/>
              <a:buChar char="•"/>
            </a:pPr>
            <a:r>
              <a:rPr kumimoji="1" lang="en-US" altLang="ja-JP" sz="1600" dirty="0">
                <a:solidFill>
                  <a:srgbClr val="143F6B"/>
                </a:solidFill>
              </a:rPr>
              <a:t>TEL</a:t>
            </a:r>
            <a:r>
              <a:rPr kumimoji="1" lang="ja-JP" altLang="en-US" sz="1600" dirty="0">
                <a:solidFill>
                  <a:srgbClr val="143F6B"/>
                </a:solidFill>
              </a:rPr>
              <a:t>　　　○○</a:t>
            </a:r>
            <a:r>
              <a:rPr kumimoji="1" lang="en-US" altLang="ja-JP" sz="1600" dirty="0">
                <a:solidFill>
                  <a:srgbClr val="143F6B"/>
                </a:solidFill>
              </a:rPr>
              <a:t>-</a:t>
            </a:r>
            <a:r>
              <a:rPr kumimoji="1" lang="ja-JP" altLang="en-US" sz="1600" dirty="0">
                <a:solidFill>
                  <a:srgbClr val="143F6B"/>
                </a:solidFill>
              </a:rPr>
              <a:t>○○○○</a:t>
            </a:r>
            <a:r>
              <a:rPr kumimoji="1" lang="en-US" altLang="ja-JP" sz="1600" dirty="0">
                <a:solidFill>
                  <a:srgbClr val="143F6B"/>
                </a:solidFill>
              </a:rPr>
              <a:t>-</a:t>
            </a:r>
            <a:r>
              <a:rPr kumimoji="1" lang="ja-JP" altLang="en-US" sz="1600" dirty="0">
                <a:solidFill>
                  <a:srgbClr val="143F6B"/>
                </a:solidFill>
              </a:rPr>
              <a:t>○○○○</a:t>
            </a:r>
          </a:p>
        </p:txBody>
      </p:sp>
      <p:sp>
        <p:nvSpPr>
          <p:cNvPr id="2" name="フローチャート: 結合子 1">
            <a:extLst>
              <a:ext uri="{FF2B5EF4-FFF2-40B4-BE49-F238E27FC236}">
                <a16:creationId xmlns:a16="http://schemas.microsoft.com/office/drawing/2014/main" id="{96EAC64F-2185-E4EB-3F78-7BB872F75EF5}"/>
              </a:ext>
            </a:extLst>
          </p:cNvPr>
          <p:cNvSpPr/>
          <p:nvPr/>
        </p:nvSpPr>
        <p:spPr>
          <a:xfrm>
            <a:off x="3761139" y="-146982"/>
            <a:ext cx="2913492" cy="2912164"/>
          </a:xfrm>
          <a:prstGeom prst="flowChartConnector">
            <a:avLst/>
          </a:prstGeom>
          <a:noFill/>
          <a:ln w="38100">
            <a:solidFill>
              <a:srgbClr val="AEDE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B5395F9-FDEC-1CC8-C4F8-6F097B8CDDB5}"/>
              </a:ext>
            </a:extLst>
          </p:cNvPr>
          <p:cNvSpPr txBox="1"/>
          <p:nvPr/>
        </p:nvSpPr>
        <p:spPr>
          <a:xfrm rot="20957789">
            <a:off x="3962716" y="1726463"/>
            <a:ext cx="3465072" cy="369332"/>
          </a:xfrm>
          <a:prstGeom prst="rect">
            <a:avLst/>
          </a:prstGeom>
          <a:noFill/>
        </p:spPr>
        <p:txBody>
          <a:bodyPr wrap="square" rtlCol="0">
            <a:spAutoFit/>
          </a:bodyPr>
          <a:lstStyle/>
          <a:p>
            <a:r>
              <a:rPr kumimoji="1" lang="ja-JP" altLang="en-US" b="1" dirty="0">
                <a:ln w="127000">
                  <a:solidFill>
                    <a:schemeClr val="bg1"/>
                  </a:solidFill>
                </a:ln>
                <a:solidFill>
                  <a:srgbClr val="F875AA"/>
                </a:solidFill>
                <a:latin typeface="ＭＳ Ｐ明朝" panose="02020600040205080304" pitchFamily="18" charset="-128"/>
                <a:ea typeface="ＭＳ Ｐ明朝" panose="02020600040205080304" pitchFamily="18" charset="-128"/>
              </a:rPr>
              <a:t>これが○○幼稚園の魅力！</a:t>
            </a:r>
            <a:endParaRPr kumimoji="1" lang="en-US" altLang="ja-JP" b="1" dirty="0">
              <a:ln w="127000">
                <a:solidFill>
                  <a:schemeClr val="bg1"/>
                </a:solidFill>
              </a:ln>
              <a:solidFill>
                <a:srgbClr val="F875AA"/>
              </a:solidFill>
              <a:latin typeface="ＭＳ Ｐ明朝" panose="02020600040205080304" pitchFamily="18" charset="-128"/>
              <a:ea typeface="ＭＳ Ｐ明朝" panose="02020600040205080304" pitchFamily="18" charset="-128"/>
            </a:endParaRPr>
          </a:p>
        </p:txBody>
      </p:sp>
      <p:sp>
        <p:nvSpPr>
          <p:cNvPr id="8" name="テキスト ボックス 7">
            <a:extLst>
              <a:ext uri="{FF2B5EF4-FFF2-40B4-BE49-F238E27FC236}">
                <a16:creationId xmlns:a16="http://schemas.microsoft.com/office/drawing/2014/main" id="{E66B972C-3CFA-993E-0861-C1169A394191}"/>
              </a:ext>
            </a:extLst>
          </p:cNvPr>
          <p:cNvSpPr txBox="1"/>
          <p:nvPr/>
        </p:nvSpPr>
        <p:spPr>
          <a:xfrm rot="20991767">
            <a:off x="3961888" y="1737575"/>
            <a:ext cx="3465072" cy="369332"/>
          </a:xfrm>
          <a:prstGeom prst="rect">
            <a:avLst/>
          </a:prstGeom>
          <a:noFill/>
        </p:spPr>
        <p:txBody>
          <a:bodyPr wrap="square" rtlCol="0">
            <a:spAutoFit/>
          </a:bodyPr>
          <a:lstStyle/>
          <a:p>
            <a:r>
              <a:rPr kumimoji="1" lang="ja-JP" altLang="en-US" b="1" dirty="0">
                <a:solidFill>
                  <a:srgbClr val="F875AA"/>
                </a:solidFill>
                <a:latin typeface="ＭＳ Ｐ明朝" panose="02020600040205080304" pitchFamily="18" charset="-128"/>
                <a:ea typeface="ＭＳ Ｐ明朝" panose="02020600040205080304" pitchFamily="18" charset="-128"/>
              </a:rPr>
              <a:t>これが○○幼稚園の魅力！</a:t>
            </a:r>
            <a:endParaRPr kumimoji="1" lang="en-US" altLang="ja-JP" b="1" dirty="0">
              <a:solidFill>
                <a:srgbClr val="F875AA"/>
              </a:solidFill>
              <a:latin typeface="ＭＳ Ｐ明朝" panose="02020600040205080304" pitchFamily="18" charset="-128"/>
              <a:ea typeface="ＭＳ Ｐ明朝" panose="02020600040205080304" pitchFamily="18" charset="-128"/>
            </a:endParaRPr>
          </a:p>
        </p:txBody>
      </p:sp>
      <p:grpSp>
        <p:nvGrpSpPr>
          <p:cNvPr id="12" name="グループ化 11">
            <a:extLst>
              <a:ext uri="{FF2B5EF4-FFF2-40B4-BE49-F238E27FC236}">
                <a16:creationId xmlns:a16="http://schemas.microsoft.com/office/drawing/2014/main" id="{D88D7C7D-9B8A-6649-B285-2226261B3B20}"/>
              </a:ext>
            </a:extLst>
          </p:cNvPr>
          <p:cNvGrpSpPr/>
          <p:nvPr/>
        </p:nvGrpSpPr>
        <p:grpSpPr>
          <a:xfrm>
            <a:off x="3077615" y="413317"/>
            <a:ext cx="4206108" cy="1394011"/>
            <a:chOff x="-5601520" y="-1607878"/>
            <a:chExt cx="4206108" cy="1394011"/>
          </a:xfrm>
        </p:grpSpPr>
        <p:sp>
          <p:nvSpPr>
            <p:cNvPr id="13" name="テキスト ボックス 12">
              <a:extLst>
                <a:ext uri="{FF2B5EF4-FFF2-40B4-BE49-F238E27FC236}">
                  <a16:creationId xmlns:a16="http://schemas.microsoft.com/office/drawing/2014/main" id="{5DF026E2-B534-1C00-187E-83074FF18D1C}"/>
                </a:ext>
              </a:extLst>
            </p:cNvPr>
            <p:cNvSpPr txBox="1"/>
            <p:nvPr/>
          </p:nvSpPr>
          <p:spPr>
            <a:xfrm rot="21037703">
              <a:off x="-5586959" y="-1607878"/>
              <a:ext cx="4191547" cy="1384995"/>
            </a:xfrm>
            <a:prstGeom prst="rect">
              <a:avLst/>
            </a:prstGeom>
            <a:noFill/>
          </p:spPr>
          <p:txBody>
            <a:bodyPr wrap="square" rtlCol="0">
              <a:spAutoFit/>
            </a:bodyPr>
            <a:lstStyle/>
            <a:p>
              <a:pPr algn="ctr"/>
              <a:r>
                <a:rPr kumimoji="1" lang="ja-JP" altLang="en-US"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rPr>
                <a:t>通いやすさ</a:t>
              </a:r>
              <a:endParaRPr kumimoji="1" lang="en-US" altLang="ja-JP"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endParaRPr>
            </a:p>
            <a:p>
              <a:pPr algn="ctr"/>
              <a:r>
                <a:rPr kumimoji="1" lang="en-US" altLang="ja-JP"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rPr>
                <a:t>×</a:t>
              </a:r>
            </a:p>
            <a:p>
              <a:pPr algn="ctr"/>
              <a:r>
                <a:rPr kumimoji="1" lang="ja-JP" altLang="en-US"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rPr>
                <a:t>こだわりの教育</a:t>
              </a:r>
              <a:endParaRPr kumimoji="1" lang="en-US" altLang="ja-JP" sz="2800" b="1" dirty="0">
                <a:ln w="127000">
                  <a:solidFill>
                    <a:schemeClr val="bg1"/>
                  </a:solidFill>
                </a:ln>
                <a:solidFill>
                  <a:srgbClr val="F875AA"/>
                </a:solidFill>
                <a:latin typeface="ＭＳ Ｐ明朝" panose="02020600040205080304" pitchFamily="18" charset="-128"/>
                <a:ea typeface="ＭＳ Ｐ明朝" panose="02020600040205080304" pitchFamily="18" charset="-128"/>
              </a:endParaRPr>
            </a:p>
          </p:txBody>
        </p:sp>
        <p:sp>
          <p:nvSpPr>
            <p:cNvPr id="18" name="テキスト ボックス 17">
              <a:extLst>
                <a:ext uri="{FF2B5EF4-FFF2-40B4-BE49-F238E27FC236}">
                  <a16:creationId xmlns:a16="http://schemas.microsoft.com/office/drawing/2014/main" id="{FC2A5B6C-FE15-02B1-D34A-E40CB1FC8B59}"/>
                </a:ext>
              </a:extLst>
            </p:cNvPr>
            <p:cNvSpPr txBox="1"/>
            <p:nvPr/>
          </p:nvSpPr>
          <p:spPr>
            <a:xfrm rot="21078792">
              <a:off x="-5601520" y="-1598862"/>
              <a:ext cx="4191547" cy="1384995"/>
            </a:xfrm>
            <a:prstGeom prst="rect">
              <a:avLst/>
            </a:prstGeom>
            <a:noFill/>
          </p:spPr>
          <p:txBody>
            <a:bodyPr wrap="square" rtlCol="0">
              <a:spAutoFit/>
            </a:bodyPr>
            <a:lstStyle/>
            <a:p>
              <a:pPr algn="ctr"/>
              <a:r>
                <a:rPr kumimoji="1" lang="ja-JP" altLang="en-US" sz="2800" b="1" dirty="0">
                  <a:solidFill>
                    <a:srgbClr val="F875AA"/>
                  </a:solidFill>
                  <a:latin typeface="ＭＳ Ｐ明朝" panose="02020600040205080304" pitchFamily="18" charset="-128"/>
                  <a:ea typeface="ＭＳ Ｐ明朝" panose="02020600040205080304" pitchFamily="18" charset="-128"/>
                </a:rPr>
                <a:t>通いやすさ</a:t>
              </a:r>
              <a:endParaRPr kumimoji="1" lang="en-US" altLang="ja-JP" sz="2800" b="1" dirty="0">
                <a:solidFill>
                  <a:srgbClr val="F875AA"/>
                </a:solidFill>
                <a:latin typeface="ＭＳ Ｐ明朝" panose="02020600040205080304" pitchFamily="18" charset="-128"/>
                <a:ea typeface="ＭＳ Ｐ明朝" panose="02020600040205080304" pitchFamily="18" charset="-128"/>
              </a:endParaRPr>
            </a:p>
            <a:p>
              <a:pPr algn="ctr"/>
              <a:r>
                <a:rPr kumimoji="1" lang="en-US" altLang="ja-JP" sz="2800" b="1" dirty="0">
                  <a:solidFill>
                    <a:srgbClr val="F875AA"/>
                  </a:solidFill>
                  <a:latin typeface="ＭＳ Ｐ明朝" panose="02020600040205080304" pitchFamily="18" charset="-128"/>
                  <a:ea typeface="ＭＳ Ｐ明朝" panose="02020600040205080304" pitchFamily="18" charset="-128"/>
                </a:rPr>
                <a:t>×</a:t>
              </a:r>
            </a:p>
            <a:p>
              <a:pPr algn="ctr"/>
              <a:r>
                <a:rPr kumimoji="1" lang="ja-JP" altLang="en-US" sz="2800" b="1" dirty="0">
                  <a:solidFill>
                    <a:srgbClr val="F875AA"/>
                  </a:solidFill>
                  <a:latin typeface="ＭＳ Ｐ明朝" panose="02020600040205080304" pitchFamily="18" charset="-128"/>
                  <a:ea typeface="ＭＳ Ｐ明朝" panose="02020600040205080304" pitchFamily="18" charset="-128"/>
                </a:rPr>
                <a:t>こだわりの教育</a:t>
              </a:r>
              <a:endParaRPr kumimoji="1" lang="en-US" altLang="ja-JP" sz="2800" b="1" dirty="0">
                <a:solidFill>
                  <a:srgbClr val="F875AA"/>
                </a:solidFill>
                <a:latin typeface="ＭＳ Ｐ明朝" panose="02020600040205080304" pitchFamily="18" charset="-128"/>
                <a:ea typeface="ＭＳ Ｐ明朝" panose="02020600040205080304" pitchFamily="18" charset="-128"/>
              </a:endParaRPr>
            </a:p>
          </p:txBody>
        </p:sp>
      </p:grpSp>
    </p:spTree>
    <p:extLst>
      <p:ext uri="{BB962C8B-B14F-4D97-AF65-F5344CB8AC3E}">
        <p14:creationId xmlns:p14="http://schemas.microsoft.com/office/powerpoint/2010/main" val="33155512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1107</TotalTime>
  <Words>400</Words>
  <Application>Microsoft Office PowerPoint</Application>
  <PresentationFormat>ユーザー設定</PresentationFormat>
  <Paragraphs>86</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ＭＳ Ｐ明朝</vt:lpstr>
      <vt:lpstr>メイリオ</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Gクリップコーポレーション 株式会社</dc:creator>
  <cp:lastModifiedBy>Inc GCLIP</cp:lastModifiedBy>
  <cp:revision>42</cp:revision>
  <dcterms:created xsi:type="dcterms:W3CDTF">2024-01-12T05:26:35Z</dcterms:created>
  <dcterms:modified xsi:type="dcterms:W3CDTF">2024-02-01T02:42:50Z</dcterms:modified>
</cp:coreProperties>
</file>