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64" r:id="rId3"/>
  </p:sldIdLst>
  <p:sldSz cx="6858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84B"/>
    <a:srgbClr val="F7BA71"/>
    <a:srgbClr val="FF577F"/>
    <a:srgbClr val="FF81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49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1744" y="56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07916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62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965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39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182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61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08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96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61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8650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269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7020-92C8-4056-BA4E-456B2B47F1A6}" type="datetimeFigureOut">
              <a:rPr kumimoji="1" lang="ja-JP" altLang="en-US" smtClean="0"/>
              <a:t>2023/12/27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6FF53-A8A4-40AF-BDDF-948BCEA7DA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512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B77FBA7-CABF-536A-7914-F95ACDEAB5B7}"/>
              </a:ext>
            </a:extLst>
          </p:cNvPr>
          <p:cNvSpPr/>
          <p:nvPr/>
        </p:nvSpPr>
        <p:spPr>
          <a:xfrm>
            <a:off x="0" y="5730853"/>
            <a:ext cx="6858000" cy="1127147"/>
          </a:xfrm>
          <a:prstGeom prst="rect">
            <a:avLst/>
          </a:prstGeom>
          <a:solidFill>
            <a:srgbClr val="F7BA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人, 建物, 少し, 子供 が含まれている画像&#10;&#10;自動的に生成された説明">
            <a:extLst>
              <a:ext uri="{FF2B5EF4-FFF2-40B4-BE49-F238E27FC236}">
                <a16:creationId xmlns:a16="http://schemas.microsoft.com/office/drawing/2014/main" id="{52919F68-3E03-C151-9170-8F38CC920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109063" y="-46147"/>
            <a:ext cx="8732900" cy="582648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92C0A6-A66D-BAAB-B832-6DDF10C9AC7C}"/>
              </a:ext>
            </a:extLst>
          </p:cNvPr>
          <p:cNvSpPr txBox="1"/>
          <p:nvPr/>
        </p:nvSpPr>
        <p:spPr>
          <a:xfrm>
            <a:off x="5901017" y="262817"/>
            <a:ext cx="405758" cy="50770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○○幼稚園ならではの充実のサポート体制で</a:t>
            </a:r>
            <a:endParaRPr kumimoji="1" lang="ja-JP" altLang="en-US" b="1" dirty="0">
              <a:solidFill>
                <a:srgbClr val="FFFF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92DD4E3-F935-34D5-D24C-FEC6070B3119}"/>
              </a:ext>
            </a:extLst>
          </p:cNvPr>
          <p:cNvSpPr txBox="1"/>
          <p:nvPr/>
        </p:nvSpPr>
        <p:spPr>
          <a:xfrm>
            <a:off x="697387" y="333507"/>
            <a:ext cx="1907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○○幼稚園</a:t>
            </a: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C9957467-AF2E-1242-C355-9D15BAA503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42" y="265432"/>
            <a:ext cx="461938" cy="461938"/>
          </a:xfrm>
          <a:prstGeom prst="rect">
            <a:avLst/>
          </a:prstGeom>
        </p:spPr>
      </p:pic>
      <p:sp>
        <p:nvSpPr>
          <p:cNvPr id="22" name="フローチャート: 結合子 21">
            <a:extLst>
              <a:ext uri="{FF2B5EF4-FFF2-40B4-BE49-F238E27FC236}">
                <a16:creationId xmlns:a16="http://schemas.microsoft.com/office/drawing/2014/main" id="{F5A0BF5E-AEEA-977E-09B6-8BDD64653CF0}"/>
              </a:ext>
            </a:extLst>
          </p:cNvPr>
          <p:cNvSpPr/>
          <p:nvPr/>
        </p:nvSpPr>
        <p:spPr>
          <a:xfrm>
            <a:off x="356926" y="5428710"/>
            <a:ext cx="1282976" cy="1277475"/>
          </a:xfrm>
          <a:prstGeom prst="flowChartConnector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ローチャート: 結合子 10">
            <a:extLst>
              <a:ext uri="{FF2B5EF4-FFF2-40B4-BE49-F238E27FC236}">
                <a16:creationId xmlns:a16="http://schemas.microsoft.com/office/drawing/2014/main" id="{0734EA01-CCC2-DE15-B0C1-34241D97C819}"/>
              </a:ext>
            </a:extLst>
          </p:cNvPr>
          <p:cNvSpPr/>
          <p:nvPr/>
        </p:nvSpPr>
        <p:spPr>
          <a:xfrm>
            <a:off x="526182" y="2916439"/>
            <a:ext cx="2354348" cy="2354348"/>
          </a:xfrm>
          <a:prstGeom prst="flowChartConnector">
            <a:avLst/>
          </a:prstGeom>
          <a:solidFill>
            <a:srgbClr val="FF88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577F"/>
              </a:solidFill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33EEED3-8B0D-FBF2-5904-5CD22E32AB83}"/>
              </a:ext>
            </a:extLst>
          </p:cNvPr>
          <p:cNvSpPr txBox="1"/>
          <p:nvPr/>
        </p:nvSpPr>
        <p:spPr>
          <a:xfrm>
            <a:off x="801713" y="3870555"/>
            <a:ext cx="19817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FF00"/>
                </a:solidFill>
              </a:rPr>
              <a:t>中途採用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C2113C7-B9FF-5679-BF43-B161FB1A34E9}"/>
              </a:ext>
            </a:extLst>
          </p:cNvPr>
          <p:cNvSpPr txBox="1"/>
          <p:nvPr/>
        </p:nvSpPr>
        <p:spPr>
          <a:xfrm>
            <a:off x="1172148" y="4341635"/>
            <a:ext cx="12408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FFFF00"/>
                </a:solidFill>
              </a:rPr>
              <a:t>実施中！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C6D4FB3-BBC5-DC23-61BE-6D2D5F0B8895}"/>
              </a:ext>
            </a:extLst>
          </p:cNvPr>
          <p:cNvSpPr txBox="1"/>
          <p:nvPr/>
        </p:nvSpPr>
        <p:spPr>
          <a:xfrm>
            <a:off x="579967" y="3552097"/>
            <a:ext cx="2354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幼稚園教諭・保育士</a:t>
            </a:r>
            <a:endParaRPr kumimoji="1" lang="en-US" altLang="ja-JP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07B5A0D3-855E-20BE-BAEB-F2EA30768D41}"/>
              </a:ext>
            </a:extLst>
          </p:cNvPr>
          <p:cNvSpPr txBox="1"/>
          <p:nvPr/>
        </p:nvSpPr>
        <p:spPr>
          <a:xfrm>
            <a:off x="3609394" y="6339486"/>
            <a:ext cx="2512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○○幼稚園で働く魅力</a:t>
            </a:r>
          </a:p>
        </p:txBody>
      </p:sp>
      <p:sp>
        <p:nvSpPr>
          <p:cNvPr id="26" name="フローチャート: 抜出し 25">
            <a:extLst>
              <a:ext uri="{FF2B5EF4-FFF2-40B4-BE49-F238E27FC236}">
                <a16:creationId xmlns:a16="http://schemas.microsoft.com/office/drawing/2014/main" id="{37DC469F-510B-6F28-530F-85CE92ABA114}"/>
              </a:ext>
            </a:extLst>
          </p:cNvPr>
          <p:cNvSpPr/>
          <p:nvPr/>
        </p:nvSpPr>
        <p:spPr>
          <a:xfrm rot="5400000">
            <a:off x="6432490" y="6382124"/>
            <a:ext cx="369332" cy="217528"/>
          </a:xfrm>
          <a:prstGeom prst="flowChartExtra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7" name="フローチャート: 抜出し 26">
            <a:extLst>
              <a:ext uri="{FF2B5EF4-FFF2-40B4-BE49-F238E27FC236}">
                <a16:creationId xmlns:a16="http://schemas.microsoft.com/office/drawing/2014/main" id="{C25C86AD-EE9F-0374-5519-3A176CBD1FF9}"/>
              </a:ext>
            </a:extLst>
          </p:cNvPr>
          <p:cNvSpPr/>
          <p:nvPr/>
        </p:nvSpPr>
        <p:spPr>
          <a:xfrm rot="5400000">
            <a:off x="6178490" y="6382124"/>
            <a:ext cx="369332" cy="217528"/>
          </a:xfrm>
          <a:prstGeom prst="flowChartExtra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49D0B823-9069-B921-1F5D-19F33DC7F25D}"/>
              </a:ext>
            </a:extLst>
          </p:cNvPr>
          <p:cNvSpPr txBox="1"/>
          <p:nvPr/>
        </p:nvSpPr>
        <p:spPr>
          <a:xfrm>
            <a:off x="293564" y="5790090"/>
            <a:ext cx="1499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2"/>
                </a:solidFill>
              </a:rPr>
              <a:t>持ち帰り</a:t>
            </a:r>
            <a:endParaRPr kumimoji="1" lang="en-US" altLang="ja-JP" sz="1600" b="1" dirty="0">
              <a:solidFill>
                <a:schemeClr val="accent2"/>
              </a:solidFill>
            </a:endParaRPr>
          </a:p>
          <a:p>
            <a:pPr algn="ctr"/>
            <a:r>
              <a:rPr kumimoji="1" lang="ja-JP" altLang="en-US" sz="1600" b="1" dirty="0">
                <a:solidFill>
                  <a:schemeClr val="accent2"/>
                </a:solidFill>
              </a:rPr>
              <a:t>残業ゼロ！</a:t>
            </a:r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F09680E2-B789-3393-6EB5-C6BA8F9AF691}"/>
              </a:ext>
            </a:extLst>
          </p:cNvPr>
          <p:cNvSpPr/>
          <p:nvPr/>
        </p:nvSpPr>
        <p:spPr>
          <a:xfrm>
            <a:off x="1752310" y="5428710"/>
            <a:ext cx="1282976" cy="1277475"/>
          </a:xfrm>
          <a:prstGeom prst="flowChartConnector">
            <a:avLst/>
          </a:prstGeom>
          <a:solidFill>
            <a:srgbClr val="FFFF00"/>
          </a:solidFill>
          <a:ln w="2857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B132DFE-19E5-0CEE-FF14-39B47700946D}"/>
              </a:ext>
            </a:extLst>
          </p:cNvPr>
          <p:cNvSpPr txBox="1"/>
          <p:nvPr/>
        </p:nvSpPr>
        <p:spPr>
          <a:xfrm>
            <a:off x="1722199" y="5793691"/>
            <a:ext cx="1383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solidFill>
                  <a:schemeClr val="accent2"/>
                </a:solidFill>
              </a:rPr>
              <a:t>急なお休みにも対応！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042DA4A-143E-7408-4B4E-71F9A925CD70}"/>
              </a:ext>
            </a:extLst>
          </p:cNvPr>
          <p:cNvSpPr txBox="1"/>
          <p:nvPr/>
        </p:nvSpPr>
        <p:spPr>
          <a:xfrm>
            <a:off x="3609394" y="6015316"/>
            <a:ext cx="19162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/>
                </a:solidFill>
              </a:rPr>
              <a:t>まだまだある！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888B32A-2A24-F034-12D5-03547895F1E1}"/>
              </a:ext>
            </a:extLst>
          </p:cNvPr>
          <p:cNvSpPr txBox="1"/>
          <p:nvPr/>
        </p:nvSpPr>
        <p:spPr>
          <a:xfrm>
            <a:off x="5144827" y="252657"/>
            <a:ext cx="677108" cy="4898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>
                <a:ln w="127000">
                  <a:solidFill>
                    <a:srgbClr val="FF884B"/>
                  </a:solidFill>
                </a:ln>
              </a:rPr>
              <a:t>我が子の子育ても充実の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DCE36FB-9A11-7F7D-BA6B-40CD9604F6A6}"/>
              </a:ext>
            </a:extLst>
          </p:cNvPr>
          <p:cNvSpPr txBox="1"/>
          <p:nvPr/>
        </p:nvSpPr>
        <p:spPr>
          <a:xfrm>
            <a:off x="4496094" y="233774"/>
            <a:ext cx="677108" cy="545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>
                <a:ln w="127000">
                  <a:solidFill>
                    <a:srgbClr val="FF884B"/>
                  </a:solidFill>
                </a:ln>
              </a:rPr>
              <a:t>先生ライフを送りませんか？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DF21B044-1D8A-C2F1-744C-46EEC3F064DB}"/>
              </a:ext>
            </a:extLst>
          </p:cNvPr>
          <p:cNvSpPr txBox="1"/>
          <p:nvPr/>
        </p:nvSpPr>
        <p:spPr>
          <a:xfrm>
            <a:off x="5175307" y="262817"/>
            <a:ext cx="677108" cy="489876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我が子の</a:t>
            </a:r>
            <a:r>
              <a:rPr kumimoji="1" lang="ja-JP" altLang="en-US" sz="3200" b="1" dirty="0">
                <a:solidFill>
                  <a:srgbClr val="FFFF00"/>
                </a:solidFill>
              </a:rPr>
              <a:t>子育ても充実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の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0303259C-EFB2-2813-CE67-834398D55C78}"/>
              </a:ext>
            </a:extLst>
          </p:cNvPr>
          <p:cNvSpPr txBox="1"/>
          <p:nvPr/>
        </p:nvSpPr>
        <p:spPr>
          <a:xfrm>
            <a:off x="4515861" y="253628"/>
            <a:ext cx="677108" cy="54573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dirty="0">
                <a:solidFill>
                  <a:srgbClr val="FFFF00"/>
                </a:solidFill>
              </a:rPr>
              <a:t>先生ライフ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を送りませんか？</a:t>
            </a:r>
          </a:p>
        </p:txBody>
      </p:sp>
    </p:spTree>
    <p:extLst>
      <p:ext uri="{BB962C8B-B14F-4D97-AF65-F5344CB8AC3E}">
        <p14:creationId xmlns:p14="http://schemas.microsoft.com/office/powerpoint/2010/main" val="1649436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C2CCAB9-4E5E-059B-85B4-12FFC165B51C}"/>
              </a:ext>
            </a:extLst>
          </p:cNvPr>
          <p:cNvSpPr/>
          <p:nvPr/>
        </p:nvSpPr>
        <p:spPr>
          <a:xfrm>
            <a:off x="-81280" y="0"/>
            <a:ext cx="6939280" cy="836726"/>
          </a:xfrm>
          <a:prstGeom prst="rect">
            <a:avLst/>
          </a:prstGeom>
          <a:solidFill>
            <a:srgbClr val="F7BA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51E89A-E5EE-B238-6786-14DE5448C5D0}"/>
              </a:ext>
            </a:extLst>
          </p:cNvPr>
          <p:cNvSpPr txBox="1"/>
          <p:nvPr/>
        </p:nvSpPr>
        <p:spPr>
          <a:xfrm>
            <a:off x="1430252" y="289560"/>
            <a:ext cx="8814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働く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1DC857-52DB-1AE6-E13F-B31AE474A0BF}"/>
              </a:ext>
            </a:extLst>
          </p:cNvPr>
          <p:cNvSpPr txBox="1"/>
          <p:nvPr/>
        </p:nvSpPr>
        <p:spPr>
          <a:xfrm rot="20895148">
            <a:off x="2068029" y="156729"/>
            <a:ext cx="543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b="1" dirty="0">
                <a:solidFill>
                  <a:srgbClr val="FFFF00"/>
                </a:solidFill>
              </a:rPr>
              <a:t>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18192E2-6C41-D2CE-42F3-62A2CD070955}"/>
              </a:ext>
            </a:extLst>
          </p:cNvPr>
          <p:cNvSpPr txBox="1"/>
          <p:nvPr/>
        </p:nvSpPr>
        <p:spPr>
          <a:xfrm>
            <a:off x="3186678" y="274320"/>
            <a:ext cx="255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chemeClr val="bg1"/>
                </a:solidFill>
              </a:rPr>
              <a:t>を引き出す制度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D88A3D54-27AA-ADC5-66AC-EAC43544B7D8}"/>
              </a:ext>
            </a:extLst>
          </p:cNvPr>
          <p:cNvSpPr txBox="1"/>
          <p:nvPr/>
        </p:nvSpPr>
        <p:spPr>
          <a:xfrm>
            <a:off x="2566918" y="264160"/>
            <a:ext cx="1051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>
                <a:solidFill>
                  <a:srgbClr val="FFFF00"/>
                </a:solidFill>
              </a:rPr>
              <a:t>しさ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6E5FA83-EA37-3911-5E98-971750D299C3}"/>
              </a:ext>
            </a:extLst>
          </p:cNvPr>
          <p:cNvSpPr txBox="1"/>
          <p:nvPr/>
        </p:nvSpPr>
        <p:spPr>
          <a:xfrm>
            <a:off x="925334" y="2220422"/>
            <a:ext cx="39668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884B"/>
              </a:buClr>
            </a:pPr>
            <a:r>
              <a:rPr kumimoji="1" lang="ja-JP" altLang="en-US" sz="1600" b="1" dirty="0">
                <a:solidFill>
                  <a:schemeClr val="accent2"/>
                </a:solidFill>
              </a:rPr>
              <a:t>年間休日</a:t>
            </a:r>
            <a:r>
              <a:rPr kumimoji="1" lang="en-US" altLang="ja-JP" sz="2000" b="1" dirty="0">
                <a:solidFill>
                  <a:schemeClr val="accent2"/>
                </a:solidFill>
              </a:rPr>
              <a:t>120</a:t>
            </a:r>
            <a:r>
              <a:rPr kumimoji="1" lang="ja-JP" altLang="en-US" sz="1600" b="1" dirty="0">
                <a:solidFill>
                  <a:schemeClr val="accent2"/>
                </a:solidFill>
              </a:rPr>
              <a:t>日・</a:t>
            </a:r>
            <a:r>
              <a:rPr kumimoji="1" lang="ja-JP" altLang="en-US" sz="2000" b="1" dirty="0">
                <a:solidFill>
                  <a:schemeClr val="accent2"/>
                </a:solidFill>
              </a:rPr>
              <a:t>週休</a:t>
            </a:r>
            <a:r>
              <a:rPr kumimoji="1" lang="en-US" altLang="ja-JP" sz="2000" b="1" dirty="0">
                <a:solidFill>
                  <a:schemeClr val="accent2"/>
                </a:solidFill>
              </a:rPr>
              <a:t>2</a:t>
            </a:r>
            <a:r>
              <a:rPr kumimoji="1" lang="ja-JP" altLang="en-US" sz="1600" b="1" dirty="0">
                <a:solidFill>
                  <a:schemeClr val="accent2"/>
                </a:solidFill>
              </a:rPr>
              <a:t>日制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7B071E8-F485-947C-33D2-7EFDE930E76A}"/>
              </a:ext>
            </a:extLst>
          </p:cNvPr>
          <p:cNvSpPr txBox="1"/>
          <p:nvPr/>
        </p:nvSpPr>
        <p:spPr>
          <a:xfrm>
            <a:off x="925334" y="3316520"/>
            <a:ext cx="245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884B"/>
              </a:buClr>
            </a:pPr>
            <a:r>
              <a:rPr kumimoji="1" lang="ja-JP" altLang="en-US" sz="2000" b="1" dirty="0">
                <a:solidFill>
                  <a:schemeClr val="accent2"/>
                </a:solidFill>
              </a:rPr>
              <a:t>業務の</a:t>
            </a:r>
            <a:r>
              <a:rPr kumimoji="1" lang="en-US" altLang="ja-JP" sz="2000" b="1" dirty="0">
                <a:solidFill>
                  <a:schemeClr val="accent2"/>
                </a:solidFill>
              </a:rPr>
              <a:t>ICT</a:t>
            </a:r>
            <a:r>
              <a:rPr kumimoji="1" lang="ja-JP" altLang="en-US" sz="2000" b="1" dirty="0">
                <a:solidFill>
                  <a:schemeClr val="accent2"/>
                </a:solidFill>
              </a:rPr>
              <a:t>化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6FDF7A3-E37D-701C-55CE-FE3451D7A4EF}"/>
              </a:ext>
            </a:extLst>
          </p:cNvPr>
          <p:cNvSpPr txBox="1"/>
          <p:nvPr/>
        </p:nvSpPr>
        <p:spPr>
          <a:xfrm>
            <a:off x="925334" y="1052046"/>
            <a:ext cx="56635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884B"/>
              </a:buClr>
            </a:pPr>
            <a:r>
              <a:rPr kumimoji="1" lang="ja-JP" altLang="en-US" sz="2000" b="1" dirty="0">
                <a:solidFill>
                  <a:schemeClr val="accent2"/>
                </a:solidFill>
              </a:rPr>
              <a:t>複数担任制</a:t>
            </a:r>
            <a:r>
              <a:rPr kumimoji="1" lang="ja-JP" altLang="en-US" sz="1600" b="1" dirty="0">
                <a:solidFill>
                  <a:schemeClr val="accent2"/>
                </a:solidFill>
              </a:rPr>
              <a:t>で助け合いながら保育しています</a:t>
            </a:r>
            <a:endParaRPr kumimoji="1" lang="en-US" altLang="ja-JP" sz="1600" b="1" dirty="0">
              <a:solidFill>
                <a:schemeClr val="accent2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12965806-98ED-1DC5-DD67-96C55F8709D5}"/>
              </a:ext>
            </a:extLst>
          </p:cNvPr>
          <p:cNvSpPr txBox="1"/>
          <p:nvPr/>
        </p:nvSpPr>
        <p:spPr>
          <a:xfrm>
            <a:off x="925334" y="1395330"/>
            <a:ext cx="57730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○○幼稚園は、</a:t>
            </a:r>
            <a:r>
              <a:rPr kumimoji="1" lang="en-US" altLang="ja-JP" sz="1200" dirty="0">
                <a:solidFill>
                  <a:schemeClr val="accent2"/>
                </a:solidFill>
              </a:rPr>
              <a:t>1</a:t>
            </a:r>
            <a:r>
              <a:rPr kumimoji="1" lang="ja-JP" altLang="en-US" sz="1200" dirty="0">
                <a:solidFill>
                  <a:schemeClr val="accent2"/>
                </a:solidFill>
              </a:rPr>
              <a:t>学年担任</a:t>
            </a:r>
            <a:r>
              <a:rPr kumimoji="1" lang="en-US" altLang="ja-JP" sz="1200" dirty="0">
                <a:solidFill>
                  <a:schemeClr val="accent2"/>
                </a:solidFill>
              </a:rPr>
              <a:t>2</a:t>
            </a:r>
            <a:r>
              <a:rPr kumimoji="1" lang="ja-JP" altLang="en-US" sz="1200" dirty="0">
                <a:solidFill>
                  <a:schemeClr val="accent2"/>
                </a:solidFill>
              </a:rPr>
              <a:t>人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以上の</a:t>
            </a:r>
            <a:r>
              <a:rPr kumimoji="1" lang="ja-JP" altLang="en-US" sz="1200" dirty="0">
                <a:solidFill>
                  <a:schemeClr val="accent2"/>
                </a:solidFill>
              </a:rPr>
              <a:t>複数担任制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を導入し、先生１人の仕事の抱え込みが起きないよう工夫しています。また、毎週主任とクラス会議をしているので、</a:t>
            </a:r>
            <a:r>
              <a:rPr kumimoji="1" lang="ja-JP" altLang="en-US" sz="1200" dirty="0">
                <a:solidFill>
                  <a:schemeClr val="accent2"/>
                </a:solidFill>
              </a:rPr>
              <a:t>悩みを相談しやすく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、</a:t>
            </a:r>
            <a:r>
              <a:rPr kumimoji="1" lang="ja-JP" altLang="en-US" sz="1200" dirty="0">
                <a:solidFill>
                  <a:schemeClr val="accent2"/>
                </a:solidFill>
              </a:rPr>
              <a:t>園全体で助け合う環境づくり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を心掛けています。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F830EF2-2186-7060-B72C-3F4B5725B3A0}"/>
              </a:ext>
            </a:extLst>
          </p:cNvPr>
          <p:cNvSpPr txBox="1"/>
          <p:nvPr/>
        </p:nvSpPr>
        <p:spPr>
          <a:xfrm>
            <a:off x="925333" y="2572669"/>
            <a:ext cx="5863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職員配置にゆとりがあるため、年間休日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</a:rPr>
              <a:t>120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日、週休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</a:rPr>
              <a:t>2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日制を実現しています。</a:t>
            </a:r>
            <a:r>
              <a:rPr kumimoji="1" lang="ja-JP" altLang="en-US" sz="1200" dirty="0">
                <a:solidFill>
                  <a:schemeClr val="accent2"/>
                </a:solidFill>
              </a:rPr>
              <a:t>子育て中の先生も多いので、急なお休みにも理解があり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、</a:t>
            </a:r>
            <a:r>
              <a:rPr kumimoji="1" lang="ja-JP" altLang="en-US" sz="1200" dirty="0">
                <a:solidFill>
                  <a:schemeClr val="accent2"/>
                </a:solidFill>
              </a:rPr>
              <a:t>安心して働ける環境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です♪</a:t>
            </a:r>
            <a:endParaRPr kumimoji="1" lang="en-US" altLang="ja-JP" sz="1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08D7FF4-4C07-52BF-3B0A-20F737F1CFD0}"/>
              </a:ext>
            </a:extLst>
          </p:cNvPr>
          <p:cNvSpPr txBox="1"/>
          <p:nvPr/>
        </p:nvSpPr>
        <p:spPr>
          <a:xfrm>
            <a:off x="925334" y="3663618"/>
            <a:ext cx="5738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連絡帳や保育計画など事務作業を</a:t>
            </a:r>
            <a:r>
              <a:rPr kumimoji="1" lang="en-US" altLang="ja-JP" sz="1200" dirty="0">
                <a:solidFill>
                  <a:schemeClr val="bg2">
                    <a:lumMod val="25000"/>
                  </a:schemeClr>
                </a:solidFill>
              </a:rPr>
              <a:t>ICT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化して</a:t>
            </a:r>
            <a:r>
              <a:rPr kumimoji="1" lang="ja-JP" altLang="en-US" sz="1200" dirty="0">
                <a:solidFill>
                  <a:schemeClr val="accent2"/>
                </a:solidFill>
              </a:rPr>
              <a:t>業務の効率化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を進めています。１人１台支給のタブレットで</a:t>
            </a:r>
            <a:r>
              <a:rPr kumimoji="1" lang="ja-JP" altLang="en-US" sz="1200" dirty="0">
                <a:solidFill>
                  <a:schemeClr val="accent2"/>
                </a:solidFill>
              </a:rPr>
              <a:t>保育のスキマ時間にささっと仕事</a:t>
            </a:r>
            <a:r>
              <a:rPr kumimoji="1" lang="ja-JP" altLang="en-US" sz="1200" dirty="0">
                <a:solidFill>
                  <a:schemeClr val="bg2">
                    <a:lumMod val="25000"/>
                  </a:schemeClr>
                </a:solidFill>
              </a:rPr>
              <a:t>ができます！</a:t>
            </a:r>
          </a:p>
        </p:txBody>
      </p:sp>
      <p:sp>
        <p:nvSpPr>
          <p:cNvPr id="18" name="吹き出し: 角を丸めた四角形 17">
            <a:extLst>
              <a:ext uri="{FF2B5EF4-FFF2-40B4-BE49-F238E27FC236}">
                <a16:creationId xmlns:a16="http://schemas.microsoft.com/office/drawing/2014/main" id="{18B510B6-A38E-F5A8-ECFD-CED325B78C53}"/>
              </a:ext>
            </a:extLst>
          </p:cNvPr>
          <p:cNvSpPr/>
          <p:nvPr/>
        </p:nvSpPr>
        <p:spPr>
          <a:xfrm flipH="1">
            <a:off x="2184399" y="4564418"/>
            <a:ext cx="3224293" cy="660041"/>
          </a:xfrm>
          <a:prstGeom prst="wedgeRoundRectCallout">
            <a:avLst>
              <a:gd name="adj1" fmla="val -38243"/>
              <a:gd name="adj2" fmla="val 64698"/>
              <a:gd name="adj3" fmla="val 16667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CA1156D-EC4B-5A6A-B2F7-C6EE668211EF}"/>
              </a:ext>
            </a:extLst>
          </p:cNvPr>
          <p:cNvSpPr txBox="1"/>
          <p:nvPr/>
        </p:nvSpPr>
        <p:spPr>
          <a:xfrm>
            <a:off x="2311697" y="4640864"/>
            <a:ext cx="3096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</a:rPr>
              <a:t>○○幼稚園に転職して、有休も取りやすく、我が子との時間を楽しめるようになりました。</a:t>
            </a:r>
          </a:p>
        </p:txBody>
      </p:sp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CDE978F0-C2F2-40CF-E6FC-4939EB15BF67}"/>
              </a:ext>
            </a:extLst>
          </p:cNvPr>
          <p:cNvSpPr/>
          <p:nvPr/>
        </p:nvSpPr>
        <p:spPr>
          <a:xfrm>
            <a:off x="1391556" y="5090223"/>
            <a:ext cx="3224293" cy="560770"/>
          </a:xfrm>
          <a:prstGeom prst="wedgeRoundRectCallout">
            <a:avLst>
              <a:gd name="adj1" fmla="val -56213"/>
              <a:gd name="adj2" fmla="val 3790"/>
              <a:gd name="adj3" fmla="val 16667"/>
            </a:avLst>
          </a:prstGeom>
          <a:solidFill>
            <a:srgbClr val="F7BA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E6E9ABE-1FF3-9AB5-A7B9-7A0B3DEC184E}"/>
              </a:ext>
            </a:extLst>
          </p:cNvPr>
          <p:cNvSpPr txBox="1"/>
          <p:nvPr/>
        </p:nvSpPr>
        <p:spPr>
          <a:xfrm>
            <a:off x="1529021" y="5153230"/>
            <a:ext cx="309699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</a:rPr>
              <a:t>先生みんなが子育てに理解があり、子どもの成長を一緒に喜んでくれるのが嬉しいです。</a:t>
            </a:r>
          </a:p>
        </p:txBody>
      </p:sp>
      <p:pic>
        <p:nvPicPr>
          <p:cNvPr id="19" name="図 18" descr="カーテンの前に立っている女性&#10;&#10;自動的に生成された説明">
            <a:extLst>
              <a:ext uri="{FF2B5EF4-FFF2-40B4-BE49-F238E27FC236}">
                <a16:creationId xmlns:a16="http://schemas.microsoft.com/office/drawing/2014/main" id="{FF40E5E9-761A-F639-1C3D-22E4001312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30" t="3791" r="30295" b="31617"/>
          <a:stretch/>
        </p:blipFill>
        <p:spPr>
          <a:xfrm>
            <a:off x="206107" y="4520420"/>
            <a:ext cx="1023314" cy="1026119"/>
          </a:xfrm>
          <a:prstGeom prst="flowChartConnector">
            <a:avLst/>
          </a:prstGeom>
        </p:spPr>
      </p:pic>
      <p:pic>
        <p:nvPicPr>
          <p:cNvPr id="21" name="図 20" descr="椅子に座っている子供&#10;&#10;低い精度で自動的に生成された説明">
            <a:extLst>
              <a:ext uri="{FF2B5EF4-FFF2-40B4-BE49-F238E27FC236}">
                <a16:creationId xmlns:a16="http://schemas.microsoft.com/office/drawing/2014/main" id="{0672F888-58D4-9655-DDB7-830EB235828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00" t="13537" r="14333" b="28936"/>
          <a:stretch/>
        </p:blipFill>
        <p:spPr>
          <a:xfrm>
            <a:off x="5552642" y="4454649"/>
            <a:ext cx="1114222" cy="1091889"/>
          </a:xfrm>
          <a:prstGeom prst="flowChartConnector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700E54B-B0EA-683B-6B6D-0EBC05F9EE5F}"/>
              </a:ext>
            </a:extLst>
          </p:cNvPr>
          <p:cNvSpPr txBox="1"/>
          <p:nvPr/>
        </p:nvSpPr>
        <p:spPr>
          <a:xfrm>
            <a:off x="4277359" y="4324495"/>
            <a:ext cx="113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ln w="101600">
                  <a:solidFill>
                    <a:schemeClr val="accent4">
                      <a:lumMod val="40000"/>
                      <a:lumOff val="60000"/>
                    </a:schemeClr>
                  </a:solidFill>
                </a:ln>
                <a:solidFill>
                  <a:srgbClr val="F7BA71"/>
                </a:solidFill>
              </a:rPr>
              <a:t>先生の声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0018778-764C-CA0D-49B5-902F5971B7CE}"/>
              </a:ext>
            </a:extLst>
          </p:cNvPr>
          <p:cNvSpPr txBox="1"/>
          <p:nvPr/>
        </p:nvSpPr>
        <p:spPr>
          <a:xfrm>
            <a:off x="4276216" y="4326518"/>
            <a:ext cx="1139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FF884B"/>
                </a:solidFill>
              </a:rPr>
              <a:t>先生の声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BC1CA91-EADA-25E0-971B-96E28B47131F}"/>
              </a:ext>
            </a:extLst>
          </p:cNvPr>
          <p:cNvSpPr/>
          <p:nvPr/>
        </p:nvSpPr>
        <p:spPr>
          <a:xfrm>
            <a:off x="-203200" y="5781157"/>
            <a:ext cx="7284720" cy="10768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7E5470E-6F4C-455F-3B22-D2D422AA4A42}"/>
              </a:ext>
            </a:extLst>
          </p:cNvPr>
          <p:cNvSpPr txBox="1"/>
          <p:nvPr/>
        </p:nvSpPr>
        <p:spPr>
          <a:xfrm>
            <a:off x="646229" y="6523297"/>
            <a:ext cx="5998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お申込みページは</a:t>
            </a:r>
            <a:r>
              <a:rPr kumimoji="0" lang="ja-JP" altLang="ja-JP" sz="1200" b="1" i="0" u="none" strike="noStrike" cap="none" normalizeH="0" baseline="0" dirty="0">
                <a:ln>
                  <a:noFill/>
                </a:ln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プロフィールにあるホームページのURL</a:t>
            </a: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より</a:t>
            </a:r>
            <a:r>
              <a:rPr kumimoji="1" lang="ja-JP" altLang="en-US" sz="1200" dirty="0">
                <a:solidFill>
                  <a:schemeClr val="bg1"/>
                </a:solidFill>
              </a:rPr>
              <a:t>ご覧いただけます！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58048EAC-E243-EBAD-9BA4-C180A6736332}"/>
              </a:ext>
            </a:extLst>
          </p:cNvPr>
          <p:cNvSpPr txBox="1"/>
          <p:nvPr/>
        </p:nvSpPr>
        <p:spPr>
          <a:xfrm>
            <a:off x="-80806" y="5896467"/>
            <a:ext cx="70270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</a:rPr>
              <a:t>＼ 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ご応募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は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お申込みページ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または</a:t>
            </a:r>
            <a:r>
              <a:rPr kumimoji="1" lang="ja-JP" altLang="en-US" sz="2000" b="1" dirty="0">
                <a:solidFill>
                  <a:srgbClr val="FFFF00"/>
                </a:solidFill>
              </a:rPr>
              <a:t>お電話</a:t>
            </a:r>
            <a:r>
              <a:rPr kumimoji="1" lang="ja-JP" altLang="en-US" sz="2000" b="1" dirty="0">
                <a:solidFill>
                  <a:schemeClr val="bg1"/>
                </a:solidFill>
              </a:rPr>
              <a:t>から！ ／</a:t>
            </a:r>
            <a:endParaRPr kumimoji="1" lang="en-US" altLang="ja-JP" sz="2000" b="1" dirty="0">
              <a:solidFill>
                <a:schemeClr val="bg1"/>
              </a:solidFill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7AED7B7B-316E-E83F-B9DA-AB45818AC79F}"/>
              </a:ext>
            </a:extLst>
          </p:cNvPr>
          <p:cNvSpPr txBox="1"/>
          <p:nvPr/>
        </p:nvSpPr>
        <p:spPr>
          <a:xfrm>
            <a:off x="1942834" y="6253223"/>
            <a:ext cx="39705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>
                <a:solidFill>
                  <a:srgbClr val="FFFF00"/>
                </a:solidFill>
              </a:rPr>
              <a:t>TEL:</a:t>
            </a:r>
            <a:r>
              <a:rPr kumimoji="1" lang="ja-JP" altLang="en-US" sz="1600" b="1" dirty="0">
                <a:solidFill>
                  <a:srgbClr val="FFFF00"/>
                </a:solidFill>
              </a:rPr>
              <a:t>○○</a:t>
            </a:r>
            <a:r>
              <a:rPr kumimoji="1" lang="en-US" altLang="ja-JP" sz="1600" b="1" dirty="0">
                <a:solidFill>
                  <a:srgbClr val="FFFF00"/>
                </a:solidFill>
              </a:rPr>
              <a:t>-</a:t>
            </a:r>
            <a:r>
              <a:rPr kumimoji="1" lang="ja-JP" altLang="en-US" sz="1600" b="1" dirty="0">
                <a:solidFill>
                  <a:srgbClr val="FFFF00"/>
                </a:solidFill>
              </a:rPr>
              <a:t>○○○○</a:t>
            </a:r>
            <a:r>
              <a:rPr kumimoji="1" lang="en-US" altLang="ja-JP" sz="1600" b="1" dirty="0">
                <a:solidFill>
                  <a:srgbClr val="FFFF00"/>
                </a:solidFill>
              </a:rPr>
              <a:t>-</a:t>
            </a:r>
            <a:r>
              <a:rPr kumimoji="1" lang="ja-JP" altLang="en-US" sz="1600" b="1" dirty="0">
                <a:solidFill>
                  <a:srgbClr val="FFFF00"/>
                </a:solidFill>
              </a:rPr>
              <a:t>○○○○</a:t>
            </a:r>
          </a:p>
        </p:txBody>
      </p:sp>
      <p:pic>
        <p:nvPicPr>
          <p:cNvPr id="28" name="図 27">
            <a:extLst>
              <a:ext uri="{FF2B5EF4-FFF2-40B4-BE49-F238E27FC236}">
                <a16:creationId xmlns:a16="http://schemas.microsoft.com/office/drawing/2014/main" id="{72E2AA8D-4727-1752-BEF9-8056612DA620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82" y="3345412"/>
            <a:ext cx="581970" cy="58197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47424A2A-4581-36B7-A51F-EB92D89211E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5" y="2326012"/>
            <a:ext cx="589040" cy="58904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4CA11DAA-FDA0-239B-8EC0-06D406FB9144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85" y="1096427"/>
            <a:ext cx="580267" cy="58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306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493</TotalTime>
  <Words>311</Words>
  <Application>Microsoft Office PowerPoint</Application>
  <PresentationFormat>ユーザー設定</PresentationFormat>
  <Paragraphs>31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5" baseType="lpstr">
      <vt:lpstr>メイリオ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Gクリップコーポレーション 株式会社</dc:creator>
  <cp:lastModifiedBy>Inc GCLIP</cp:lastModifiedBy>
  <cp:revision>29</cp:revision>
  <dcterms:created xsi:type="dcterms:W3CDTF">2023-12-08T06:16:54Z</dcterms:created>
  <dcterms:modified xsi:type="dcterms:W3CDTF">2023-12-27T00:21:53Z</dcterms:modified>
</cp:coreProperties>
</file>