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CDEF"/>
    <a:srgbClr val="FF82A9"/>
    <a:srgbClr val="F9F871"/>
    <a:srgbClr val="C8DDF4"/>
    <a:srgbClr val="7F95D1"/>
    <a:srgbClr val="BCA5AE"/>
    <a:srgbClr val="EABACC"/>
    <a:srgbClr val="E6E6E6"/>
    <a:srgbClr val="00C7FE"/>
    <a:srgbClr val="7987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473" autoAdjust="0"/>
    <p:restoredTop sz="94660"/>
  </p:normalViewPr>
  <p:slideViewPr>
    <p:cSldViewPr snapToGrid="0" showGuides="1">
      <p:cViewPr varScale="1">
        <p:scale>
          <a:sx n="69" d="100"/>
          <a:sy n="69" d="100"/>
        </p:scale>
        <p:origin x="796" y="56"/>
      </p:cViewPr>
      <p:guideLst>
        <p:guide orient="horz" pos="216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122363"/>
            <a:ext cx="5829300" cy="2387600"/>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3602038"/>
            <a:ext cx="51435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dirty="0"/>
              <a:t>マスター サブタイトルの書式設定</a:t>
            </a:r>
            <a:endParaRPr lang="en-US" dirty="0"/>
          </a:p>
        </p:txBody>
      </p:sp>
      <p:sp>
        <p:nvSpPr>
          <p:cNvPr id="4" name="Date Placeholder 3"/>
          <p:cNvSpPr>
            <a:spLocks noGrp="1"/>
          </p:cNvSpPr>
          <p:nvPr>
            <p:ph type="dt" sz="half" idx="10"/>
          </p:nvPr>
        </p:nvSpPr>
        <p:spPr/>
        <p:txBody>
          <a:bodyPr/>
          <a:lstStyle/>
          <a:p>
            <a:fld id="{5F0557DC-6D60-4BC4-9A9A-8219706881A9}" type="datetimeFigureOut">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083E9-BE14-496F-ABB7-A700B7015DA6}" type="slidenum">
              <a:rPr kumimoji="1" lang="ja-JP" altLang="en-US" smtClean="0"/>
              <a:t>‹#›</a:t>
            </a:fld>
            <a:endParaRPr kumimoji="1" lang="ja-JP" altLang="en-US"/>
          </a:p>
        </p:txBody>
      </p:sp>
    </p:spTree>
    <p:extLst>
      <p:ext uri="{BB962C8B-B14F-4D97-AF65-F5344CB8AC3E}">
        <p14:creationId xmlns:p14="http://schemas.microsoft.com/office/powerpoint/2010/main" val="424204534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0557DC-6D60-4BC4-9A9A-8219706881A9}" type="datetimeFigureOut">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083E9-BE14-496F-ABB7-A700B7015DA6}" type="slidenum">
              <a:rPr kumimoji="1" lang="ja-JP" altLang="en-US" smtClean="0"/>
              <a:t>‹#›</a:t>
            </a:fld>
            <a:endParaRPr kumimoji="1" lang="ja-JP" altLang="en-US"/>
          </a:p>
        </p:txBody>
      </p:sp>
    </p:spTree>
    <p:extLst>
      <p:ext uri="{BB962C8B-B14F-4D97-AF65-F5344CB8AC3E}">
        <p14:creationId xmlns:p14="http://schemas.microsoft.com/office/powerpoint/2010/main" val="3704923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365125"/>
            <a:ext cx="1478756"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365125"/>
            <a:ext cx="4350544"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0557DC-6D60-4BC4-9A9A-8219706881A9}" type="datetimeFigureOut">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083E9-BE14-496F-ABB7-A700B7015DA6}" type="slidenum">
              <a:rPr kumimoji="1" lang="ja-JP" altLang="en-US" smtClean="0"/>
              <a:t>‹#›</a:t>
            </a:fld>
            <a:endParaRPr kumimoji="1" lang="ja-JP" altLang="en-US"/>
          </a:p>
        </p:txBody>
      </p:sp>
    </p:spTree>
    <p:extLst>
      <p:ext uri="{BB962C8B-B14F-4D97-AF65-F5344CB8AC3E}">
        <p14:creationId xmlns:p14="http://schemas.microsoft.com/office/powerpoint/2010/main" val="2080290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F0557DC-6D60-4BC4-9A9A-8219706881A9}" type="datetimeFigureOut">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083E9-BE14-496F-ABB7-A700B7015DA6}" type="slidenum">
              <a:rPr kumimoji="1" lang="ja-JP" altLang="en-US" smtClean="0"/>
              <a:t>‹#›</a:t>
            </a:fld>
            <a:endParaRPr kumimoji="1" lang="ja-JP" altLang="en-US"/>
          </a:p>
        </p:txBody>
      </p:sp>
    </p:spTree>
    <p:extLst>
      <p:ext uri="{BB962C8B-B14F-4D97-AF65-F5344CB8AC3E}">
        <p14:creationId xmlns:p14="http://schemas.microsoft.com/office/powerpoint/2010/main" val="382738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1709740"/>
            <a:ext cx="5915025" cy="2852737"/>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4589465"/>
            <a:ext cx="5915025"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F0557DC-6D60-4BC4-9A9A-8219706881A9}" type="datetimeFigureOut">
              <a:rPr kumimoji="1" lang="ja-JP" altLang="en-US" smtClean="0"/>
              <a:t>2023/12/27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083E9-BE14-496F-ABB7-A700B7015DA6}" type="slidenum">
              <a:rPr kumimoji="1" lang="ja-JP" altLang="en-US" smtClean="0"/>
              <a:t>‹#›</a:t>
            </a:fld>
            <a:endParaRPr kumimoji="1" lang="ja-JP" altLang="en-US"/>
          </a:p>
        </p:txBody>
      </p:sp>
    </p:spTree>
    <p:extLst>
      <p:ext uri="{BB962C8B-B14F-4D97-AF65-F5344CB8AC3E}">
        <p14:creationId xmlns:p14="http://schemas.microsoft.com/office/powerpoint/2010/main" val="2559592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1825625"/>
            <a:ext cx="29146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1825625"/>
            <a:ext cx="29146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F0557DC-6D60-4BC4-9A9A-8219706881A9}" type="datetimeFigureOut">
              <a:rPr kumimoji="1" lang="ja-JP" altLang="en-US" smtClean="0"/>
              <a:t>2023/12/27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9083E9-BE14-496F-ABB7-A700B7015DA6}" type="slidenum">
              <a:rPr kumimoji="1" lang="ja-JP" altLang="en-US" smtClean="0"/>
              <a:t>‹#›</a:t>
            </a:fld>
            <a:endParaRPr kumimoji="1" lang="ja-JP" altLang="en-US"/>
          </a:p>
        </p:txBody>
      </p:sp>
    </p:spTree>
    <p:extLst>
      <p:ext uri="{BB962C8B-B14F-4D97-AF65-F5344CB8AC3E}">
        <p14:creationId xmlns:p14="http://schemas.microsoft.com/office/powerpoint/2010/main" val="194808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365127"/>
            <a:ext cx="59150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1681163"/>
            <a:ext cx="2901255"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2505075"/>
            <a:ext cx="2901255"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1681163"/>
            <a:ext cx="2915543"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2505075"/>
            <a:ext cx="2915543"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F0557DC-6D60-4BC4-9A9A-8219706881A9}" type="datetimeFigureOut">
              <a:rPr kumimoji="1" lang="ja-JP" altLang="en-US" smtClean="0"/>
              <a:t>2023/12/27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D9083E9-BE14-496F-ABB7-A700B7015DA6}" type="slidenum">
              <a:rPr kumimoji="1" lang="ja-JP" altLang="en-US" smtClean="0"/>
              <a:t>‹#›</a:t>
            </a:fld>
            <a:endParaRPr kumimoji="1" lang="ja-JP" altLang="en-US"/>
          </a:p>
        </p:txBody>
      </p:sp>
    </p:spTree>
    <p:extLst>
      <p:ext uri="{BB962C8B-B14F-4D97-AF65-F5344CB8AC3E}">
        <p14:creationId xmlns:p14="http://schemas.microsoft.com/office/powerpoint/2010/main" val="1608390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F0557DC-6D60-4BC4-9A9A-8219706881A9}" type="datetimeFigureOut">
              <a:rPr kumimoji="1" lang="ja-JP" altLang="en-US" smtClean="0"/>
              <a:t>2023/12/27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D9083E9-BE14-496F-ABB7-A700B7015DA6}" type="slidenum">
              <a:rPr kumimoji="1" lang="ja-JP" altLang="en-US" smtClean="0"/>
              <a:t>‹#›</a:t>
            </a:fld>
            <a:endParaRPr kumimoji="1" lang="ja-JP" altLang="en-US"/>
          </a:p>
        </p:txBody>
      </p:sp>
    </p:spTree>
    <p:extLst>
      <p:ext uri="{BB962C8B-B14F-4D97-AF65-F5344CB8AC3E}">
        <p14:creationId xmlns:p14="http://schemas.microsoft.com/office/powerpoint/2010/main" val="1439516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0557DC-6D60-4BC4-9A9A-8219706881A9}" type="datetimeFigureOut">
              <a:rPr kumimoji="1" lang="ja-JP" altLang="en-US" smtClean="0"/>
              <a:t>2023/12/27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D9083E9-BE14-496F-ABB7-A700B7015DA6}" type="slidenum">
              <a:rPr kumimoji="1" lang="ja-JP" altLang="en-US" smtClean="0"/>
              <a:t>‹#›</a:t>
            </a:fld>
            <a:endParaRPr kumimoji="1" lang="ja-JP" altLang="en-US"/>
          </a:p>
        </p:txBody>
      </p:sp>
    </p:spTree>
    <p:extLst>
      <p:ext uri="{BB962C8B-B14F-4D97-AF65-F5344CB8AC3E}">
        <p14:creationId xmlns:p14="http://schemas.microsoft.com/office/powerpoint/2010/main" val="1830622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457200"/>
            <a:ext cx="2211884" cy="16002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987427"/>
            <a:ext cx="3471863"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057400"/>
            <a:ext cx="2211884"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F0557DC-6D60-4BC4-9A9A-8219706881A9}" type="datetimeFigureOut">
              <a:rPr kumimoji="1" lang="ja-JP" altLang="en-US" smtClean="0"/>
              <a:t>2023/12/27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9083E9-BE14-496F-ABB7-A700B7015DA6}" type="slidenum">
              <a:rPr kumimoji="1" lang="ja-JP" altLang="en-US" smtClean="0"/>
              <a:t>‹#›</a:t>
            </a:fld>
            <a:endParaRPr kumimoji="1" lang="ja-JP" altLang="en-US"/>
          </a:p>
        </p:txBody>
      </p:sp>
    </p:spTree>
    <p:extLst>
      <p:ext uri="{BB962C8B-B14F-4D97-AF65-F5344CB8AC3E}">
        <p14:creationId xmlns:p14="http://schemas.microsoft.com/office/powerpoint/2010/main" val="1241311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457200"/>
            <a:ext cx="2211884" cy="16002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987427"/>
            <a:ext cx="3471863"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057400"/>
            <a:ext cx="2211884"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F0557DC-6D60-4BC4-9A9A-8219706881A9}" type="datetimeFigureOut">
              <a:rPr kumimoji="1" lang="ja-JP" altLang="en-US" smtClean="0"/>
              <a:t>2023/12/27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9083E9-BE14-496F-ABB7-A700B7015DA6}" type="slidenum">
              <a:rPr kumimoji="1" lang="ja-JP" altLang="en-US" smtClean="0"/>
              <a:t>‹#›</a:t>
            </a:fld>
            <a:endParaRPr kumimoji="1" lang="ja-JP" altLang="en-US"/>
          </a:p>
        </p:txBody>
      </p:sp>
    </p:spTree>
    <p:extLst>
      <p:ext uri="{BB962C8B-B14F-4D97-AF65-F5344CB8AC3E}">
        <p14:creationId xmlns:p14="http://schemas.microsoft.com/office/powerpoint/2010/main" val="2015714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365127"/>
            <a:ext cx="59150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1825625"/>
            <a:ext cx="59150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6356352"/>
            <a:ext cx="154305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F0557DC-6D60-4BC4-9A9A-8219706881A9}" type="datetimeFigureOut">
              <a:rPr kumimoji="1" lang="ja-JP" altLang="en-US" smtClean="0"/>
              <a:t>2023/12/27</a:t>
            </a:fld>
            <a:endParaRPr kumimoji="1" lang="ja-JP" altLang="en-US"/>
          </a:p>
        </p:txBody>
      </p:sp>
      <p:sp>
        <p:nvSpPr>
          <p:cNvPr id="5" name="Footer Placeholder 4"/>
          <p:cNvSpPr>
            <a:spLocks noGrp="1"/>
          </p:cNvSpPr>
          <p:nvPr>
            <p:ph type="ftr" sz="quarter" idx="3"/>
          </p:nvPr>
        </p:nvSpPr>
        <p:spPr>
          <a:xfrm>
            <a:off x="2271713" y="6356352"/>
            <a:ext cx="2314575"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6356352"/>
            <a:ext cx="154305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9083E9-BE14-496F-ABB7-A700B7015DA6}" type="slidenum">
              <a:rPr kumimoji="1" lang="ja-JP" altLang="en-US" smtClean="0"/>
              <a:t>‹#›</a:t>
            </a:fld>
            <a:endParaRPr kumimoji="1" lang="ja-JP" altLang="en-US"/>
          </a:p>
        </p:txBody>
      </p:sp>
    </p:spTree>
    <p:extLst>
      <p:ext uri="{BB962C8B-B14F-4D97-AF65-F5344CB8AC3E}">
        <p14:creationId xmlns:p14="http://schemas.microsoft.com/office/powerpoint/2010/main" val="4601683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B01F8FB6-87E1-595B-A95A-A3A0588A090C}"/>
              </a:ext>
            </a:extLst>
          </p:cNvPr>
          <p:cNvSpPr/>
          <p:nvPr/>
        </p:nvSpPr>
        <p:spPr>
          <a:xfrm>
            <a:off x="0" y="4342389"/>
            <a:ext cx="6877531" cy="2521254"/>
          </a:xfrm>
          <a:prstGeom prst="rect">
            <a:avLst/>
          </a:prstGeom>
          <a:solidFill>
            <a:srgbClr val="AFCD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正方形/長方形 42">
            <a:extLst>
              <a:ext uri="{FF2B5EF4-FFF2-40B4-BE49-F238E27FC236}">
                <a16:creationId xmlns:a16="http://schemas.microsoft.com/office/drawing/2014/main" id="{90739E70-03CF-C7C3-3726-D1A2D6258CCF}"/>
              </a:ext>
            </a:extLst>
          </p:cNvPr>
          <p:cNvSpPr/>
          <p:nvPr/>
        </p:nvSpPr>
        <p:spPr>
          <a:xfrm>
            <a:off x="-4009" y="-18199"/>
            <a:ext cx="6877531" cy="2521254"/>
          </a:xfrm>
          <a:prstGeom prst="rect">
            <a:avLst/>
          </a:prstGeom>
          <a:solidFill>
            <a:srgbClr val="AFCDE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9" name="図 8">
            <a:extLst>
              <a:ext uri="{FF2B5EF4-FFF2-40B4-BE49-F238E27FC236}">
                <a16:creationId xmlns:a16="http://schemas.microsoft.com/office/drawing/2014/main" id="{5975C506-53FF-F6EB-5D20-8833867D4234}"/>
              </a:ext>
            </a:extLst>
          </p:cNvPr>
          <p:cNvPicPr>
            <a:picLocks noChangeAspect="1"/>
          </p:cNvPicPr>
          <p:nvPr/>
        </p:nvPicPr>
        <p:blipFill rotWithShape="1">
          <a:blip r:embed="rId2"/>
          <a:srcRect l="4968" t="1656" b="27674"/>
          <a:stretch/>
        </p:blipFill>
        <p:spPr>
          <a:xfrm>
            <a:off x="0" y="1482650"/>
            <a:ext cx="6858000" cy="3392976"/>
          </a:xfrm>
          <a:prstGeom prst="rect">
            <a:avLst/>
          </a:prstGeom>
          <a:ln>
            <a:noFill/>
          </a:ln>
        </p:spPr>
      </p:pic>
      <p:sp>
        <p:nvSpPr>
          <p:cNvPr id="2" name="テキスト ボックス 1">
            <a:extLst>
              <a:ext uri="{FF2B5EF4-FFF2-40B4-BE49-F238E27FC236}">
                <a16:creationId xmlns:a16="http://schemas.microsoft.com/office/drawing/2014/main" id="{A37088A2-958D-148A-205E-1278162298B0}"/>
              </a:ext>
            </a:extLst>
          </p:cNvPr>
          <p:cNvSpPr txBox="1"/>
          <p:nvPr/>
        </p:nvSpPr>
        <p:spPr>
          <a:xfrm>
            <a:off x="332896" y="4668013"/>
            <a:ext cx="6236206" cy="523220"/>
          </a:xfrm>
          <a:prstGeom prst="rect">
            <a:avLst/>
          </a:prstGeom>
          <a:noFill/>
        </p:spPr>
        <p:txBody>
          <a:bodyPr wrap="square" rtlCol="0">
            <a:spAutoFit/>
          </a:bodyPr>
          <a:lstStyle/>
          <a:p>
            <a:pPr algn="ctr"/>
            <a:r>
              <a:rPr kumimoji="1" lang="ja-JP" altLang="en-US" sz="1400" b="1" dirty="0">
                <a:ln w="152400">
                  <a:solidFill>
                    <a:srgbClr val="AFCDEF"/>
                  </a:solidFill>
                </a:ln>
                <a:solidFill>
                  <a:srgbClr val="AFCDEF"/>
                </a:solidFill>
              </a:rPr>
              <a:t>「０歳児の感染症対策が知りたい！」　「看護師さんの専門的知識を学びたい！」</a:t>
            </a:r>
          </a:p>
          <a:p>
            <a:pPr algn="ctr"/>
            <a:r>
              <a:rPr kumimoji="1" lang="en-US" altLang="ja-JP" sz="1400" dirty="0">
                <a:ln w="152400">
                  <a:solidFill>
                    <a:srgbClr val="AFCDEF"/>
                  </a:solidFill>
                </a:ln>
                <a:solidFill>
                  <a:srgbClr val="AFCDEF"/>
                </a:solidFill>
              </a:rPr>
              <a:t>GCLIP</a:t>
            </a:r>
            <a:r>
              <a:rPr kumimoji="1" lang="ja-JP" altLang="en-US" sz="1400" dirty="0">
                <a:ln w="152400">
                  <a:solidFill>
                    <a:srgbClr val="AFCDEF"/>
                  </a:solidFill>
                </a:ln>
                <a:solidFill>
                  <a:srgbClr val="AFCDEF"/>
                </a:solidFill>
              </a:rPr>
              <a:t>幼稚園の</a:t>
            </a:r>
            <a:r>
              <a:rPr kumimoji="1" lang="ja-JP" altLang="en-US" sz="1400" b="1" dirty="0">
                <a:ln w="152400">
                  <a:solidFill>
                    <a:srgbClr val="AFCDEF"/>
                  </a:solidFill>
                </a:ln>
                <a:solidFill>
                  <a:srgbClr val="AFCDEF"/>
                </a:solidFill>
              </a:rPr>
              <a:t>ゆったりくつろげる</a:t>
            </a:r>
            <a:r>
              <a:rPr kumimoji="1" lang="ja-JP" altLang="en-US" sz="1400" dirty="0">
                <a:ln w="152400">
                  <a:solidFill>
                    <a:srgbClr val="AFCDEF"/>
                  </a:solidFill>
                </a:ln>
                <a:solidFill>
                  <a:srgbClr val="AFCDEF"/>
                </a:solidFill>
              </a:rPr>
              <a:t>空間で皆さんと一緒に学びませんか？</a:t>
            </a:r>
          </a:p>
        </p:txBody>
      </p:sp>
      <p:pic>
        <p:nvPicPr>
          <p:cNvPr id="3" name="図 2">
            <a:extLst>
              <a:ext uri="{FF2B5EF4-FFF2-40B4-BE49-F238E27FC236}">
                <a16:creationId xmlns:a16="http://schemas.microsoft.com/office/drawing/2014/main" id="{E8A72F4D-0D79-A123-4555-BF511BB1ECDC}"/>
              </a:ext>
            </a:extLst>
          </p:cNvPr>
          <p:cNvPicPr>
            <a:picLocks noChangeAspect="1"/>
          </p:cNvPicPr>
          <p:nvPr/>
        </p:nvPicPr>
        <p:blipFill>
          <a:blip r:embed="rId3"/>
          <a:stretch>
            <a:fillRect/>
          </a:stretch>
        </p:blipFill>
        <p:spPr>
          <a:xfrm>
            <a:off x="5318254" y="6485637"/>
            <a:ext cx="323663" cy="323663"/>
          </a:xfrm>
          <a:prstGeom prst="rect">
            <a:avLst/>
          </a:prstGeom>
        </p:spPr>
      </p:pic>
      <p:sp>
        <p:nvSpPr>
          <p:cNvPr id="4" name="テキスト ボックス 3">
            <a:extLst>
              <a:ext uri="{FF2B5EF4-FFF2-40B4-BE49-F238E27FC236}">
                <a16:creationId xmlns:a16="http://schemas.microsoft.com/office/drawing/2014/main" id="{048E613E-EA00-EAD7-F22D-2B75BECF4A92}"/>
              </a:ext>
            </a:extLst>
          </p:cNvPr>
          <p:cNvSpPr txBox="1"/>
          <p:nvPr/>
        </p:nvSpPr>
        <p:spPr>
          <a:xfrm>
            <a:off x="5600855" y="6524783"/>
            <a:ext cx="1317304" cy="276999"/>
          </a:xfrm>
          <a:prstGeom prst="rect">
            <a:avLst/>
          </a:prstGeom>
          <a:noFill/>
        </p:spPr>
        <p:txBody>
          <a:bodyPr wrap="square" rtlCol="0">
            <a:spAutoFit/>
          </a:bodyPr>
          <a:lstStyle/>
          <a:p>
            <a:r>
              <a:rPr lang="en-US" altLang="ja-JP" sz="1200" b="1" dirty="0">
                <a:latin typeface="+mj-ea"/>
                <a:ea typeface="+mj-ea"/>
              </a:rPr>
              <a:t>GCLIP</a:t>
            </a:r>
            <a:r>
              <a:rPr kumimoji="1" lang="ja-JP" altLang="en-US" sz="1200" b="1" dirty="0">
                <a:latin typeface="+mj-ea"/>
                <a:ea typeface="+mj-ea"/>
              </a:rPr>
              <a:t>幼稚園</a:t>
            </a:r>
          </a:p>
        </p:txBody>
      </p:sp>
      <p:sp>
        <p:nvSpPr>
          <p:cNvPr id="21" name="テキスト ボックス 20">
            <a:extLst>
              <a:ext uri="{FF2B5EF4-FFF2-40B4-BE49-F238E27FC236}">
                <a16:creationId xmlns:a16="http://schemas.microsoft.com/office/drawing/2014/main" id="{66156FF3-F092-958F-4419-FDCF7FDBE80A}"/>
              </a:ext>
            </a:extLst>
          </p:cNvPr>
          <p:cNvSpPr txBox="1"/>
          <p:nvPr/>
        </p:nvSpPr>
        <p:spPr>
          <a:xfrm>
            <a:off x="138335" y="5744640"/>
            <a:ext cx="3220838" cy="461665"/>
          </a:xfrm>
          <a:prstGeom prst="rect">
            <a:avLst/>
          </a:prstGeom>
          <a:noFill/>
        </p:spPr>
        <p:txBody>
          <a:bodyPr wrap="square" rtlCol="0">
            <a:spAutoFit/>
          </a:bodyPr>
          <a:lstStyle/>
          <a:p>
            <a:r>
              <a:rPr kumimoji="1" lang="ja-JP" altLang="en-US" sz="1400" b="1" dirty="0"/>
              <a:t>●日時　</a:t>
            </a:r>
            <a:r>
              <a:rPr kumimoji="1" lang="en-US" altLang="ja-JP" sz="2400" b="1" dirty="0">
                <a:solidFill>
                  <a:srgbClr val="FFFF00"/>
                </a:solidFill>
              </a:rPr>
              <a:t>1</a:t>
            </a:r>
            <a:r>
              <a:rPr kumimoji="1" lang="ja-JP" altLang="en-US" sz="1600" b="1" dirty="0"/>
              <a:t>月</a:t>
            </a:r>
            <a:r>
              <a:rPr kumimoji="1" lang="en-US" altLang="ja-JP" sz="2400" b="1" dirty="0">
                <a:solidFill>
                  <a:srgbClr val="FFFF00"/>
                </a:solidFill>
              </a:rPr>
              <a:t>15</a:t>
            </a:r>
            <a:r>
              <a:rPr kumimoji="1" lang="ja-JP" altLang="en-US" sz="1600" b="1" dirty="0"/>
              <a:t>日</a:t>
            </a:r>
            <a:r>
              <a:rPr kumimoji="1" lang="en-US" altLang="ja-JP" sz="1600" b="1" dirty="0"/>
              <a:t>(</a:t>
            </a:r>
            <a:r>
              <a:rPr kumimoji="1" lang="ja-JP" altLang="en-US" sz="1600" b="1" dirty="0"/>
              <a:t>土</a:t>
            </a:r>
            <a:r>
              <a:rPr kumimoji="1" lang="en-US" altLang="ja-JP" sz="1600" b="1" dirty="0"/>
              <a:t>) 10:00</a:t>
            </a:r>
            <a:r>
              <a:rPr kumimoji="1" lang="ja-JP" altLang="en-US" sz="1600" dirty="0"/>
              <a:t>～</a:t>
            </a:r>
            <a:r>
              <a:rPr kumimoji="1" lang="en-US" altLang="ja-JP" sz="1600" b="1" dirty="0"/>
              <a:t>12:00</a:t>
            </a:r>
            <a:endParaRPr kumimoji="1" lang="en-US" altLang="ja-JP" sz="2400" b="1" dirty="0"/>
          </a:p>
        </p:txBody>
      </p:sp>
      <p:sp>
        <p:nvSpPr>
          <p:cNvPr id="26" name="吹き出し: 円形 25">
            <a:extLst>
              <a:ext uri="{FF2B5EF4-FFF2-40B4-BE49-F238E27FC236}">
                <a16:creationId xmlns:a16="http://schemas.microsoft.com/office/drawing/2014/main" id="{E8228C2E-2268-C23F-0093-52CD8D5DDD99}"/>
              </a:ext>
            </a:extLst>
          </p:cNvPr>
          <p:cNvSpPr/>
          <p:nvPr/>
        </p:nvSpPr>
        <p:spPr>
          <a:xfrm>
            <a:off x="5383440" y="3665883"/>
            <a:ext cx="1127980" cy="796701"/>
          </a:xfrm>
          <a:prstGeom prst="wedgeEllipseCallout">
            <a:avLst/>
          </a:prstGeom>
          <a:solidFill>
            <a:srgbClr val="FF82A9"/>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200" b="1" dirty="0">
              <a:solidFill>
                <a:srgbClr val="FFFFFF"/>
              </a:solidFill>
            </a:endParaRPr>
          </a:p>
        </p:txBody>
      </p:sp>
      <p:cxnSp>
        <p:nvCxnSpPr>
          <p:cNvPr id="14" name="直線コネクタ 13">
            <a:extLst>
              <a:ext uri="{FF2B5EF4-FFF2-40B4-BE49-F238E27FC236}">
                <a16:creationId xmlns:a16="http://schemas.microsoft.com/office/drawing/2014/main" id="{1150B05B-8198-2CDD-94E7-93E3AC879E46}"/>
              </a:ext>
            </a:extLst>
          </p:cNvPr>
          <p:cNvCxnSpPr>
            <a:cxnSpLocks/>
          </p:cNvCxnSpPr>
          <p:nvPr/>
        </p:nvCxnSpPr>
        <p:spPr>
          <a:xfrm rot="900000" flipH="1" flipV="1">
            <a:off x="148687" y="363547"/>
            <a:ext cx="370451" cy="629268"/>
          </a:xfrm>
          <a:prstGeom prst="line">
            <a:avLst/>
          </a:prstGeom>
          <a:ln w="31750" cap="rnd">
            <a:solidFill>
              <a:srgbClr val="FF82A9"/>
            </a:solidFill>
          </a:ln>
        </p:spPr>
        <p:style>
          <a:lnRef idx="1">
            <a:schemeClr val="dk1"/>
          </a:lnRef>
          <a:fillRef idx="0">
            <a:schemeClr val="dk1"/>
          </a:fillRef>
          <a:effectRef idx="0">
            <a:schemeClr val="dk1"/>
          </a:effectRef>
          <a:fontRef idx="minor">
            <a:schemeClr val="tx1"/>
          </a:fontRef>
        </p:style>
      </p:cxnSp>
      <p:cxnSp>
        <p:nvCxnSpPr>
          <p:cNvPr id="16" name="直線コネクタ 15">
            <a:extLst>
              <a:ext uri="{FF2B5EF4-FFF2-40B4-BE49-F238E27FC236}">
                <a16:creationId xmlns:a16="http://schemas.microsoft.com/office/drawing/2014/main" id="{070CA695-B750-5604-7086-CE489AC3403D}"/>
              </a:ext>
            </a:extLst>
          </p:cNvPr>
          <p:cNvCxnSpPr>
            <a:cxnSpLocks/>
          </p:cNvCxnSpPr>
          <p:nvPr/>
        </p:nvCxnSpPr>
        <p:spPr>
          <a:xfrm rot="21120000" flipV="1">
            <a:off x="4147200" y="336313"/>
            <a:ext cx="346945" cy="652908"/>
          </a:xfrm>
          <a:prstGeom prst="line">
            <a:avLst/>
          </a:prstGeom>
          <a:ln w="31750" cap="rnd">
            <a:solidFill>
              <a:srgbClr val="FF82A9"/>
            </a:solidFill>
          </a:ln>
        </p:spPr>
        <p:style>
          <a:lnRef idx="1">
            <a:schemeClr val="dk1"/>
          </a:lnRef>
          <a:fillRef idx="0">
            <a:schemeClr val="dk1"/>
          </a:fillRef>
          <a:effectRef idx="0">
            <a:schemeClr val="dk1"/>
          </a:effectRef>
          <a:fontRef idx="minor">
            <a:schemeClr val="tx1"/>
          </a:fontRef>
        </p:style>
      </p:cxnSp>
      <p:sp>
        <p:nvSpPr>
          <p:cNvPr id="17" name="テキスト ボックス 16">
            <a:extLst>
              <a:ext uri="{FF2B5EF4-FFF2-40B4-BE49-F238E27FC236}">
                <a16:creationId xmlns:a16="http://schemas.microsoft.com/office/drawing/2014/main" id="{44272183-FA7D-1C4F-73CA-D289DCCE30B1}"/>
              </a:ext>
            </a:extLst>
          </p:cNvPr>
          <p:cNvSpPr txBox="1"/>
          <p:nvPr/>
        </p:nvSpPr>
        <p:spPr>
          <a:xfrm>
            <a:off x="550490" y="235824"/>
            <a:ext cx="3710082" cy="830997"/>
          </a:xfrm>
          <a:prstGeom prst="rect">
            <a:avLst/>
          </a:prstGeom>
          <a:noFill/>
        </p:spPr>
        <p:txBody>
          <a:bodyPr wrap="square" rtlCol="0">
            <a:spAutoFit/>
          </a:bodyPr>
          <a:lstStyle/>
          <a:p>
            <a:r>
              <a:rPr kumimoji="1" lang="ja-JP" altLang="en-US" sz="2800" dirty="0">
                <a:ln w="101600" cmpd="sng">
                  <a:solidFill>
                    <a:srgbClr val="FF82A9"/>
                  </a:solidFill>
                </a:ln>
                <a:solidFill>
                  <a:srgbClr val="FF82A9"/>
                </a:solidFill>
                <a:latin typeface="HGP創英角ｺﾞｼｯｸUB" panose="020B0900000000000000" pitchFamily="50" charset="-128"/>
                <a:ea typeface="HGP創英角ｺﾞｼｯｸUB" panose="020B0900000000000000" pitchFamily="50" charset="-128"/>
              </a:rPr>
              <a:t>看護師</a:t>
            </a:r>
            <a:r>
              <a:rPr kumimoji="1" lang="ja-JP" altLang="en-US" dirty="0">
                <a:ln w="101600" cmpd="sng">
                  <a:solidFill>
                    <a:srgbClr val="FF82A9"/>
                  </a:solidFill>
                </a:ln>
                <a:solidFill>
                  <a:srgbClr val="FF82A9"/>
                </a:solidFill>
                <a:latin typeface="HGP創英角ｺﾞｼｯｸUB" panose="020B0900000000000000" pitchFamily="50" charset="-128"/>
                <a:ea typeface="HGP創英角ｺﾞｼｯｸUB" panose="020B0900000000000000" pitchFamily="50" charset="-128"/>
              </a:rPr>
              <a:t>さん</a:t>
            </a:r>
            <a:r>
              <a:rPr kumimoji="1" lang="ja-JP" altLang="en-US" sz="2000" dirty="0">
                <a:ln w="101600" cmpd="sng">
                  <a:solidFill>
                    <a:srgbClr val="FF82A9"/>
                  </a:solidFill>
                </a:ln>
                <a:solidFill>
                  <a:srgbClr val="FF82A9"/>
                </a:solidFill>
                <a:latin typeface="HGP創英角ｺﾞｼｯｸUB" panose="020B0900000000000000" pitchFamily="50" charset="-128"/>
                <a:ea typeface="HGP創英角ｺﾞｼｯｸUB" panose="020B0900000000000000" pitchFamily="50" charset="-128"/>
              </a:rPr>
              <a:t>による</a:t>
            </a:r>
            <a:endParaRPr kumimoji="1" lang="en-US" altLang="ja-JP" sz="2000" dirty="0">
              <a:ln w="101600" cmpd="sng">
                <a:solidFill>
                  <a:srgbClr val="FF82A9"/>
                </a:solidFill>
              </a:ln>
              <a:solidFill>
                <a:srgbClr val="FF82A9"/>
              </a:solidFill>
              <a:latin typeface="HGP創英角ｺﾞｼｯｸUB" panose="020B0900000000000000" pitchFamily="50" charset="-128"/>
              <a:ea typeface="HGP創英角ｺﾞｼｯｸUB" panose="020B0900000000000000" pitchFamily="50" charset="-128"/>
            </a:endParaRPr>
          </a:p>
          <a:p>
            <a:r>
              <a:rPr kumimoji="1" lang="ja-JP" altLang="en-US" sz="2000" dirty="0">
                <a:ln w="101600" cmpd="sng">
                  <a:solidFill>
                    <a:srgbClr val="FF82A9"/>
                  </a:solidFill>
                </a:ln>
                <a:solidFill>
                  <a:srgbClr val="FF82A9"/>
                </a:solidFill>
                <a:latin typeface="HGP創英角ｺﾞｼｯｸUB" panose="020B0900000000000000" pitchFamily="50" charset="-128"/>
                <a:ea typeface="HGP創英角ｺﾞｼｯｸUB" panose="020B0900000000000000" pitchFamily="50" charset="-128"/>
              </a:rPr>
              <a:t>保護者のための子育てプチ講座</a:t>
            </a:r>
            <a:endParaRPr kumimoji="1" lang="en-US" altLang="ja-JP" sz="2000" dirty="0">
              <a:ln w="101600" cmpd="sng">
                <a:solidFill>
                  <a:srgbClr val="FF82A9"/>
                </a:solidFill>
              </a:ln>
              <a:solidFill>
                <a:srgbClr val="FF82A9"/>
              </a:solidFill>
              <a:latin typeface="HGP創英角ｺﾞｼｯｸUB" panose="020B0900000000000000" pitchFamily="50" charset="-128"/>
              <a:ea typeface="HGP創英角ｺﾞｼｯｸUB" panose="020B0900000000000000" pitchFamily="50" charset="-128"/>
            </a:endParaRPr>
          </a:p>
        </p:txBody>
      </p:sp>
      <p:sp>
        <p:nvSpPr>
          <p:cNvPr id="22" name="テキスト ボックス 21">
            <a:extLst>
              <a:ext uri="{FF2B5EF4-FFF2-40B4-BE49-F238E27FC236}">
                <a16:creationId xmlns:a16="http://schemas.microsoft.com/office/drawing/2014/main" id="{85262C09-7BC1-3D59-D212-E163A2C3DECE}"/>
              </a:ext>
            </a:extLst>
          </p:cNvPr>
          <p:cNvSpPr txBox="1"/>
          <p:nvPr/>
        </p:nvSpPr>
        <p:spPr>
          <a:xfrm>
            <a:off x="556357" y="235437"/>
            <a:ext cx="3679876" cy="830997"/>
          </a:xfrm>
          <a:prstGeom prst="rect">
            <a:avLst/>
          </a:prstGeom>
          <a:noFill/>
        </p:spPr>
        <p:txBody>
          <a:bodyPr wrap="square" rtlCol="0">
            <a:spAutoFit/>
          </a:bodyPr>
          <a:lstStyle/>
          <a:p>
            <a:r>
              <a:rPr kumimoji="1" lang="ja-JP" altLang="en-US" sz="2800" dirty="0">
                <a:solidFill>
                  <a:srgbClr val="FFFF00"/>
                </a:solidFill>
                <a:latin typeface="HGP創英角ｺﾞｼｯｸUB" panose="020B0900000000000000" pitchFamily="50" charset="-128"/>
                <a:ea typeface="HGP創英角ｺﾞｼｯｸUB" panose="020B0900000000000000" pitchFamily="50" charset="-128"/>
              </a:rPr>
              <a:t>看護師</a:t>
            </a:r>
            <a:r>
              <a:rPr kumimoji="1" lang="ja-JP" altLang="en-US" dirty="0">
                <a:solidFill>
                  <a:schemeClr val="bg1"/>
                </a:solidFill>
                <a:latin typeface="HGP創英角ｺﾞｼｯｸUB" panose="020B0900000000000000" pitchFamily="50" charset="-128"/>
                <a:ea typeface="HGP創英角ｺﾞｼｯｸUB" panose="020B0900000000000000" pitchFamily="50" charset="-128"/>
              </a:rPr>
              <a:t>さん</a:t>
            </a:r>
            <a:r>
              <a:rPr kumimoji="1" lang="ja-JP" altLang="en-US" sz="2000" dirty="0">
                <a:solidFill>
                  <a:schemeClr val="bg1"/>
                </a:solidFill>
                <a:latin typeface="HGP創英角ｺﾞｼｯｸUB" panose="020B0900000000000000" pitchFamily="50" charset="-128"/>
                <a:ea typeface="HGP創英角ｺﾞｼｯｸUB" panose="020B0900000000000000" pitchFamily="50" charset="-128"/>
              </a:rPr>
              <a:t>による</a:t>
            </a:r>
            <a:endParaRPr kumimoji="1" lang="en-US" altLang="ja-JP" sz="2000" dirty="0">
              <a:solidFill>
                <a:schemeClr val="bg1"/>
              </a:solidFill>
              <a:latin typeface="HGP創英角ｺﾞｼｯｸUB" panose="020B0900000000000000" pitchFamily="50" charset="-128"/>
              <a:ea typeface="HGP創英角ｺﾞｼｯｸUB" panose="020B0900000000000000" pitchFamily="50" charset="-128"/>
            </a:endParaRPr>
          </a:p>
          <a:p>
            <a:r>
              <a:rPr kumimoji="1" lang="ja-JP" altLang="en-US" sz="2000" dirty="0">
                <a:solidFill>
                  <a:schemeClr val="bg1"/>
                </a:solidFill>
                <a:latin typeface="HGP創英角ｺﾞｼｯｸUB" panose="020B0900000000000000" pitchFamily="50" charset="-128"/>
                <a:ea typeface="HGP創英角ｺﾞｼｯｸUB" panose="020B0900000000000000" pitchFamily="50" charset="-128"/>
              </a:rPr>
              <a:t>保護者のための</a:t>
            </a:r>
            <a:r>
              <a:rPr kumimoji="1" lang="ja-JP" altLang="en-US" sz="2000" dirty="0">
                <a:solidFill>
                  <a:srgbClr val="FFFF00"/>
                </a:solidFill>
                <a:latin typeface="HGP創英角ｺﾞｼｯｸUB" panose="020B0900000000000000" pitchFamily="50" charset="-128"/>
                <a:ea typeface="HGP創英角ｺﾞｼｯｸUB" panose="020B0900000000000000" pitchFamily="50" charset="-128"/>
              </a:rPr>
              <a:t>子育てプチ講座</a:t>
            </a:r>
          </a:p>
        </p:txBody>
      </p:sp>
      <p:sp>
        <p:nvSpPr>
          <p:cNvPr id="18" name="楕円 17">
            <a:extLst>
              <a:ext uri="{FF2B5EF4-FFF2-40B4-BE49-F238E27FC236}">
                <a16:creationId xmlns:a16="http://schemas.microsoft.com/office/drawing/2014/main" id="{BC42126E-64D9-A18C-73A1-5F64B30CEECD}"/>
              </a:ext>
            </a:extLst>
          </p:cNvPr>
          <p:cNvSpPr/>
          <p:nvPr/>
        </p:nvSpPr>
        <p:spPr>
          <a:xfrm>
            <a:off x="4876046" y="45784"/>
            <a:ext cx="1329260" cy="1151486"/>
          </a:xfrm>
          <a:prstGeom prst="ellipse">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8" name="テキスト ボックス 37">
            <a:extLst>
              <a:ext uri="{FF2B5EF4-FFF2-40B4-BE49-F238E27FC236}">
                <a16:creationId xmlns:a16="http://schemas.microsoft.com/office/drawing/2014/main" id="{865BD2A8-36B0-04F0-D4A4-5D0D030820F9}"/>
              </a:ext>
            </a:extLst>
          </p:cNvPr>
          <p:cNvSpPr txBox="1"/>
          <p:nvPr/>
        </p:nvSpPr>
        <p:spPr>
          <a:xfrm>
            <a:off x="132298" y="6222526"/>
            <a:ext cx="3519027" cy="307777"/>
          </a:xfrm>
          <a:prstGeom prst="rect">
            <a:avLst/>
          </a:prstGeom>
          <a:noFill/>
        </p:spPr>
        <p:txBody>
          <a:bodyPr wrap="square" rtlCol="0">
            <a:spAutoFit/>
          </a:bodyPr>
          <a:lstStyle/>
          <a:p>
            <a:r>
              <a:rPr kumimoji="1" lang="ja-JP" altLang="en-US" sz="1400" b="1" dirty="0"/>
              <a:t>●場所　</a:t>
            </a:r>
            <a:r>
              <a:rPr kumimoji="1" lang="en-US" altLang="ja-JP" sz="1400" dirty="0"/>
              <a:t>GCLIP</a:t>
            </a:r>
            <a:r>
              <a:rPr kumimoji="1" lang="ja-JP" altLang="en-US" sz="1200" dirty="0"/>
              <a:t>幼稚園</a:t>
            </a:r>
            <a:r>
              <a:rPr kumimoji="1" lang="ja-JP" altLang="en-US" sz="1100" dirty="0">
                <a:latin typeface="+mj-ea"/>
                <a:ea typeface="+mj-ea"/>
              </a:rPr>
              <a:t>（新宿区市谷八幡町</a:t>
            </a:r>
            <a:r>
              <a:rPr kumimoji="1" lang="en-US" altLang="ja-JP" sz="1100" dirty="0">
                <a:latin typeface="+mj-ea"/>
                <a:ea typeface="+mj-ea"/>
              </a:rPr>
              <a:t>12-1)</a:t>
            </a:r>
            <a:endParaRPr kumimoji="1" lang="ja-JP" altLang="en-US" sz="1400" dirty="0">
              <a:latin typeface="+mj-ea"/>
              <a:ea typeface="+mj-ea"/>
            </a:endParaRPr>
          </a:p>
        </p:txBody>
      </p:sp>
      <p:sp>
        <p:nvSpPr>
          <p:cNvPr id="44" name="テキスト ボックス 43">
            <a:extLst>
              <a:ext uri="{FF2B5EF4-FFF2-40B4-BE49-F238E27FC236}">
                <a16:creationId xmlns:a16="http://schemas.microsoft.com/office/drawing/2014/main" id="{F566986B-0EAD-33EB-FB1D-640893801917}"/>
              </a:ext>
            </a:extLst>
          </p:cNvPr>
          <p:cNvSpPr txBox="1"/>
          <p:nvPr/>
        </p:nvSpPr>
        <p:spPr>
          <a:xfrm>
            <a:off x="334706" y="4677058"/>
            <a:ext cx="6252301" cy="523220"/>
          </a:xfrm>
          <a:prstGeom prst="rect">
            <a:avLst/>
          </a:prstGeom>
          <a:noFill/>
        </p:spPr>
        <p:txBody>
          <a:bodyPr wrap="square" rtlCol="0">
            <a:spAutoFit/>
          </a:bodyPr>
          <a:lstStyle/>
          <a:p>
            <a:pPr algn="ctr"/>
            <a:r>
              <a:rPr kumimoji="1" lang="ja-JP" altLang="en-US" sz="1400" b="1" dirty="0"/>
              <a:t>「０歳児の感染症対策が知りたい！」　「看護師さんの専門的知識を学びたい！」</a:t>
            </a:r>
            <a:endParaRPr kumimoji="1" lang="en-US" altLang="ja-JP" sz="1400" b="1" dirty="0"/>
          </a:p>
          <a:p>
            <a:pPr algn="ctr"/>
            <a:r>
              <a:rPr kumimoji="1" lang="ja-JP" altLang="en-US" sz="1400" dirty="0"/>
              <a:t>お子様の体調管理にご不安な皆様にピッタリのプチ講座をご用意いたしました！</a:t>
            </a:r>
          </a:p>
        </p:txBody>
      </p:sp>
      <p:sp>
        <p:nvSpPr>
          <p:cNvPr id="46" name="テキスト ボックス 45">
            <a:extLst>
              <a:ext uri="{FF2B5EF4-FFF2-40B4-BE49-F238E27FC236}">
                <a16:creationId xmlns:a16="http://schemas.microsoft.com/office/drawing/2014/main" id="{FED45453-6306-5D2A-2744-D3C26F64A8ED}"/>
              </a:ext>
            </a:extLst>
          </p:cNvPr>
          <p:cNvSpPr txBox="1"/>
          <p:nvPr/>
        </p:nvSpPr>
        <p:spPr>
          <a:xfrm>
            <a:off x="5215479" y="3836426"/>
            <a:ext cx="1501342" cy="461665"/>
          </a:xfrm>
          <a:prstGeom prst="rect">
            <a:avLst/>
          </a:prstGeom>
          <a:noFill/>
        </p:spPr>
        <p:txBody>
          <a:bodyPr wrap="square">
            <a:spAutoFit/>
          </a:bodyPr>
          <a:lstStyle/>
          <a:p>
            <a:pPr algn="ctr"/>
            <a:r>
              <a:rPr kumimoji="1" lang="ja-JP" altLang="en-US" sz="1200" b="1" dirty="0">
                <a:solidFill>
                  <a:srgbClr val="FFFFFF"/>
                </a:solidFill>
              </a:rPr>
              <a:t>個別相談も</a:t>
            </a:r>
            <a:endParaRPr kumimoji="1" lang="en-US" altLang="ja-JP" sz="1200" b="1" dirty="0">
              <a:solidFill>
                <a:srgbClr val="FFFFFF"/>
              </a:solidFill>
            </a:endParaRPr>
          </a:p>
          <a:p>
            <a:pPr algn="ctr"/>
            <a:r>
              <a:rPr kumimoji="1" lang="ja-JP" altLang="en-US" sz="1200" b="1" dirty="0">
                <a:solidFill>
                  <a:srgbClr val="FFFFFF"/>
                </a:solidFill>
              </a:rPr>
              <a:t>可能です！</a:t>
            </a:r>
          </a:p>
        </p:txBody>
      </p:sp>
      <p:sp>
        <p:nvSpPr>
          <p:cNvPr id="47" name="テキスト ボックス 46">
            <a:extLst>
              <a:ext uri="{FF2B5EF4-FFF2-40B4-BE49-F238E27FC236}">
                <a16:creationId xmlns:a16="http://schemas.microsoft.com/office/drawing/2014/main" id="{F2DF96F9-5D16-005B-D8C7-96FEF94F3E1A}"/>
              </a:ext>
            </a:extLst>
          </p:cNvPr>
          <p:cNvSpPr txBox="1"/>
          <p:nvPr/>
        </p:nvSpPr>
        <p:spPr>
          <a:xfrm>
            <a:off x="138335" y="5319468"/>
            <a:ext cx="2306393" cy="461665"/>
          </a:xfrm>
          <a:prstGeom prst="rect">
            <a:avLst/>
          </a:prstGeom>
          <a:noFill/>
        </p:spPr>
        <p:txBody>
          <a:bodyPr wrap="square" rtlCol="0">
            <a:spAutoFit/>
          </a:bodyPr>
          <a:lstStyle/>
          <a:p>
            <a:r>
              <a:rPr kumimoji="1" lang="ja-JP" altLang="en-US" sz="1400" b="1" dirty="0"/>
              <a:t>●対象　</a:t>
            </a:r>
            <a:r>
              <a:rPr kumimoji="1" lang="ja-JP" altLang="en-US" sz="2400" b="1" dirty="0">
                <a:solidFill>
                  <a:srgbClr val="FFFF00"/>
                </a:solidFill>
              </a:rPr>
              <a:t>０</a:t>
            </a:r>
            <a:r>
              <a:rPr kumimoji="1" lang="ja-JP" altLang="en-US" b="1" dirty="0">
                <a:solidFill>
                  <a:srgbClr val="FFFF00"/>
                </a:solidFill>
              </a:rPr>
              <a:t>歳児</a:t>
            </a:r>
            <a:r>
              <a:rPr kumimoji="1" lang="ja-JP" altLang="en-US" sz="1400" b="1" dirty="0"/>
              <a:t>親子</a:t>
            </a:r>
          </a:p>
        </p:txBody>
      </p:sp>
      <p:sp>
        <p:nvSpPr>
          <p:cNvPr id="48" name="テキスト ボックス 47">
            <a:extLst>
              <a:ext uri="{FF2B5EF4-FFF2-40B4-BE49-F238E27FC236}">
                <a16:creationId xmlns:a16="http://schemas.microsoft.com/office/drawing/2014/main" id="{6FD9BD5C-07AC-C92C-E952-89ACA18AA890}"/>
              </a:ext>
            </a:extLst>
          </p:cNvPr>
          <p:cNvSpPr txBox="1"/>
          <p:nvPr/>
        </p:nvSpPr>
        <p:spPr>
          <a:xfrm>
            <a:off x="1867658" y="5446854"/>
            <a:ext cx="3220838" cy="307777"/>
          </a:xfrm>
          <a:prstGeom prst="rect">
            <a:avLst/>
          </a:prstGeom>
          <a:noFill/>
        </p:spPr>
        <p:txBody>
          <a:bodyPr wrap="square" rtlCol="0">
            <a:spAutoFit/>
          </a:bodyPr>
          <a:lstStyle/>
          <a:p>
            <a:r>
              <a:rPr kumimoji="1" lang="ja-JP" altLang="en-US" sz="1400" dirty="0"/>
              <a:t>（</a:t>
            </a:r>
            <a:r>
              <a:rPr kumimoji="1" lang="ja-JP" altLang="en-US" sz="1400" b="1" dirty="0">
                <a:solidFill>
                  <a:srgbClr val="FFFF00"/>
                </a:solidFill>
              </a:rPr>
              <a:t>令和〇年</a:t>
            </a:r>
            <a:r>
              <a:rPr kumimoji="1" lang="en-US" altLang="ja-JP" sz="1400" b="1" dirty="0">
                <a:solidFill>
                  <a:srgbClr val="FFFF00"/>
                </a:solidFill>
              </a:rPr>
              <a:t>4</a:t>
            </a:r>
            <a:r>
              <a:rPr kumimoji="1" lang="ja-JP" altLang="en-US" sz="1400" b="1" dirty="0">
                <a:solidFill>
                  <a:srgbClr val="FFFF00"/>
                </a:solidFill>
              </a:rPr>
              <a:t>月</a:t>
            </a:r>
            <a:r>
              <a:rPr kumimoji="1" lang="en-US" altLang="ja-JP" sz="1400" b="1" dirty="0">
                <a:solidFill>
                  <a:srgbClr val="FFFF00"/>
                </a:solidFill>
              </a:rPr>
              <a:t>2</a:t>
            </a:r>
            <a:r>
              <a:rPr kumimoji="1" lang="ja-JP" altLang="en-US" sz="1400" b="1" dirty="0">
                <a:solidFill>
                  <a:srgbClr val="FFFF00"/>
                </a:solidFill>
              </a:rPr>
              <a:t>日以降</a:t>
            </a:r>
            <a:r>
              <a:rPr kumimoji="1" lang="ja-JP" altLang="en-US" sz="1100" dirty="0"/>
              <a:t>生まれのお子様</a:t>
            </a:r>
            <a:r>
              <a:rPr kumimoji="1" lang="ja-JP" altLang="en-US" sz="1400" dirty="0"/>
              <a:t>）</a:t>
            </a:r>
          </a:p>
        </p:txBody>
      </p:sp>
      <p:sp>
        <p:nvSpPr>
          <p:cNvPr id="49" name="テキスト ボックス 48">
            <a:extLst>
              <a:ext uri="{FF2B5EF4-FFF2-40B4-BE49-F238E27FC236}">
                <a16:creationId xmlns:a16="http://schemas.microsoft.com/office/drawing/2014/main" id="{4B5D2366-1C87-67EA-AAA9-7F382CE6B9E4}"/>
              </a:ext>
            </a:extLst>
          </p:cNvPr>
          <p:cNvSpPr txBox="1"/>
          <p:nvPr/>
        </p:nvSpPr>
        <p:spPr>
          <a:xfrm>
            <a:off x="5285294" y="339883"/>
            <a:ext cx="806819" cy="830997"/>
          </a:xfrm>
          <a:prstGeom prst="rect">
            <a:avLst/>
          </a:prstGeom>
          <a:noFill/>
        </p:spPr>
        <p:txBody>
          <a:bodyPr wrap="square" rtlCol="0">
            <a:spAutoFit/>
          </a:bodyPr>
          <a:lstStyle/>
          <a:p>
            <a:r>
              <a:rPr kumimoji="1" lang="en-US" altLang="ja-JP" sz="4800" b="1" dirty="0">
                <a:solidFill>
                  <a:srgbClr val="FF82A9"/>
                </a:solidFill>
              </a:rPr>
              <a:t>15</a:t>
            </a:r>
            <a:endParaRPr kumimoji="1" lang="en-US" altLang="ja-JP" sz="3200" b="1" dirty="0">
              <a:solidFill>
                <a:schemeClr val="tx1">
                  <a:lumMod val="75000"/>
                  <a:lumOff val="25000"/>
                </a:schemeClr>
              </a:solidFill>
            </a:endParaRPr>
          </a:p>
        </p:txBody>
      </p:sp>
      <p:sp>
        <p:nvSpPr>
          <p:cNvPr id="54" name="テキスト ボックス 53">
            <a:extLst>
              <a:ext uri="{FF2B5EF4-FFF2-40B4-BE49-F238E27FC236}">
                <a16:creationId xmlns:a16="http://schemas.microsoft.com/office/drawing/2014/main" id="{5F92B9C6-89CF-54AC-3D52-0706FE5A8CFD}"/>
              </a:ext>
            </a:extLst>
          </p:cNvPr>
          <p:cNvSpPr txBox="1"/>
          <p:nvPr/>
        </p:nvSpPr>
        <p:spPr>
          <a:xfrm>
            <a:off x="5568384" y="258980"/>
            <a:ext cx="500830" cy="307777"/>
          </a:xfrm>
          <a:prstGeom prst="rect">
            <a:avLst/>
          </a:prstGeom>
          <a:noFill/>
        </p:spPr>
        <p:txBody>
          <a:bodyPr wrap="square" rtlCol="0">
            <a:spAutoFit/>
          </a:bodyPr>
          <a:lstStyle/>
          <a:p>
            <a:r>
              <a:rPr kumimoji="1" lang="en-US" altLang="ja-JP" sz="1400" b="1" dirty="0"/>
              <a:t>(</a:t>
            </a:r>
            <a:r>
              <a:rPr kumimoji="1" lang="ja-JP" altLang="en-US" sz="1400" b="1" dirty="0"/>
              <a:t>土</a:t>
            </a:r>
            <a:r>
              <a:rPr kumimoji="1" lang="en-US" altLang="ja-JP" sz="1400" b="1" dirty="0"/>
              <a:t>)</a:t>
            </a:r>
            <a:endParaRPr kumimoji="1" lang="ja-JP" altLang="en-US" sz="1400" b="1" dirty="0"/>
          </a:p>
        </p:txBody>
      </p:sp>
      <p:sp>
        <p:nvSpPr>
          <p:cNvPr id="30" name="テキスト ボックス 29">
            <a:extLst>
              <a:ext uri="{FF2B5EF4-FFF2-40B4-BE49-F238E27FC236}">
                <a16:creationId xmlns:a16="http://schemas.microsoft.com/office/drawing/2014/main" id="{A883835F-3B8E-F204-5C59-9096539E721D}"/>
              </a:ext>
            </a:extLst>
          </p:cNvPr>
          <p:cNvSpPr txBox="1"/>
          <p:nvPr/>
        </p:nvSpPr>
        <p:spPr>
          <a:xfrm>
            <a:off x="4993465" y="169989"/>
            <a:ext cx="389841" cy="584775"/>
          </a:xfrm>
          <a:prstGeom prst="rect">
            <a:avLst/>
          </a:prstGeom>
          <a:noFill/>
        </p:spPr>
        <p:txBody>
          <a:bodyPr wrap="square" rtlCol="0">
            <a:spAutoFit/>
          </a:bodyPr>
          <a:lstStyle/>
          <a:p>
            <a:r>
              <a:rPr kumimoji="1" lang="en-US" altLang="ja-JP" sz="3200" b="1" dirty="0"/>
              <a:t>1</a:t>
            </a:r>
            <a:endParaRPr kumimoji="1" lang="en-US" altLang="ja-JP" sz="2400" b="1" dirty="0"/>
          </a:p>
        </p:txBody>
      </p:sp>
      <p:sp>
        <p:nvSpPr>
          <p:cNvPr id="32" name="楕円 31">
            <a:extLst>
              <a:ext uri="{FF2B5EF4-FFF2-40B4-BE49-F238E27FC236}">
                <a16:creationId xmlns:a16="http://schemas.microsoft.com/office/drawing/2014/main" id="{63FF934F-A220-C7D1-F277-E270B67AE119}"/>
              </a:ext>
            </a:extLst>
          </p:cNvPr>
          <p:cNvSpPr/>
          <p:nvPr/>
        </p:nvSpPr>
        <p:spPr>
          <a:xfrm>
            <a:off x="6057651" y="531116"/>
            <a:ext cx="712883" cy="758346"/>
          </a:xfrm>
          <a:prstGeom prst="ellipse">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DF5F14E6-C78A-A6F7-F762-CD466BEC4F84}"/>
              </a:ext>
            </a:extLst>
          </p:cNvPr>
          <p:cNvSpPr txBox="1"/>
          <p:nvPr/>
        </p:nvSpPr>
        <p:spPr>
          <a:xfrm>
            <a:off x="6169092" y="594133"/>
            <a:ext cx="592599" cy="276999"/>
          </a:xfrm>
          <a:prstGeom prst="rect">
            <a:avLst/>
          </a:prstGeom>
          <a:noFill/>
        </p:spPr>
        <p:txBody>
          <a:bodyPr wrap="square" rtlCol="0">
            <a:spAutoFit/>
          </a:bodyPr>
          <a:lstStyle/>
          <a:p>
            <a:r>
              <a:rPr kumimoji="1" lang="ja-JP" altLang="en-US" sz="1200" b="1" dirty="0"/>
              <a:t>定員</a:t>
            </a:r>
            <a:endParaRPr kumimoji="1" lang="en-US" altLang="ja-JP" sz="1200" b="1" dirty="0"/>
          </a:p>
        </p:txBody>
      </p:sp>
      <p:sp>
        <p:nvSpPr>
          <p:cNvPr id="34" name="テキスト ボックス 33">
            <a:extLst>
              <a:ext uri="{FF2B5EF4-FFF2-40B4-BE49-F238E27FC236}">
                <a16:creationId xmlns:a16="http://schemas.microsoft.com/office/drawing/2014/main" id="{F6E5D157-3B8B-A4B4-C7BC-A140EE50ABF5}"/>
              </a:ext>
            </a:extLst>
          </p:cNvPr>
          <p:cNvSpPr txBox="1"/>
          <p:nvPr/>
        </p:nvSpPr>
        <p:spPr>
          <a:xfrm>
            <a:off x="6099078" y="701737"/>
            <a:ext cx="661672" cy="584775"/>
          </a:xfrm>
          <a:prstGeom prst="rect">
            <a:avLst/>
          </a:prstGeom>
          <a:noFill/>
        </p:spPr>
        <p:txBody>
          <a:bodyPr wrap="square" rtlCol="0">
            <a:spAutoFit/>
          </a:bodyPr>
          <a:lstStyle/>
          <a:p>
            <a:r>
              <a:rPr kumimoji="1" lang="en-US" altLang="ja-JP" sz="3200" b="1" dirty="0">
                <a:solidFill>
                  <a:srgbClr val="FF82A9"/>
                </a:solidFill>
              </a:rPr>
              <a:t>8</a:t>
            </a:r>
            <a:r>
              <a:rPr kumimoji="1" lang="ja-JP" altLang="en-US" b="1" dirty="0"/>
              <a:t>名</a:t>
            </a:r>
          </a:p>
        </p:txBody>
      </p:sp>
      <p:sp>
        <p:nvSpPr>
          <p:cNvPr id="7" name="テキスト ボックス 6">
            <a:extLst>
              <a:ext uri="{FF2B5EF4-FFF2-40B4-BE49-F238E27FC236}">
                <a16:creationId xmlns:a16="http://schemas.microsoft.com/office/drawing/2014/main" id="{FEC544D2-14E1-C5BB-922F-5521D442F694}"/>
              </a:ext>
            </a:extLst>
          </p:cNvPr>
          <p:cNvSpPr txBox="1"/>
          <p:nvPr/>
        </p:nvSpPr>
        <p:spPr>
          <a:xfrm>
            <a:off x="5141631" y="339050"/>
            <a:ext cx="389841" cy="461665"/>
          </a:xfrm>
          <a:prstGeom prst="rect">
            <a:avLst/>
          </a:prstGeom>
          <a:noFill/>
        </p:spPr>
        <p:txBody>
          <a:bodyPr wrap="square" rtlCol="0">
            <a:spAutoFit/>
          </a:bodyPr>
          <a:lstStyle/>
          <a:p>
            <a:r>
              <a:rPr kumimoji="1" lang="ja-JP" altLang="en-US" sz="2400" b="1" dirty="0"/>
              <a:t>／</a:t>
            </a:r>
            <a:endParaRPr kumimoji="1" lang="en-US" altLang="ja-JP" b="1" dirty="0"/>
          </a:p>
        </p:txBody>
      </p:sp>
      <p:sp>
        <p:nvSpPr>
          <p:cNvPr id="11" name="テキスト ボックス 10">
            <a:extLst>
              <a:ext uri="{FF2B5EF4-FFF2-40B4-BE49-F238E27FC236}">
                <a16:creationId xmlns:a16="http://schemas.microsoft.com/office/drawing/2014/main" id="{A7E40000-805F-2479-23FB-BCE188526280}"/>
              </a:ext>
            </a:extLst>
          </p:cNvPr>
          <p:cNvSpPr txBox="1"/>
          <p:nvPr/>
        </p:nvSpPr>
        <p:spPr>
          <a:xfrm>
            <a:off x="34021" y="1038808"/>
            <a:ext cx="6757603" cy="923330"/>
          </a:xfrm>
          <a:prstGeom prst="rect">
            <a:avLst/>
          </a:prstGeom>
          <a:noFill/>
        </p:spPr>
        <p:txBody>
          <a:bodyPr wrap="square" rtlCol="0">
            <a:spAutoFit/>
          </a:bodyPr>
          <a:lstStyle/>
          <a:p>
            <a:r>
              <a:rPr kumimoji="1" lang="ja-JP" altLang="en-US" sz="5400" dirty="0">
                <a:ln w="114300" cmpd="sng">
                  <a:solidFill>
                    <a:srgbClr val="FF82A9"/>
                  </a:solidFill>
                </a:ln>
                <a:solidFill>
                  <a:srgbClr val="FF82A9"/>
                </a:solidFill>
                <a:latin typeface="HGP創英角ｺﾞｼｯｸUB" panose="020B0900000000000000" pitchFamily="50" charset="-128"/>
                <a:ea typeface="HGP創英角ｺﾞｼｯｸUB" panose="020B0900000000000000" pitchFamily="50" charset="-128"/>
              </a:rPr>
              <a:t>子ども</a:t>
            </a:r>
            <a:r>
              <a:rPr kumimoji="1" lang="ja-JP" altLang="en-US" sz="3600" dirty="0">
                <a:ln w="114300" cmpd="sng">
                  <a:solidFill>
                    <a:srgbClr val="FF82A9"/>
                  </a:solidFill>
                </a:ln>
                <a:solidFill>
                  <a:srgbClr val="FF82A9"/>
                </a:solidFill>
                <a:latin typeface="HGP創英角ｺﾞｼｯｸUB" panose="020B0900000000000000" pitchFamily="50" charset="-128"/>
                <a:ea typeface="HGP創英角ｺﾞｼｯｸUB" panose="020B0900000000000000" pitchFamily="50" charset="-128"/>
              </a:rPr>
              <a:t>の</a:t>
            </a:r>
            <a:r>
              <a:rPr kumimoji="1" lang="ja-JP" altLang="en-US" sz="5400" dirty="0">
                <a:ln w="114300" cmpd="sng">
                  <a:solidFill>
                    <a:srgbClr val="FF82A9"/>
                  </a:solidFill>
                </a:ln>
                <a:solidFill>
                  <a:srgbClr val="FF82A9"/>
                </a:solidFill>
                <a:latin typeface="HGP創英角ｺﾞｼｯｸUB" panose="020B0900000000000000" pitchFamily="50" charset="-128"/>
                <a:ea typeface="HGP創英角ｺﾞｼｯｸUB" panose="020B0900000000000000" pitchFamily="50" charset="-128"/>
              </a:rPr>
              <a:t>感染対策</a:t>
            </a:r>
            <a:r>
              <a:rPr kumimoji="1" lang="ja-JP" altLang="en-US" sz="3600" dirty="0">
                <a:ln w="114300" cmpd="sng">
                  <a:solidFill>
                    <a:srgbClr val="FF82A9"/>
                  </a:solidFill>
                </a:ln>
                <a:solidFill>
                  <a:srgbClr val="FF82A9"/>
                </a:solidFill>
                <a:latin typeface="HGP創英角ｺﾞｼｯｸUB" panose="020B0900000000000000" pitchFamily="50" charset="-128"/>
                <a:ea typeface="HGP創英角ｺﾞｼｯｸUB" panose="020B0900000000000000" pitchFamily="50" charset="-128"/>
              </a:rPr>
              <a:t>って</a:t>
            </a:r>
            <a:r>
              <a:rPr kumimoji="1" lang="ja-JP" altLang="en-US" sz="5400" dirty="0">
                <a:ln w="114300" cmpd="sng">
                  <a:solidFill>
                    <a:srgbClr val="FF82A9"/>
                  </a:solidFill>
                </a:ln>
                <a:solidFill>
                  <a:srgbClr val="FF82A9"/>
                </a:solidFill>
                <a:latin typeface="HGP創英角ｺﾞｼｯｸUB" panose="020B0900000000000000" pitchFamily="50" charset="-128"/>
                <a:ea typeface="HGP創英角ｺﾞｼｯｸUB" panose="020B0900000000000000" pitchFamily="50" charset="-128"/>
              </a:rPr>
              <a:t>？</a:t>
            </a:r>
          </a:p>
        </p:txBody>
      </p:sp>
      <p:sp>
        <p:nvSpPr>
          <p:cNvPr id="28" name="テキスト ボックス 27">
            <a:extLst>
              <a:ext uri="{FF2B5EF4-FFF2-40B4-BE49-F238E27FC236}">
                <a16:creationId xmlns:a16="http://schemas.microsoft.com/office/drawing/2014/main" id="{07BA80C5-3B50-3DB8-F978-3F37C69D1AF7}"/>
              </a:ext>
            </a:extLst>
          </p:cNvPr>
          <p:cNvSpPr txBox="1"/>
          <p:nvPr/>
        </p:nvSpPr>
        <p:spPr>
          <a:xfrm>
            <a:off x="29688" y="1048273"/>
            <a:ext cx="6757603" cy="923330"/>
          </a:xfrm>
          <a:prstGeom prst="rect">
            <a:avLst/>
          </a:prstGeom>
          <a:noFill/>
        </p:spPr>
        <p:txBody>
          <a:bodyPr wrap="square" rtlCol="0">
            <a:spAutoFit/>
          </a:bodyPr>
          <a:lstStyle/>
          <a:p>
            <a:r>
              <a:rPr kumimoji="1" lang="ja-JP" altLang="en-US" sz="5400" dirty="0">
                <a:ln w="12700">
                  <a:noFill/>
                </a:ln>
                <a:solidFill>
                  <a:schemeClr val="bg1"/>
                </a:solidFill>
                <a:latin typeface="HGP創英角ｺﾞｼｯｸUB" panose="020B0900000000000000" pitchFamily="50" charset="-128"/>
                <a:ea typeface="HGP創英角ｺﾞｼｯｸUB" panose="020B0900000000000000" pitchFamily="50" charset="-128"/>
              </a:rPr>
              <a:t>子ども</a:t>
            </a:r>
            <a:r>
              <a:rPr kumimoji="1" lang="ja-JP" altLang="en-US" sz="3600" dirty="0">
                <a:ln w="12700">
                  <a:noFill/>
                </a:ln>
                <a:solidFill>
                  <a:schemeClr val="bg1"/>
                </a:solidFill>
                <a:latin typeface="HGP創英角ｺﾞｼｯｸUB" panose="020B0900000000000000" pitchFamily="50" charset="-128"/>
                <a:ea typeface="HGP創英角ｺﾞｼｯｸUB" panose="020B0900000000000000" pitchFamily="50" charset="-128"/>
              </a:rPr>
              <a:t>の</a:t>
            </a:r>
            <a:r>
              <a:rPr kumimoji="1" lang="ja-JP" altLang="en-US" sz="5400" dirty="0">
                <a:ln w="12700">
                  <a:noFill/>
                </a:ln>
                <a:solidFill>
                  <a:schemeClr val="bg1"/>
                </a:solidFill>
                <a:latin typeface="HGP創英角ｺﾞｼｯｸUB" panose="020B0900000000000000" pitchFamily="50" charset="-128"/>
                <a:ea typeface="HGP創英角ｺﾞｼｯｸUB" panose="020B0900000000000000" pitchFamily="50" charset="-128"/>
              </a:rPr>
              <a:t>感染対策</a:t>
            </a:r>
            <a:r>
              <a:rPr kumimoji="1" lang="ja-JP" altLang="en-US" sz="3600" dirty="0">
                <a:ln w="12700">
                  <a:noFill/>
                </a:ln>
                <a:solidFill>
                  <a:schemeClr val="bg1"/>
                </a:solidFill>
                <a:latin typeface="HGP創英角ｺﾞｼｯｸUB" panose="020B0900000000000000" pitchFamily="50" charset="-128"/>
                <a:ea typeface="HGP創英角ｺﾞｼｯｸUB" panose="020B0900000000000000" pitchFamily="50" charset="-128"/>
              </a:rPr>
              <a:t>って</a:t>
            </a:r>
            <a:r>
              <a:rPr kumimoji="1" lang="ja-JP" altLang="en-US" sz="5400" dirty="0">
                <a:ln w="12700">
                  <a:noFill/>
                </a:ln>
                <a:solidFill>
                  <a:schemeClr val="bg1"/>
                </a:solidFill>
                <a:latin typeface="HGP創英角ｺﾞｼｯｸUB" panose="020B0900000000000000" pitchFamily="50" charset="-128"/>
                <a:ea typeface="HGP創英角ｺﾞｼｯｸUB" panose="020B0900000000000000" pitchFamily="50" charset="-128"/>
              </a:rPr>
              <a:t>？</a:t>
            </a:r>
          </a:p>
        </p:txBody>
      </p:sp>
      <p:pic>
        <p:nvPicPr>
          <p:cNvPr id="13" name="図 12">
            <a:extLst>
              <a:ext uri="{FF2B5EF4-FFF2-40B4-BE49-F238E27FC236}">
                <a16:creationId xmlns:a16="http://schemas.microsoft.com/office/drawing/2014/main" id="{D3F1937B-FD0D-68C8-839F-E00DD0199E09}"/>
              </a:ext>
            </a:extLst>
          </p:cNvPr>
          <p:cNvPicPr>
            <a:picLocks noChangeAspect="1"/>
          </p:cNvPicPr>
          <p:nvPr/>
        </p:nvPicPr>
        <p:blipFill rotWithShape="1">
          <a:blip r:embed="rId4">
            <a:extLst>
              <a:ext uri="{28A0092B-C50C-407E-A947-70E740481C1C}">
                <a14:useLocalDpi xmlns:a14="http://schemas.microsoft.com/office/drawing/2010/main" val="0"/>
              </a:ext>
            </a:extLst>
          </a:blip>
          <a:srcRect l="1929" t="3893" r="68889" b="53803"/>
          <a:stretch/>
        </p:blipFill>
        <p:spPr>
          <a:xfrm>
            <a:off x="3783623" y="5795165"/>
            <a:ext cx="1026984" cy="1116580"/>
          </a:xfrm>
          <a:prstGeom prst="rect">
            <a:avLst/>
          </a:prstGeom>
        </p:spPr>
      </p:pic>
      <p:sp>
        <p:nvSpPr>
          <p:cNvPr id="39" name="吹き出し: 角を丸めた四角形 38">
            <a:extLst>
              <a:ext uri="{FF2B5EF4-FFF2-40B4-BE49-F238E27FC236}">
                <a16:creationId xmlns:a16="http://schemas.microsoft.com/office/drawing/2014/main" id="{233C3B75-0B36-ABB2-6492-121536E26B8C}"/>
              </a:ext>
            </a:extLst>
          </p:cNvPr>
          <p:cNvSpPr/>
          <p:nvPr/>
        </p:nvSpPr>
        <p:spPr>
          <a:xfrm>
            <a:off x="4847051" y="5230110"/>
            <a:ext cx="1877324" cy="1214194"/>
          </a:xfrm>
          <a:prstGeom prst="wedgeRoundRectCallout">
            <a:avLst>
              <a:gd name="adj1" fmla="val -64026"/>
              <a:gd name="adj2" fmla="val 32483"/>
              <a:gd name="adj3" fmla="val 16667"/>
            </a:avLst>
          </a:prstGeom>
          <a:solidFill>
            <a:srgbClr val="FFFFFF">
              <a:alpha val="69804"/>
            </a:srgbClr>
          </a:solidFill>
          <a:ln w="28575">
            <a:solidFill>
              <a:srgbClr val="AFCDE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884152C2-F8CB-F66F-C9C8-9426CE0D15D5}"/>
              </a:ext>
            </a:extLst>
          </p:cNvPr>
          <p:cNvSpPr txBox="1"/>
          <p:nvPr/>
        </p:nvSpPr>
        <p:spPr>
          <a:xfrm>
            <a:off x="4888534" y="5365631"/>
            <a:ext cx="1822226" cy="946561"/>
          </a:xfrm>
          <a:prstGeom prst="rect">
            <a:avLst/>
          </a:prstGeom>
          <a:noFill/>
        </p:spPr>
        <p:txBody>
          <a:bodyPr wrap="square" rtlCol="0">
            <a:spAutoFit/>
          </a:bodyPr>
          <a:lstStyle/>
          <a:p>
            <a:pPr>
              <a:lnSpc>
                <a:spcPts val="1400"/>
              </a:lnSpc>
            </a:pPr>
            <a:r>
              <a:rPr kumimoji="1" lang="ja-JP" altLang="en-US" sz="1000" dirty="0"/>
              <a:t>「お医者さんに聞くほどではないけれど</a:t>
            </a:r>
            <a:r>
              <a:rPr kumimoji="1" lang="en-US" altLang="ja-JP" sz="1000" dirty="0"/>
              <a:t>…</a:t>
            </a:r>
            <a:r>
              <a:rPr kumimoji="1" lang="ja-JP" altLang="en-US" sz="1000" dirty="0"/>
              <a:t>」という悩みも看護師さんが親身に教えてくださり安心できました。第一子の育児で不安ばかりなのでありがたい機会でした！</a:t>
            </a:r>
          </a:p>
        </p:txBody>
      </p:sp>
    </p:spTree>
    <p:extLst>
      <p:ext uri="{BB962C8B-B14F-4D97-AF65-F5344CB8AC3E}">
        <p14:creationId xmlns:p14="http://schemas.microsoft.com/office/powerpoint/2010/main" val="33693031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Calibri"/>
        <a:ea typeface="Meiryo UI"/>
        <a:cs typeface=""/>
      </a:majorFont>
      <a:minorFont>
        <a:latin typeface="Calibr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696</TotalTime>
  <Words>199</Words>
  <Application>Microsoft Office PowerPoint</Application>
  <PresentationFormat>ユーザー設定</PresentationFormat>
  <Paragraphs>24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HGP創英角ｺﾞｼｯｸUB</vt:lpstr>
      <vt:lpstr>Meiryo UI</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User</dc:creator>
  <cp:lastModifiedBy>Inc GCLIP</cp:lastModifiedBy>
  <cp:revision>10</cp:revision>
  <dcterms:created xsi:type="dcterms:W3CDTF">2023-12-08T08:28:16Z</dcterms:created>
  <dcterms:modified xsi:type="dcterms:W3CDTF">2023-12-27T07:08:08Z</dcterms:modified>
</cp:coreProperties>
</file>