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7" r:id="rId3"/>
    <p:sldId id="258" r:id="rId4"/>
    <p:sldId id="263" r:id="rId5"/>
    <p:sldId id="260" r:id="rId6"/>
  </p:sldIdLst>
  <p:sldSz cx="7019925" cy="70199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1" userDrawn="1">
          <p15:clr>
            <a:srgbClr val="A4A3A4"/>
          </p15:clr>
        </p15:guide>
        <p15:guide id="2" pos="221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5757"/>
    <a:srgbClr val="FF9B9B"/>
    <a:srgbClr val="FFFEC4"/>
    <a:srgbClr val="FFD6A5"/>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6" autoAdjust="0"/>
    <p:restoredTop sz="94660"/>
  </p:normalViewPr>
  <p:slideViewPr>
    <p:cSldViewPr snapToGrid="0" showGuides="1">
      <p:cViewPr>
        <p:scale>
          <a:sx n="61" d="100"/>
          <a:sy n="61" d="100"/>
        </p:scale>
        <p:origin x="1176" y="80"/>
      </p:cViewPr>
      <p:guideLst>
        <p:guide orient="horz" pos="2211"/>
        <p:guide pos="22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O MAEKAWA" userId="d99eaa89d7c00def" providerId="LiveId" clId="{AAEABE0D-8C18-4F23-9A7C-C636C17A2229}"/>
    <pc:docChg chg="undo custSel modSld">
      <pc:chgData name="RIKO MAEKAWA" userId="d99eaa89d7c00def" providerId="LiveId" clId="{AAEABE0D-8C18-4F23-9A7C-C636C17A2229}" dt="2023-11-29T03:45:43.402" v="75" actId="1035"/>
      <pc:docMkLst>
        <pc:docMk/>
      </pc:docMkLst>
      <pc:sldChg chg="modSp mod">
        <pc:chgData name="RIKO MAEKAWA" userId="d99eaa89d7c00def" providerId="LiveId" clId="{AAEABE0D-8C18-4F23-9A7C-C636C17A2229}" dt="2023-11-29T03:45:43.402" v="75" actId="1035"/>
        <pc:sldMkLst>
          <pc:docMk/>
          <pc:sldMk cId="3538342025" sldId="260"/>
        </pc:sldMkLst>
        <pc:spChg chg="mod">
          <ac:chgData name="RIKO MAEKAWA" userId="d99eaa89d7c00def" providerId="LiveId" clId="{AAEABE0D-8C18-4F23-9A7C-C636C17A2229}" dt="2023-11-29T03:45:43.402" v="75" actId="1035"/>
          <ac:spMkLst>
            <pc:docMk/>
            <pc:sldMk cId="3538342025" sldId="260"/>
            <ac:spMk id="21" creationId="{C996170B-523A-2E69-B267-0EFDECA95160}"/>
          </ac:spMkLst>
        </pc:spChg>
        <pc:spChg chg="mod">
          <ac:chgData name="RIKO MAEKAWA" userId="d99eaa89d7c00def" providerId="LiveId" clId="{AAEABE0D-8C18-4F23-9A7C-C636C17A2229}" dt="2023-11-29T03:45:43.402" v="75" actId="1035"/>
          <ac:spMkLst>
            <pc:docMk/>
            <pc:sldMk cId="3538342025" sldId="260"/>
            <ac:spMk id="25" creationId="{6462EDFC-3D36-16BE-8F43-122B9641FD20}"/>
          </ac:spMkLst>
        </pc:spChg>
      </pc:sldChg>
      <pc:sldChg chg="modSp mod">
        <pc:chgData name="RIKO MAEKAWA" userId="d99eaa89d7c00def" providerId="LiveId" clId="{AAEABE0D-8C18-4F23-9A7C-C636C17A2229}" dt="2023-11-29T03:43:36.775" v="24" actId="1038"/>
        <pc:sldMkLst>
          <pc:docMk/>
          <pc:sldMk cId="3136367976" sldId="262"/>
        </pc:sldMkLst>
        <pc:spChg chg="mod">
          <ac:chgData name="RIKO MAEKAWA" userId="d99eaa89d7c00def" providerId="LiveId" clId="{AAEABE0D-8C18-4F23-9A7C-C636C17A2229}" dt="2023-11-29T03:43:36.775" v="24" actId="1038"/>
          <ac:spMkLst>
            <pc:docMk/>
            <pc:sldMk cId="3136367976" sldId="262"/>
            <ac:spMk id="51" creationId="{15EC15F3-5DEE-4167-95BE-8B0088CC1662}"/>
          </ac:spMkLst>
        </pc:spChg>
        <pc:picChg chg="mod">
          <ac:chgData name="RIKO MAEKAWA" userId="d99eaa89d7c00def" providerId="LiveId" clId="{AAEABE0D-8C18-4F23-9A7C-C636C17A2229}" dt="2023-11-29T03:43:36.775" v="24" actId="1038"/>
          <ac:picMkLst>
            <pc:docMk/>
            <pc:sldMk cId="3136367976" sldId="262"/>
            <ac:picMk id="50" creationId="{7F0F63DD-1280-3DE5-F2C1-468227E3621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26495" y="1148863"/>
            <a:ext cx="5966936" cy="2443974"/>
          </a:xfrm>
        </p:spPr>
        <p:txBody>
          <a:bodyPr anchor="b"/>
          <a:lstStyle>
            <a:lvl1pPr algn="ctr">
              <a:defRPr sz="4606"/>
            </a:lvl1pPr>
          </a:lstStyle>
          <a:p>
            <a:r>
              <a:rPr lang="ja-JP" altLang="en-US"/>
              <a:t>マスター タイトルの書式設定</a:t>
            </a:r>
            <a:endParaRPr lang="en-US" dirty="0"/>
          </a:p>
        </p:txBody>
      </p:sp>
      <p:sp>
        <p:nvSpPr>
          <p:cNvPr id="3" name="Subtitle 2"/>
          <p:cNvSpPr>
            <a:spLocks noGrp="1"/>
          </p:cNvSpPr>
          <p:nvPr>
            <p:ph type="subTitle" idx="1"/>
          </p:nvPr>
        </p:nvSpPr>
        <p:spPr>
          <a:xfrm>
            <a:off x="877491" y="3687086"/>
            <a:ext cx="5264944" cy="1694856"/>
          </a:xfrm>
        </p:spPr>
        <p:txBody>
          <a:bodyPr/>
          <a:lstStyle>
            <a:lvl1pPr marL="0" indent="0" algn="ctr">
              <a:buNone/>
              <a:defRPr sz="1842"/>
            </a:lvl1pPr>
            <a:lvl2pPr marL="350992" indent="0" algn="ctr">
              <a:buNone/>
              <a:defRPr sz="1535"/>
            </a:lvl2pPr>
            <a:lvl3pPr marL="701985" indent="0" algn="ctr">
              <a:buNone/>
              <a:defRPr sz="1382"/>
            </a:lvl3pPr>
            <a:lvl4pPr marL="1052977" indent="0" algn="ctr">
              <a:buNone/>
              <a:defRPr sz="1228"/>
            </a:lvl4pPr>
            <a:lvl5pPr marL="1403970" indent="0" algn="ctr">
              <a:buNone/>
              <a:defRPr sz="1228"/>
            </a:lvl5pPr>
            <a:lvl6pPr marL="1754962" indent="0" algn="ctr">
              <a:buNone/>
              <a:defRPr sz="1228"/>
            </a:lvl6pPr>
            <a:lvl7pPr marL="2105955" indent="0" algn="ctr">
              <a:buNone/>
              <a:defRPr sz="1228"/>
            </a:lvl7pPr>
            <a:lvl8pPr marL="2456947" indent="0" algn="ctr">
              <a:buNone/>
              <a:defRPr sz="1228"/>
            </a:lvl8pPr>
            <a:lvl9pPr marL="2807940" indent="0" algn="ctr">
              <a:buNone/>
              <a:defRPr sz="1228"/>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3980790341"/>
      </p:ext>
    </p:extLst>
  </p:cSld>
  <p:clrMapOvr>
    <a:masterClrMapping/>
  </p:clrMapOvr>
  <p:extLst>
    <p:ext uri="{DCECCB84-F9BA-43D5-87BE-67443E8EF086}">
      <p15:sldGuideLst xmlns:p15="http://schemas.microsoft.com/office/powerpoint/2012/main">
        <p15:guide id="1" orient="horz" pos="2211" userDrawn="1">
          <p15:clr>
            <a:srgbClr val="FBAE40"/>
          </p15:clr>
        </p15:guide>
        <p15:guide id="2" pos="22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222145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23634" y="373746"/>
            <a:ext cx="1513671" cy="5949062"/>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82620" y="373746"/>
            <a:ext cx="4453265" cy="59490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291728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3761323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78964" y="1750108"/>
            <a:ext cx="6054685" cy="2920093"/>
          </a:xfrm>
        </p:spPr>
        <p:txBody>
          <a:bodyPr anchor="b"/>
          <a:lstStyle>
            <a:lvl1pPr>
              <a:defRPr sz="460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78964" y="4697827"/>
            <a:ext cx="6054685" cy="1535608"/>
          </a:xfrm>
        </p:spPr>
        <p:txBody>
          <a:bodyPr/>
          <a:lstStyle>
            <a:lvl1pPr marL="0" indent="0">
              <a:buNone/>
              <a:defRPr sz="1842">
                <a:solidFill>
                  <a:schemeClr val="tx1"/>
                </a:solidFill>
              </a:defRPr>
            </a:lvl1pPr>
            <a:lvl2pPr marL="350992" indent="0">
              <a:buNone/>
              <a:defRPr sz="1535">
                <a:solidFill>
                  <a:schemeClr val="tx1">
                    <a:tint val="75000"/>
                  </a:schemeClr>
                </a:solidFill>
              </a:defRPr>
            </a:lvl2pPr>
            <a:lvl3pPr marL="701985" indent="0">
              <a:buNone/>
              <a:defRPr sz="1382">
                <a:solidFill>
                  <a:schemeClr val="tx1">
                    <a:tint val="75000"/>
                  </a:schemeClr>
                </a:solidFill>
              </a:defRPr>
            </a:lvl3pPr>
            <a:lvl4pPr marL="1052977" indent="0">
              <a:buNone/>
              <a:defRPr sz="1228">
                <a:solidFill>
                  <a:schemeClr val="tx1">
                    <a:tint val="75000"/>
                  </a:schemeClr>
                </a:solidFill>
              </a:defRPr>
            </a:lvl4pPr>
            <a:lvl5pPr marL="1403970" indent="0">
              <a:buNone/>
              <a:defRPr sz="1228">
                <a:solidFill>
                  <a:schemeClr val="tx1">
                    <a:tint val="75000"/>
                  </a:schemeClr>
                </a:solidFill>
              </a:defRPr>
            </a:lvl5pPr>
            <a:lvl6pPr marL="1754962" indent="0">
              <a:buNone/>
              <a:defRPr sz="1228">
                <a:solidFill>
                  <a:schemeClr val="tx1">
                    <a:tint val="75000"/>
                  </a:schemeClr>
                </a:solidFill>
              </a:defRPr>
            </a:lvl6pPr>
            <a:lvl7pPr marL="2105955" indent="0">
              <a:buNone/>
              <a:defRPr sz="1228">
                <a:solidFill>
                  <a:schemeClr val="tx1">
                    <a:tint val="75000"/>
                  </a:schemeClr>
                </a:solidFill>
              </a:defRPr>
            </a:lvl7pPr>
            <a:lvl8pPr marL="2456947" indent="0">
              <a:buNone/>
              <a:defRPr sz="1228">
                <a:solidFill>
                  <a:schemeClr val="tx1">
                    <a:tint val="75000"/>
                  </a:schemeClr>
                </a:solidFill>
              </a:defRPr>
            </a:lvl8pPr>
            <a:lvl9pPr marL="2807940" indent="0">
              <a:buNone/>
              <a:defRPr sz="122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2253042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82620" y="1868730"/>
            <a:ext cx="2983468" cy="445407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553837" y="1868730"/>
            <a:ext cx="2983468" cy="445407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17765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83534" y="373748"/>
            <a:ext cx="6054685" cy="135686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83535" y="1720857"/>
            <a:ext cx="2969757" cy="843365"/>
          </a:xfrm>
        </p:spPr>
        <p:txBody>
          <a:bodyPr anchor="b"/>
          <a:lstStyle>
            <a:lvl1pPr marL="0" indent="0">
              <a:buNone/>
              <a:defRPr sz="1842" b="1"/>
            </a:lvl1pPr>
            <a:lvl2pPr marL="350992" indent="0">
              <a:buNone/>
              <a:defRPr sz="1535" b="1"/>
            </a:lvl2pPr>
            <a:lvl3pPr marL="701985" indent="0">
              <a:buNone/>
              <a:defRPr sz="1382" b="1"/>
            </a:lvl3pPr>
            <a:lvl4pPr marL="1052977" indent="0">
              <a:buNone/>
              <a:defRPr sz="1228" b="1"/>
            </a:lvl4pPr>
            <a:lvl5pPr marL="1403970" indent="0">
              <a:buNone/>
              <a:defRPr sz="1228" b="1"/>
            </a:lvl5pPr>
            <a:lvl6pPr marL="1754962" indent="0">
              <a:buNone/>
              <a:defRPr sz="1228" b="1"/>
            </a:lvl6pPr>
            <a:lvl7pPr marL="2105955" indent="0">
              <a:buNone/>
              <a:defRPr sz="1228" b="1"/>
            </a:lvl7pPr>
            <a:lvl8pPr marL="2456947" indent="0">
              <a:buNone/>
              <a:defRPr sz="1228" b="1"/>
            </a:lvl8pPr>
            <a:lvl9pPr marL="2807940" indent="0">
              <a:buNone/>
              <a:defRPr sz="1228" b="1"/>
            </a:lvl9pPr>
          </a:lstStyle>
          <a:p>
            <a:pPr lvl="0"/>
            <a:r>
              <a:rPr lang="ja-JP" altLang="en-US"/>
              <a:t>マスター テキストの書式設定</a:t>
            </a:r>
          </a:p>
        </p:txBody>
      </p:sp>
      <p:sp>
        <p:nvSpPr>
          <p:cNvPr id="4" name="Content Placeholder 3"/>
          <p:cNvSpPr>
            <a:spLocks noGrp="1"/>
          </p:cNvSpPr>
          <p:nvPr>
            <p:ph sz="half" idx="2"/>
          </p:nvPr>
        </p:nvSpPr>
        <p:spPr>
          <a:xfrm>
            <a:off x="483535" y="2564223"/>
            <a:ext cx="2969757" cy="37715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553838" y="1720857"/>
            <a:ext cx="2984382" cy="843365"/>
          </a:xfrm>
        </p:spPr>
        <p:txBody>
          <a:bodyPr anchor="b"/>
          <a:lstStyle>
            <a:lvl1pPr marL="0" indent="0">
              <a:buNone/>
              <a:defRPr sz="1842" b="1"/>
            </a:lvl1pPr>
            <a:lvl2pPr marL="350992" indent="0">
              <a:buNone/>
              <a:defRPr sz="1535" b="1"/>
            </a:lvl2pPr>
            <a:lvl3pPr marL="701985" indent="0">
              <a:buNone/>
              <a:defRPr sz="1382" b="1"/>
            </a:lvl3pPr>
            <a:lvl4pPr marL="1052977" indent="0">
              <a:buNone/>
              <a:defRPr sz="1228" b="1"/>
            </a:lvl4pPr>
            <a:lvl5pPr marL="1403970" indent="0">
              <a:buNone/>
              <a:defRPr sz="1228" b="1"/>
            </a:lvl5pPr>
            <a:lvl6pPr marL="1754962" indent="0">
              <a:buNone/>
              <a:defRPr sz="1228" b="1"/>
            </a:lvl6pPr>
            <a:lvl7pPr marL="2105955" indent="0">
              <a:buNone/>
              <a:defRPr sz="1228" b="1"/>
            </a:lvl7pPr>
            <a:lvl8pPr marL="2456947" indent="0">
              <a:buNone/>
              <a:defRPr sz="1228" b="1"/>
            </a:lvl8pPr>
            <a:lvl9pPr marL="2807940" indent="0">
              <a:buNone/>
              <a:defRPr sz="1228" b="1"/>
            </a:lvl9pPr>
          </a:lstStyle>
          <a:p>
            <a:pPr lvl="0"/>
            <a:r>
              <a:rPr lang="ja-JP" altLang="en-US"/>
              <a:t>マスター テキストの書式設定</a:t>
            </a:r>
          </a:p>
        </p:txBody>
      </p:sp>
      <p:sp>
        <p:nvSpPr>
          <p:cNvPr id="6" name="Content Placeholder 5"/>
          <p:cNvSpPr>
            <a:spLocks noGrp="1"/>
          </p:cNvSpPr>
          <p:nvPr>
            <p:ph sz="quarter" idx="4"/>
          </p:nvPr>
        </p:nvSpPr>
        <p:spPr>
          <a:xfrm>
            <a:off x="3553838" y="2564223"/>
            <a:ext cx="2984382" cy="377158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129789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598622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125902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83534" y="467995"/>
            <a:ext cx="2264109" cy="1637983"/>
          </a:xfrm>
        </p:spPr>
        <p:txBody>
          <a:bodyPr anchor="b"/>
          <a:lstStyle>
            <a:lvl1pPr>
              <a:defRPr sz="2457"/>
            </a:lvl1pPr>
          </a:lstStyle>
          <a:p>
            <a:r>
              <a:rPr lang="ja-JP" altLang="en-US"/>
              <a:t>マスター タイトルの書式設定</a:t>
            </a:r>
            <a:endParaRPr lang="en-US" dirty="0"/>
          </a:p>
        </p:txBody>
      </p:sp>
      <p:sp>
        <p:nvSpPr>
          <p:cNvPr id="3" name="Content Placeholder 2"/>
          <p:cNvSpPr>
            <a:spLocks noGrp="1"/>
          </p:cNvSpPr>
          <p:nvPr>
            <p:ph idx="1"/>
          </p:nvPr>
        </p:nvSpPr>
        <p:spPr>
          <a:xfrm>
            <a:off x="2984382" y="1010741"/>
            <a:ext cx="3553837" cy="4988697"/>
          </a:xfrm>
        </p:spPr>
        <p:txBody>
          <a:bodyPr/>
          <a:lstStyle>
            <a:lvl1pPr>
              <a:defRPr sz="2457"/>
            </a:lvl1pPr>
            <a:lvl2pPr>
              <a:defRPr sz="2150"/>
            </a:lvl2pPr>
            <a:lvl3pPr>
              <a:defRPr sz="1842"/>
            </a:lvl3pPr>
            <a:lvl4pPr>
              <a:defRPr sz="1535"/>
            </a:lvl4pPr>
            <a:lvl5pPr>
              <a:defRPr sz="1535"/>
            </a:lvl5pPr>
            <a:lvl6pPr>
              <a:defRPr sz="1535"/>
            </a:lvl6pPr>
            <a:lvl7pPr>
              <a:defRPr sz="1535"/>
            </a:lvl7pPr>
            <a:lvl8pPr>
              <a:defRPr sz="1535"/>
            </a:lvl8pPr>
            <a:lvl9pPr>
              <a:defRPr sz="153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83534" y="2105977"/>
            <a:ext cx="2264109" cy="3901584"/>
          </a:xfrm>
        </p:spPr>
        <p:txBody>
          <a:bodyPr/>
          <a:lstStyle>
            <a:lvl1pPr marL="0" indent="0">
              <a:buNone/>
              <a:defRPr sz="1228"/>
            </a:lvl1pPr>
            <a:lvl2pPr marL="350992" indent="0">
              <a:buNone/>
              <a:defRPr sz="1075"/>
            </a:lvl2pPr>
            <a:lvl3pPr marL="701985" indent="0">
              <a:buNone/>
              <a:defRPr sz="921"/>
            </a:lvl3pPr>
            <a:lvl4pPr marL="1052977" indent="0">
              <a:buNone/>
              <a:defRPr sz="768"/>
            </a:lvl4pPr>
            <a:lvl5pPr marL="1403970" indent="0">
              <a:buNone/>
              <a:defRPr sz="768"/>
            </a:lvl5pPr>
            <a:lvl6pPr marL="1754962" indent="0">
              <a:buNone/>
              <a:defRPr sz="768"/>
            </a:lvl6pPr>
            <a:lvl7pPr marL="2105955" indent="0">
              <a:buNone/>
              <a:defRPr sz="768"/>
            </a:lvl7pPr>
            <a:lvl8pPr marL="2456947" indent="0">
              <a:buNone/>
              <a:defRPr sz="768"/>
            </a:lvl8pPr>
            <a:lvl9pPr marL="2807940" indent="0">
              <a:buNone/>
              <a:defRPr sz="76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3780898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83534" y="467995"/>
            <a:ext cx="2264109" cy="1637983"/>
          </a:xfrm>
        </p:spPr>
        <p:txBody>
          <a:bodyPr anchor="b"/>
          <a:lstStyle>
            <a:lvl1pPr>
              <a:defRPr sz="245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84382" y="1010741"/>
            <a:ext cx="3553837" cy="4988697"/>
          </a:xfrm>
        </p:spPr>
        <p:txBody>
          <a:bodyPr anchor="t"/>
          <a:lstStyle>
            <a:lvl1pPr marL="0" indent="0">
              <a:buNone/>
              <a:defRPr sz="2457"/>
            </a:lvl1pPr>
            <a:lvl2pPr marL="350992" indent="0">
              <a:buNone/>
              <a:defRPr sz="2150"/>
            </a:lvl2pPr>
            <a:lvl3pPr marL="701985" indent="0">
              <a:buNone/>
              <a:defRPr sz="1842"/>
            </a:lvl3pPr>
            <a:lvl4pPr marL="1052977" indent="0">
              <a:buNone/>
              <a:defRPr sz="1535"/>
            </a:lvl4pPr>
            <a:lvl5pPr marL="1403970" indent="0">
              <a:buNone/>
              <a:defRPr sz="1535"/>
            </a:lvl5pPr>
            <a:lvl6pPr marL="1754962" indent="0">
              <a:buNone/>
              <a:defRPr sz="1535"/>
            </a:lvl6pPr>
            <a:lvl7pPr marL="2105955" indent="0">
              <a:buNone/>
              <a:defRPr sz="1535"/>
            </a:lvl7pPr>
            <a:lvl8pPr marL="2456947" indent="0">
              <a:buNone/>
              <a:defRPr sz="1535"/>
            </a:lvl8pPr>
            <a:lvl9pPr marL="2807940" indent="0">
              <a:buNone/>
              <a:defRPr sz="153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83534" y="2105977"/>
            <a:ext cx="2264109" cy="3901584"/>
          </a:xfrm>
        </p:spPr>
        <p:txBody>
          <a:bodyPr/>
          <a:lstStyle>
            <a:lvl1pPr marL="0" indent="0">
              <a:buNone/>
              <a:defRPr sz="1228"/>
            </a:lvl1pPr>
            <a:lvl2pPr marL="350992" indent="0">
              <a:buNone/>
              <a:defRPr sz="1075"/>
            </a:lvl2pPr>
            <a:lvl3pPr marL="701985" indent="0">
              <a:buNone/>
              <a:defRPr sz="921"/>
            </a:lvl3pPr>
            <a:lvl4pPr marL="1052977" indent="0">
              <a:buNone/>
              <a:defRPr sz="768"/>
            </a:lvl4pPr>
            <a:lvl5pPr marL="1403970" indent="0">
              <a:buNone/>
              <a:defRPr sz="768"/>
            </a:lvl5pPr>
            <a:lvl6pPr marL="1754962" indent="0">
              <a:buNone/>
              <a:defRPr sz="768"/>
            </a:lvl6pPr>
            <a:lvl7pPr marL="2105955" indent="0">
              <a:buNone/>
              <a:defRPr sz="768"/>
            </a:lvl7pPr>
            <a:lvl8pPr marL="2456947" indent="0">
              <a:buNone/>
              <a:defRPr sz="768"/>
            </a:lvl8pPr>
            <a:lvl9pPr marL="2807940" indent="0">
              <a:buNone/>
              <a:defRPr sz="76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6527F3E-9838-4B9D-8BB9-C7066678B2DF}" type="datetimeFigureOut">
              <a:rPr kumimoji="1" lang="ja-JP" altLang="en-US" smtClean="0"/>
              <a:t>2023/11/29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138362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2620" y="373748"/>
            <a:ext cx="6054685" cy="135686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82620" y="1868730"/>
            <a:ext cx="6054685" cy="445407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82620" y="6506432"/>
            <a:ext cx="1579483" cy="373746"/>
          </a:xfrm>
          <a:prstGeom prst="rect">
            <a:avLst/>
          </a:prstGeom>
        </p:spPr>
        <p:txBody>
          <a:bodyPr vert="horz" lIns="91440" tIns="45720" rIns="91440" bIns="45720" rtlCol="0" anchor="ctr"/>
          <a:lstStyle>
            <a:lvl1pPr algn="l">
              <a:defRPr sz="921">
                <a:solidFill>
                  <a:schemeClr val="tx1">
                    <a:tint val="75000"/>
                  </a:schemeClr>
                </a:solidFill>
              </a:defRPr>
            </a:lvl1pPr>
          </a:lstStyle>
          <a:p>
            <a:fld id="{26527F3E-9838-4B9D-8BB9-C7066678B2DF}" type="datetimeFigureOut">
              <a:rPr kumimoji="1" lang="ja-JP" altLang="en-US" smtClean="0"/>
              <a:t>2023/11/29</a:t>
            </a:fld>
            <a:endParaRPr kumimoji="1" lang="ja-JP" altLang="en-US"/>
          </a:p>
        </p:txBody>
      </p:sp>
      <p:sp>
        <p:nvSpPr>
          <p:cNvPr id="5" name="Footer Placeholder 4"/>
          <p:cNvSpPr>
            <a:spLocks noGrp="1"/>
          </p:cNvSpPr>
          <p:nvPr>
            <p:ph type="ftr" sz="quarter" idx="3"/>
          </p:nvPr>
        </p:nvSpPr>
        <p:spPr>
          <a:xfrm>
            <a:off x="2325350" y="6506432"/>
            <a:ext cx="2369225" cy="373746"/>
          </a:xfrm>
          <a:prstGeom prst="rect">
            <a:avLst/>
          </a:prstGeom>
        </p:spPr>
        <p:txBody>
          <a:bodyPr vert="horz" lIns="91440" tIns="45720" rIns="91440" bIns="45720" rtlCol="0" anchor="ctr"/>
          <a:lstStyle>
            <a:lvl1pPr algn="ctr">
              <a:defRPr sz="92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957822" y="6506432"/>
            <a:ext cx="1579483" cy="373746"/>
          </a:xfrm>
          <a:prstGeom prst="rect">
            <a:avLst/>
          </a:prstGeom>
        </p:spPr>
        <p:txBody>
          <a:bodyPr vert="horz" lIns="91440" tIns="45720" rIns="91440" bIns="45720" rtlCol="0" anchor="ctr"/>
          <a:lstStyle>
            <a:lvl1pPr algn="r">
              <a:defRPr sz="921">
                <a:solidFill>
                  <a:schemeClr val="tx1">
                    <a:tint val="75000"/>
                  </a:schemeClr>
                </a:solidFill>
              </a:defRPr>
            </a:lvl1pPr>
          </a:lstStyle>
          <a:p>
            <a:fld id="{BB3997FA-E3CD-47DA-91C3-2DA0DC07D415}" type="slidenum">
              <a:rPr kumimoji="1" lang="ja-JP" altLang="en-US" smtClean="0"/>
              <a:t>‹#›</a:t>
            </a:fld>
            <a:endParaRPr kumimoji="1" lang="ja-JP" altLang="en-US"/>
          </a:p>
        </p:txBody>
      </p:sp>
    </p:spTree>
    <p:extLst>
      <p:ext uri="{BB962C8B-B14F-4D97-AF65-F5344CB8AC3E}">
        <p14:creationId xmlns:p14="http://schemas.microsoft.com/office/powerpoint/2010/main" val="2096090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01985" rtl="0" eaLnBrk="1" latinLnBrk="0" hangingPunct="1">
        <a:lnSpc>
          <a:spcPct val="90000"/>
        </a:lnSpc>
        <a:spcBef>
          <a:spcPct val="0"/>
        </a:spcBef>
        <a:buNone/>
        <a:defRPr kumimoji="1" sz="3378" kern="1200">
          <a:solidFill>
            <a:schemeClr val="tx1"/>
          </a:solidFill>
          <a:latin typeface="+mj-lt"/>
          <a:ea typeface="+mj-ea"/>
          <a:cs typeface="+mj-cs"/>
        </a:defRPr>
      </a:lvl1pPr>
    </p:titleStyle>
    <p:bodyStyle>
      <a:lvl1pPr marL="175496" indent="-175496" algn="l" defTabSz="701985" rtl="0" eaLnBrk="1" latinLnBrk="0" hangingPunct="1">
        <a:lnSpc>
          <a:spcPct val="90000"/>
        </a:lnSpc>
        <a:spcBef>
          <a:spcPts val="768"/>
        </a:spcBef>
        <a:buFont typeface="Arial" panose="020B0604020202020204" pitchFamily="34" charset="0"/>
        <a:buChar char="•"/>
        <a:defRPr kumimoji="1" sz="2150" kern="1200">
          <a:solidFill>
            <a:schemeClr val="tx1"/>
          </a:solidFill>
          <a:latin typeface="+mn-lt"/>
          <a:ea typeface="+mn-ea"/>
          <a:cs typeface="+mn-cs"/>
        </a:defRPr>
      </a:lvl1pPr>
      <a:lvl2pPr marL="526489" indent="-175496" algn="l" defTabSz="701985" rtl="0" eaLnBrk="1" latinLnBrk="0" hangingPunct="1">
        <a:lnSpc>
          <a:spcPct val="90000"/>
        </a:lnSpc>
        <a:spcBef>
          <a:spcPts val="384"/>
        </a:spcBef>
        <a:buFont typeface="Arial" panose="020B0604020202020204" pitchFamily="34" charset="0"/>
        <a:buChar char="•"/>
        <a:defRPr kumimoji="1" sz="1842" kern="1200">
          <a:solidFill>
            <a:schemeClr val="tx1"/>
          </a:solidFill>
          <a:latin typeface="+mn-lt"/>
          <a:ea typeface="+mn-ea"/>
          <a:cs typeface="+mn-cs"/>
        </a:defRPr>
      </a:lvl2pPr>
      <a:lvl3pPr marL="877481" indent="-175496" algn="l" defTabSz="701985" rtl="0" eaLnBrk="1" latinLnBrk="0" hangingPunct="1">
        <a:lnSpc>
          <a:spcPct val="90000"/>
        </a:lnSpc>
        <a:spcBef>
          <a:spcPts val="384"/>
        </a:spcBef>
        <a:buFont typeface="Arial" panose="020B0604020202020204" pitchFamily="34" charset="0"/>
        <a:buChar char="•"/>
        <a:defRPr kumimoji="1" sz="1535" kern="1200">
          <a:solidFill>
            <a:schemeClr val="tx1"/>
          </a:solidFill>
          <a:latin typeface="+mn-lt"/>
          <a:ea typeface="+mn-ea"/>
          <a:cs typeface="+mn-cs"/>
        </a:defRPr>
      </a:lvl3pPr>
      <a:lvl4pPr marL="1228474"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4pPr>
      <a:lvl5pPr marL="1579466"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5pPr>
      <a:lvl6pPr marL="1930458"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6pPr>
      <a:lvl7pPr marL="2281451"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7pPr>
      <a:lvl8pPr marL="2632443"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8pPr>
      <a:lvl9pPr marL="2983436" indent="-175496" algn="l" defTabSz="701985" rtl="0" eaLnBrk="1" latinLnBrk="0" hangingPunct="1">
        <a:lnSpc>
          <a:spcPct val="90000"/>
        </a:lnSpc>
        <a:spcBef>
          <a:spcPts val="384"/>
        </a:spcBef>
        <a:buFont typeface="Arial" panose="020B0604020202020204" pitchFamily="34" charset="0"/>
        <a:buChar char="•"/>
        <a:defRPr kumimoji="1" sz="1382" kern="1200">
          <a:solidFill>
            <a:schemeClr val="tx1"/>
          </a:solidFill>
          <a:latin typeface="+mn-lt"/>
          <a:ea typeface="+mn-ea"/>
          <a:cs typeface="+mn-cs"/>
        </a:defRPr>
      </a:lvl9pPr>
    </p:bodyStyle>
    <p:otherStyle>
      <a:defPPr>
        <a:defRPr lang="en-US"/>
      </a:defPPr>
      <a:lvl1pPr marL="0" algn="l" defTabSz="701985" rtl="0" eaLnBrk="1" latinLnBrk="0" hangingPunct="1">
        <a:defRPr kumimoji="1" sz="1382" kern="1200">
          <a:solidFill>
            <a:schemeClr val="tx1"/>
          </a:solidFill>
          <a:latin typeface="+mn-lt"/>
          <a:ea typeface="+mn-ea"/>
          <a:cs typeface="+mn-cs"/>
        </a:defRPr>
      </a:lvl1pPr>
      <a:lvl2pPr marL="350992" algn="l" defTabSz="701985" rtl="0" eaLnBrk="1" latinLnBrk="0" hangingPunct="1">
        <a:defRPr kumimoji="1" sz="1382" kern="1200">
          <a:solidFill>
            <a:schemeClr val="tx1"/>
          </a:solidFill>
          <a:latin typeface="+mn-lt"/>
          <a:ea typeface="+mn-ea"/>
          <a:cs typeface="+mn-cs"/>
        </a:defRPr>
      </a:lvl2pPr>
      <a:lvl3pPr marL="701985" algn="l" defTabSz="701985" rtl="0" eaLnBrk="1" latinLnBrk="0" hangingPunct="1">
        <a:defRPr kumimoji="1" sz="1382" kern="1200">
          <a:solidFill>
            <a:schemeClr val="tx1"/>
          </a:solidFill>
          <a:latin typeface="+mn-lt"/>
          <a:ea typeface="+mn-ea"/>
          <a:cs typeface="+mn-cs"/>
        </a:defRPr>
      </a:lvl3pPr>
      <a:lvl4pPr marL="1052977" algn="l" defTabSz="701985" rtl="0" eaLnBrk="1" latinLnBrk="0" hangingPunct="1">
        <a:defRPr kumimoji="1" sz="1382" kern="1200">
          <a:solidFill>
            <a:schemeClr val="tx1"/>
          </a:solidFill>
          <a:latin typeface="+mn-lt"/>
          <a:ea typeface="+mn-ea"/>
          <a:cs typeface="+mn-cs"/>
        </a:defRPr>
      </a:lvl4pPr>
      <a:lvl5pPr marL="1403970" algn="l" defTabSz="701985" rtl="0" eaLnBrk="1" latinLnBrk="0" hangingPunct="1">
        <a:defRPr kumimoji="1" sz="1382" kern="1200">
          <a:solidFill>
            <a:schemeClr val="tx1"/>
          </a:solidFill>
          <a:latin typeface="+mn-lt"/>
          <a:ea typeface="+mn-ea"/>
          <a:cs typeface="+mn-cs"/>
        </a:defRPr>
      </a:lvl5pPr>
      <a:lvl6pPr marL="1754962" algn="l" defTabSz="701985" rtl="0" eaLnBrk="1" latinLnBrk="0" hangingPunct="1">
        <a:defRPr kumimoji="1" sz="1382" kern="1200">
          <a:solidFill>
            <a:schemeClr val="tx1"/>
          </a:solidFill>
          <a:latin typeface="+mn-lt"/>
          <a:ea typeface="+mn-ea"/>
          <a:cs typeface="+mn-cs"/>
        </a:defRPr>
      </a:lvl6pPr>
      <a:lvl7pPr marL="2105955" algn="l" defTabSz="701985" rtl="0" eaLnBrk="1" latinLnBrk="0" hangingPunct="1">
        <a:defRPr kumimoji="1" sz="1382" kern="1200">
          <a:solidFill>
            <a:schemeClr val="tx1"/>
          </a:solidFill>
          <a:latin typeface="+mn-lt"/>
          <a:ea typeface="+mn-ea"/>
          <a:cs typeface="+mn-cs"/>
        </a:defRPr>
      </a:lvl7pPr>
      <a:lvl8pPr marL="2456947" algn="l" defTabSz="701985" rtl="0" eaLnBrk="1" latinLnBrk="0" hangingPunct="1">
        <a:defRPr kumimoji="1" sz="1382" kern="1200">
          <a:solidFill>
            <a:schemeClr val="tx1"/>
          </a:solidFill>
          <a:latin typeface="+mn-lt"/>
          <a:ea typeface="+mn-ea"/>
          <a:cs typeface="+mn-cs"/>
        </a:defRPr>
      </a:lvl8pPr>
      <a:lvl9pPr marL="2807940" algn="l" defTabSz="701985" rtl="0" eaLnBrk="1" latinLnBrk="0" hangingPunct="1">
        <a:defRPr kumimoji="1" sz="138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hdphoto" Target="../media/hdphoto1.wdp"/><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人, 屋内, 子供, 少年 が含まれている画像&#10;&#10;自動的に生成された説明">
            <a:extLst>
              <a:ext uri="{FF2B5EF4-FFF2-40B4-BE49-F238E27FC236}">
                <a16:creationId xmlns:a16="http://schemas.microsoft.com/office/drawing/2014/main" id="{7B07C5BD-ABC1-DEFA-D712-2A7A219A2A16}"/>
              </a:ext>
            </a:extLst>
          </p:cNvPr>
          <p:cNvPicPr>
            <a:picLocks noChangeAspect="1"/>
          </p:cNvPicPr>
          <p:nvPr/>
        </p:nvPicPr>
        <p:blipFill rotWithShape="1">
          <a:blip r:embed="rId2">
            <a:extLst>
              <a:ext uri="{28A0092B-C50C-407E-A947-70E740481C1C}">
                <a14:useLocalDpi xmlns:a14="http://schemas.microsoft.com/office/drawing/2010/main" val="0"/>
              </a:ext>
            </a:extLst>
          </a:blip>
          <a:srcRect l="17220" t="2518" r="12970"/>
          <a:stretch/>
        </p:blipFill>
        <p:spPr>
          <a:xfrm>
            <a:off x="-1" y="0"/>
            <a:ext cx="7019925" cy="6540098"/>
          </a:xfrm>
          <a:prstGeom prst="rect">
            <a:avLst/>
          </a:prstGeom>
        </p:spPr>
      </p:pic>
      <p:sp>
        <p:nvSpPr>
          <p:cNvPr id="20" name="フローチャート: 処理 19">
            <a:extLst>
              <a:ext uri="{FF2B5EF4-FFF2-40B4-BE49-F238E27FC236}">
                <a16:creationId xmlns:a16="http://schemas.microsoft.com/office/drawing/2014/main" id="{0C0CA0D8-26D9-B8B5-7CBD-B1CEC62AABC7}"/>
              </a:ext>
            </a:extLst>
          </p:cNvPr>
          <p:cNvSpPr/>
          <p:nvPr/>
        </p:nvSpPr>
        <p:spPr>
          <a:xfrm>
            <a:off x="302548" y="2113280"/>
            <a:ext cx="4503131" cy="125140"/>
          </a:xfrm>
          <a:prstGeom prst="flowChartProcess">
            <a:avLst/>
          </a:pr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2F6B6AA-FA67-CDC4-3F68-8BB7928D0CD2}"/>
              </a:ext>
            </a:extLst>
          </p:cNvPr>
          <p:cNvSpPr txBox="1"/>
          <p:nvPr/>
        </p:nvSpPr>
        <p:spPr>
          <a:xfrm>
            <a:off x="420770" y="1834890"/>
            <a:ext cx="3731608" cy="461665"/>
          </a:xfrm>
          <a:prstGeom prst="rect">
            <a:avLst/>
          </a:prstGeom>
          <a:noFill/>
        </p:spPr>
        <p:txBody>
          <a:bodyPr wrap="square" rtlCol="0">
            <a:spAutoFit/>
          </a:bodyPr>
          <a:lstStyle/>
          <a:p>
            <a:r>
              <a:rPr kumimoji="1" lang="ja-JP" altLang="en-US" sz="2400" b="1" dirty="0">
                <a:ln w="76200">
                  <a:solidFill>
                    <a:srgbClr val="FF9B9B"/>
                  </a:solidFill>
                </a:ln>
                <a:solidFill>
                  <a:srgbClr val="FF9B9B"/>
                </a:solidFill>
              </a:rPr>
              <a:t>粘り強く生き抜く子ども</a:t>
            </a:r>
          </a:p>
        </p:txBody>
      </p:sp>
      <p:sp>
        <p:nvSpPr>
          <p:cNvPr id="14" name="テキスト ボックス 13">
            <a:extLst>
              <a:ext uri="{FF2B5EF4-FFF2-40B4-BE49-F238E27FC236}">
                <a16:creationId xmlns:a16="http://schemas.microsoft.com/office/drawing/2014/main" id="{37E4246D-1479-938A-243E-A49191242CB1}"/>
              </a:ext>
            </a:extLst>
          </p:cNvPr>
          <p:cNvSpPr txBox="1"/>
          <p:nvPr/>
        </p:nvSpPr>
        <p:spPr>
          <a:xfrm>
            <a:off x="999898" y="2605658"/>
            <a:ext cx="3375337" cy="923330"/>
          </a:xfrm>
          <a:prstGeom prst="rect">
            <a:avLst/>
          </a:prstGeom>
          <a:noFill/>
        </p:spPr>
        <p:txBody>
          <a:bodyPr wrap="square" rtlCol="0">
            <a:spAutoFit/>
          </a:bodyPr>
          <a:lstStyle/>
          <a:p>
            <a:r>
              <a:rPr kumimoji="1" lang="ja-JP" altLang="en-US" sz="5400" b="1" dirty="0">
                <a:ln w="165100">
                  <a:solidFill>
                    <a:srgbClr val="FF9B9B"/>
                  </a:solidFill>
                </a:ln>
                <a:solidFill>
                  <a:srgbClr val="FF9B9B"/>
                </a:solidFill>
              </a:rPr>
              <a:t>教育内容</a:t>
            </a:r>
          </a:p>
        </p:txBody>
      </p:sp>
      <p:sp>
        <p:nvSpPr>
          <p:cNvPr id="25" name="テキスト ボックス 24">
            <a:extLst>
              <a:ext uri="{FF2B5EF4-FFF2-40B4-BE49-F238E27FC236}">
                <a16:creationId xmlns:a16="http://schemas.microsoft.com/office/drawing/2014/main" id="{AF1ED739-12D9-0843-DBBE-E201286F2DCA}"/>
              </a:ext>
            </a:extLst>
          </p:cNvPr>
          <p:cNvSpPr txBox="1"/>
          <p:nvPr/>
        </p:nvSpPr>
        <p:spPr>
          <a:xfrm>
            <a:off x="1379607" y="3580294"/>
            <a:ext cx="2730540" cy="769441"/>
          </a:xfrm>
          <a:prstGeom prst="rect">
            <a:avLst/>
          </a:prstGeom>
          <a:noFill/>
        </p:spPr>
        <p:txBody>
          <a:bodyPr wrap="square" rtlCol="0">
            <a:spAutoFit/>
          </a:bodyPr>
          <a:lstStyle/>
          <a:p>
            <a:r>
              <a:rPr kumimoji="1" lang="ja-JP" altLang="en-US" sz="4400" b="1" dirty="0">
                <a:ln w="165100">
                  <a:solidFill>
                    <a:srgbClr val="FF9B9B"/>
                  </a:solidFill>
                </a:ln>
                <a:solidFill>
                  <a:srgbClr val="FF9B9B"/>
                </a:solidFill>
              </a:rPr>
              <a:t>大公開</a:t>
            </a:r>
            <a:r>
              <a:rPr kumimoji="1" lang="ja-JP" altLang="en-US" sz="4400" dirty="0">
                <a:ln w="165100">
                  <a:solidFill>
                    <a:srgbClr val="FF9B9B"/>
                  </a:solidFill>
                </a:ln>
                <a:solidFill>
                  <a:srgbClr val="FF9B9B"/>
                </a:solidFill>
              </a:rPr>
              <a:t>！</a:t>
            </a:r>
          </a:p>
        </p:txBody>
      </p:sp>
      <p:sp>
        <p:nvSpPr>
          <p:cNvPr id="26" name="テキスト ボックス 25">
            <a:extLst>
              <a:ext uri="{FF2B5EF4-FFF2-40B4-BE49-F238E27FC236}">
                <a16:creationId xmlns:a16="http://schemas.microsoft.com/office/drawing/2014/main" id="{FB271E63-30F4-5346-73EF-0CB1C9AEF0F7}"/>
              </a:ext>
            </a:extLst>
          </p:cNvPr>
          <p:cNvSpPr txBox="1"/>
          <p:nvPr/>
        </p:nvSpPr>
        <p:spPr>
          <a:xfrm>
            <a:off x="999897" y="2611373"/>
            <a:ext cx="3375337" cy="923330"/>
          </a:xfrm>
          <a:prstGeom prst="rect">
            <a:avLst/>
          </a:prstGeom>
          <a:noFill/>
        </p:spPr>
        <p:txBody>
          <a:bodyPr wrap="square" rtlCol="0">
            <a:spAutoFit/>
          </a:bodyPr>
          <a:lstStyle/>
          <a:p>
            <a:r>
              <a:rPr kumimoji="1" lang="ja-JP" altLang="en-US" sz="5400" b="1" dirty="0">
                <a:solidFill>
                  <a:schemeClr val="bg1"/>
                </a:solidFill>
              </a:rPr>
              <a:t>教育内容</a:t>
            </a:r>
          </a:p>
        </p:txBody>
      </p:sp>
      <p:sp>
        <p:nvSpPr>
          <p:cNvPr id="27" name="テキスト ボックス 26">
            <a:extLst>
              <a:ext uri="{FF2B5EF4-FFF2-40B4-BE49-F238E27FC236}">
                <a16:creationId xmlns:a16="http://schemas.microsoft.com/office/drawing/2014/main" id="{8BDDF19A-C312-8B07-8570-CCD1B05205CE}"/>
              </a:ext>
            </a:extLst>
          </p:cNvPr>
          <p:cNvSpPr txBox="1"/>
          <p:nvPr/>
        </p:nvSpPr>
        <p:spPr>
          <a:xfrm>
            <a:off x="1363963" y="3566247"/>
            <a:ext cx="2761828" cy="769441"/>
          </a:xfrm>
          <a:prstGeom prst="rect">
            <a:avLst/>
          </a:prstGeom>
          <a:noFill/>
        </p:spPr>
        <p:txBody>
          <a:bodyPr wrap="square" rtlCol="0">
            <a:spAutoFit/>
          </a:bodyPr>
          <a:lstStyle/>
          <a:p>
            <a:r>
              <a:rPr kumimoji="1" lang="ja-JP" altLang="en-US" sz="4400" b="1" dirty="0">
                <a:solidFill>
                  <a:schemeClr val="bg1"/>
                </a:solidFill>
              </a:rPr>
              <a:t>大公開！</a:t>
            </a:r>
          </a:p>
        </p:txBody>
      </p:sp>
      <p:sp>
        <p:nvSpPr>
          <p:cNvPr id="28" name="テキスト ボックス 27">
            <a:extLst>
              <a:ext uri="{FF2B5EF4-FFF2-40B4-BE49-F238E27FC236}">
                <a16:creationId xmlns:a16="http://schemas.microsoft.com/office/drawing/2014/main" id="{65BB8D4F-37C1-2456-B57B-A290CEDDAFC3}"/>
              </a:ext>
            </a:extLst>
          </p:cNvPr>
          <p:cNvSpPr txBox="1"/>
          <p:nvPr/>
        </p:nvSpPr>
        <p:spPr>
          <a:xfrm>
            <a:off x="3880107" y="1888162"/>
            <a:ext cx="1037764" cy="338554"/>
          </a:xfrm>
          <a:prstGeom prst="rect">
            <a:avLst/>
          </a:prstGeom>
          <a:noFill/>
        </p:spPr>
        <p:txBody>
          <a:bodyPr wrap="square" rtlCol="0">
            <a:spAutoFit/>
          </a:bodyPr>
          <a:lstStyle/>
          <a:p>
            <a:r>
              <a:rPr kumimoji="1" lang="ja-JP" altLang="en-US" sz="1600" b="1" dirty="0">
                <a:solidFill>
                  <a:schemeClr val="bg1"/>
                </a:solidFill>
              </a:rPr>
              <a:t>が育つ！</a:t>
            </a:r>
          </a:p>
        </p:txBody>
      </p:sp>
      <p:sp>
        <p:nvSpPr>
          <p:cNvPr id="29" name="テキスト ボックス 28">
            <a:extLst>
              <a:ext uri="{FF2B5EF4-FFF2-40B4-BE49-F238E27FC236}">
                <a16:creationId xmlns:a16="http://schemas.microsoft.com/office/drawing/2014/main" id="{CC22E926-7976-40F4-2FC1-8458C0162B0E}"/>
              </a:ext>
            </a:extLst>
          </p:cNvPr>
          <p:cNvSpPr txBox="1"/>
          <p:nvPr/>
        </p:nvSpPr>
        <p:spPr>
          <a:xfrm>
            <a:off x="420770" y="1829175"/>
            <a:ext cx="3731608" cy="461665"/>
          </a:xfrm>
          <a:prstGeom prst="rect">
            <a:avLst/>
          </a:prstGeom>
          <a:noFill/>
        </p:spPr>
        <p:txBody>
          <a:bodyPr wrap="square" rtlCol="0">
            <a:spAutoFit/>
          </a:bodyPr>
          <a:lstStyle/>
          <a:p>
            <a:r>
              <a:rPr kumimoji="1" lang="ja-JP" altLang="en-US" sz="2400" b="1" dirty="0">
                <a:solidFill>
                  <a:srgbClr val="FFFF00"/>
                </a:solidFill>
              </a:rPr>
              <a:t>粘り強く生き抜く子ども</a:t>
            </a:r>
          </a:p>
        </p:txBody>
      </p:sp>
      <p:sp>
        <p:nvSpPr>
          <p:cNvPr id="30" name="月 29">
            <a:extLst>
              <a:ext uri="{FF2B5EF4-FFF2-40B4-BE49-F238E27FC236}">
                <a16:creationId xmlns:a16="http://schemas.microsoft.com/office/drawing/2014/main" id="{19A0CBA9-1AFB-BB94-B364-E9D4A5317DF8}"/>
              </a:ext>
            </a:extLst>
          </p:cNvPr>
          <p:cNvSpPr/>
          <p:nvPr/>
        </p:nvSpPr>
        <p:spPr>
          <a:xfrm rot="18253646">
            <a:off x="-1457448" y="-2430102"/>
            <a:ext cx="7141580" cy="13843324"/>
          </a:xfrm>
          <a:prstGeom prst="moon">
            <a:avLst>
              <a:gd name="adj" fmla="val 42734"/>
            </a:avLst>
          </a:pr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吹き出し: 円形 32">
            <a:extLst>
              <a:ext uri="{FF2B5EF4-FFF2-40B4-BE49-F238E27FC236}">
                <a16:creationId xmlns:a16="http://schemas.microsoft.com/office/drawing/2014/main" id="{222E9114-A866-308A-9BF1-FB9B3416060D}"/>
              </a:ext>
            </a:extLst>
          </p:cNvPr>
          <p:cNvSpPr/>
          <p:nvPr/>
        </p:nvSpPr>
        <p:spPr>
          <a:xfrm rot="21347679">
            <a:off x="456265" y="677221"/>
            <a:ext cx="3696113" cy="989019"/>
          </a:xfrm>
          <a:prstGeom prst="wedgeEllipseCallout">
            <a:avLst>
              <a:gd name="adj1" fmla="val -34754"/>
              <a:gd name="adj2" fmla="val 56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CD0DC5BE-C627-4602-26C3-2B597BB304B6}"/>
              </a:ext>
            </a:extLst>
          </p:cNvPr>
          <p:cNvSpPr txBox="1"/>
          <p:nvPr/>
        </p:nvSpPr>
        <p:spPr>
          <a:xfrm rot="21352840">
            <a:off x="709292" y="1083909"/>
            <a:ext cx="1914914" cy="338554"/>
          </a:xfrm>
          <a:prstGeom prst="rect">
            <a:avLst/>
          </a:prstGeom>
          <a:noFill/>
        </p:spPr>
        <p:txBody>
          <a:bodyPr wrap="square" rtlCol="0">
            <a:spAutoFit/>
          </a:bodyPr>
          <a:lstStyle/>
          <a:p>
            <a:r>
              <a:rPr kumimoji="1" lang="en-US" altLang="ja-JP" sz="1600" dirty="0"/>
              <a:t>GCLIP</a:t>
            </a:r>
            <a:r>
              <a:rPr kumimoji="1" lang="ja-JP" altLang="en-US" sz="1600" dirty="0"/>
              <a:t>幼稚園の</a:t>
            </a:r>
          </a:p>
        </p:txBody>
      </p:sp>
      <p:sp>
        <p:nvSpPr>
          <p:cNvPr id="34" name="テキスト ボックス 33">
            <a:extLst>
              <a:ext uri="{FF2B5EF4-FFF2-40B4-BE49-F238E27FC236}">
                <a16:creationId xmlns:a16="http://schemas.microsoft.com/office/drawing/2014/main" id="{23CEEA00-FDF8-E4E2-0382-F647898C9DA8}"/>
              </a:ext>
            </a:extLst>
          </p:cNvPr>
          <p:cNvSpPr txBox="1"/>
          <p:nvPr/>
        </p:nvSpPr>
        <p:spPr>
          <a:xfrm rot="21352840">
            <a:off x="2145575" y="950146"/>
            <a:ext cx="893003" cy="461665"/>
          </a:xfrm>
          <a:prstGeom prst="rect">
            <a:avLst/>
          </a:prstGeom>
          <a:noFill/>
        </p:spPr>
        <p:txBody>
          <a:bodyPr wrap="square" rtlCol="0">
            <a:spAutoFit/>
          </a:bodyPr>
          <a:lstStyle/>
          <a:p>
            <a:r>
              <a:rPr kumimoji="1" lang="ja-JP" altLang="en-US" sz="2400" b="1" dirty="0">
                <a:solidFill>
                  <a:srgbClr val="FF9B9B"/>
                </a:solidFill>
              </a:rPr>
              <a:t>教育</a:t>
            </a:r>
          </a:p>
        </p:txBody>
      </p:sp>
      <p:sp>
        <p:nvSpPr>
          <p:cNvPr id="35" name="テキスト ボックス 34">
            <a:extLst>
              <a:ext uri="{FF2B5EF4-FFF2-40B4-BE49-F238E27FC236}">
                <a16:creationId xmlns:a16="http://schemas.microsoft.com/office/drawing/2014/main" id="{4C079696-2934-99E6-4C10-3B2728651B00}"/>
              </a:ext>
            </a:extLst>
          </p:cNvPr>
          <p:cNvSpPr txBox="1"/>
          <p:nvPr/>
        </p:nvSpPr>
        <p:spPr>
          <a:xfrm rot="21352840">
            <a:off x="2794180" y="944196"/>
            <a:ext cx="1291979" cy="338554"/>
          </a:xfrm>
          <a:prstGeom prst="rect">
            <a:avLst/>
          </a:prstGeom>
          <a:noFill/>
        </p:spPr>
        <p:txBody>
          <a:bodyPr wrap="square" rtlCol="0">
            <a:spAutoFit/>
          </a:bodyPr>
          <a:lstStyle/>
          <a:p>
            <a:r>
              <a:rPr kumimoji="1" lang="ja-JP" altLang="en-US" sz="1600" dirty="0"/>
              <a:t>のヒミツ</a:t>
            </a:r>
            <a:r>
              <a:rPr kumimoji="1" lang="en-US" altLang="ja-JP" sz="1600" dirty="0"/>
              <a:t>!</a:t>
            </a:r>
            <a:endParaRPr kumimoji="1" lang="ja-JP" altLang="en-US" sz="1600" dirty="0"/>
          </a:p>
        </p:txBody>
      </p:sp>
      <p:sp>
        <p:nvSpPr>
          <p:cNvPr id="38" name="テキスト ボックス 37">
            <a:extLst>
              <a:ext uri="{FF2B5EF4-FFF2-40B4-BE49-F238E27FC236}">
                <a16:creationId xmlns:a16="http://schemas.microsoft.com/office/drawing/2014/main" id="{3F4A9F8F-BF12-6FA6-660E-797118EB100D}"/>
              </a:ext>
            </a:extLst>
          </p:cNvPr>
          <p:cNvSpPr txBox="1"/>
          <p:nvPr/>
        </p:nvSpPr>
        <p:spPr>
          <a:xfrm>
            <a:off x="753914" y="6364878"/>
            <a:ext cx="4747279" cy="523220"/>
          </a:xfrm>
          <a:prstGeom prst="rect">
            <a:avLst/>
          </a:prstGeom>
          <a:noFill/>
        </p:spPr>
        <p:txBody>
          <a:bodyPr wrap="square" rtlCol="0">
            <a:spAutoFit/>
          </a:bodyPr>
          <a:lstStyle/>
          <a:p>
            <a:r>
              <a:rPr kumimoji="1" lang="ja-JP" altLang="en-US" sz="2000" b="1" dirty="0">
                <a:solidFill>
                  <a:schemeClr val="bg1"/>
                </a:solidFill>
              </a:rPr>
              <a:t>こだわりの</a:t>
            </a:r>
            <a:r>
              <a:rPr kumimoji="1" lang="ja-JP" altLang="en-US" sz="2800" b="1" dirty="0">
                <a:solidFill>
                  <a:schemeClr val="bg1"/>
                </a:solidFill>
              </a:rPr>
              <a:t>教育目標</a:t>
            </a:r>
            <a:r>
              <a:rPr kumimoji="1" lang="ja-JP" altLang="en-US" sz="2000" b="1" dirty="0">
                <a:solidFill>
                  <a:schemeClr val="bg1"/>
                </a:solidFill>
              </a:rPr>
              <a:t>と</a:t>
            </a:r>
            <a:r>
              <a:rPr kumimoji="1" lang="ja-JP" altLang="en-US" sz="2800" b="1" dirty="0">
                <a:solidFill>
                  <a:schemeClr val="bg1"/>
                </a:solidFill>
              </a:rPr>
              <a:t>教育特色</a:t>
            </a:r>
            <a:endParaRPr kumimoji="1" lang="ja-JP" altLang="en-US" sz="2000" b="1" dirty="0">
              <a:solidFill>
                <a:schemeClr val="bg1"/>
              </a:solidFill>
            </a:endParaRPr>
          </a:p>
        </p:txBody>
      </p:sp>
      <p:sp>
        <p:nvSpPr>
          <p:cNvPr id="40" name="二等辺三角形 39">
            <a:extLst>
              <a:ext uri="{FF2B5EF4-FFF2-40B4-BE49-F238E27FC236}">
                <a16:creationId xmlns:a16="http://schemas.microsoft.com/office/drawing/2014/main" id="{218DF475-F1DF-D55B-51BA-A484BEE026FE}"/>
              </a:ext>
            </a:extLst>
          </p:cNvPr>
          <p:cNvSpPr/>
          <p:nvPr/>
        </p:nvSpPr>
        <p:spPr>
          <a:xfrm rot="5400000">
            <a:off x="6024152" y="6492586"/>
            <a:ext cx="439939" cy="24390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DFC44634-9BF4-7DE3-E7A0-794C6EDB8FBB}"/>
              </a:ext>
            </a:extLst>
          </p:cNvPr>
          <p:cNvSpPr/>
          <p:nvPr/>
        </p:nvSpPr>
        <p:spPr>
          <a:xfrm rot="5400000">
            <a:off x="5671846" y="6492585"/>
            <a:ext cx="439939" cy="243909"/>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6163839A-2329-E0C5-3DAA-93851C2382A1}"/>
              </a:ext>
            </a:extLst>
          </p:cNvPr>
          <p:cNvSpPr txBox="1"/>
          <p:nvPr/>
        </p:nvSpPr>
        <p:spPr>
          <a:xfrm>
            <a:off x="1363963" y="5881254"/>
            <a:ext cx="1380914" cy="369332"/>
          </a:xfrm>
          <a:prstGeom prst="rect">
            <a:avLst/>
          </a:prstGeom>
          <a:noFill/>
        </p:spPr>
        <p:txBody>
          <a:bodyPr wrap="square" rtlCol="0">
            <a:spAutoFit/>
          </a:bodyPr>
          <a:lstStyle/>
          <a:p>
            <a:r>
              <a:rPr kumimoji="1" lang="ja-JP" altLang="en-US" b="1" dirty="0">
                <a:solidFill>
                  <a:schemeClr val="bg1"/>
                </a:solidFill>
              </a:rPr>
              <a:t>で読める！</a:t>
            </a:r>
          </a:p>
        </p:txBody>
      </p:sp>
      <p:sp>
        <p:nvSpPr>
          <p:cNvPr id="48" name="テキスト ボックス 47">
            <a:extLst>
              <a:ext uri="{FF2B5EF4-FFF2-40B4-BE49-F238E27FC236}">
                <a16:creationId xmlns:a16="http://schemas.microsoft.com/office/drawing/2014/main" id="{3ED8FE6B-FB28-A885-851D-42FC28E63EAA}"/>
              </a:ext>
            </a:extLst>
          </p:cNvPr>
          <p:cNvSpPr txBox="1"/>
          <p:nvPr/>
        </p:nvSpPr>
        <p:spPr>
          <a:xfrm>
            <a:off x="611509" y="5771030"/>
            <a:ext cx="1175718" cy="523220"/>
          </a:xfrm>
          <a:prstGeom prst="rect">
            <a:avLst/>
          </a:prstGeom>
          <a:noFill/>
        </p:spPr>
        <p:txBody>
          <a:bodyPr wrap="square" rtlCol="0">
            <a:spAutoFit/>
          </a:bodyPr>
          <a:lstStyle/>
          <a:p>
            <a:r>
              <a:rPr kumimoji="1" lang="ja-JP" altLang="en-US" sz="2800" b="1" dirty="0">
                <a:solidFill>
                  <a:srgbClr val="FFFF00"/>
                </a:solidFill>
              </a:rPr>
              <a:t>３分</a:t>
            </a:r>
          </a:p>
        </p:txBody>
      </p:sp>
      <p:pic>
        <p:nvPicPr>
          <p:cNvPr id="50" name="図 49">
            <a:extLst>
              <a:ext uri="{FF2B5EF4-FFF2-40B4-BE49-F238E27FC236}">
                <a16:creationId xmlns:a16="http://schemas.microsoft.com/office/drawing/2014/main" id="{7F0F63DD-1280-3DE5-F2C1-468227E3621B}"/>
              </a:ext>
            </a:extLst>
          </p:cNvPr>
          <p:cNvPicPr>
            <a:picLocks noChangeAspect="1"/>
          </p:cNvPicPr>
          <p:nvPr/>
        </p:nvPicPr>
        <p:blipFill>
          <a:blip r:embed="rId3"/>
          <a:stretch>
            <a:fillRect/>
          </a:stretch>
        </p:blipFill>
        <p:spPr>
          <a:xfrm>
            <a:off x="4839502" y="140444"/>
            <a:ext cx="416382" cy="416382"/>
          </a:xfrm>
          <a:prstGeom prst="rect">
            <a:avLst/>
          </a:prstGeom>
        </p:spPr>
      </p:pic>
      <p:sp>
        <p:nvSpPr>
          <p:cNvPr id="51" name="テキスト ボックス 50">
            <a:extLst>
              <a:ext uri="{FF2B5EF4-FFF2-40B4-BE49-F238E27FC236}">
                <a16:creationId xmlns:a16="http://schemas.microsoft.com/office/drawing/2014/main" id="{15EC15F3-5DEE-4167-95BE-8B0088CC1662}"/>
              </a:ext>
            </a:extLst>
          </p:cNvPr>
          <p:cNvSpPr txBox="1"/>
          <p:nvPr/>
        </p:nvSpPr>
        <p:spPr>
          <a:xfrm>
            <a:off x="5251564" y="198829"/>
            <a:ext cx="1663996" cy="369332"/>
          </a:xfrm>
          <a:prstGeom prst="rect">
            <a:avLst/>
          </a:prstGeom>
          <a:noFill/>
        </p:spPr>
        <p:txBody>
          <a:bodyPr wrap="square" rtlCol="0">
            <a:spAutoFit/>
          </a:bodyPr>
          <a:lstStyle/>
          <a:p>
            <a:r>
              <a:rPr kumimoji="1" lang="en-US" altLang="ja-JP" dirty="0">
                <a:solidFill>
                  <a:schemeClr val="bg1"/>
                </a:solidFill>
              </a:rPr>
              <a:t>GCLIP</a:t>
            </a:r>
            <a:r>
              <a:rPr kumimoji="1" lang="ja-JP" altLang="en-US" dirty="0">
                <a:solidFill>
                  <a:schemeClr val="bg1"/>
                </a:solidFill>
              </a:rPr>
              <a:t>幼稚園</a:t>
            </a:r>
          </a:p>
        </p:txBody>
      </p:sp>
    </p:spTree>
    <p:extLst>
      <p:ext uri="{BB962C8B-B14F-4D97-AF65-F5344CB8AC3E}">
        <p14:creationId xmlns:p14="http://schemas.microsoft.com/office/powerpoint/2010/main" val="3136367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ローチャート: 処理 1">
            <a:extLst>
              <a:ext uri="{FF2B5EF4-FFF2-40B4-BE49-F238E27FC236}">
                <a16:creationId xmlns:a16="http://schemas.microsoft.com/office/drawing/2014/main" id="{659817C7-EA83-3268-046F-73EB42E79F3E}"/>
              </a:ext>
            </a:extLst>
          </p:cNvPr>
          <p:cNvSpPr/>
          <p:nvPr/>
        </p:nvSpPr>
        <p:spPr>
          <a:xfrm flipV="1">
            <a:off x="326413" y="1593055"/>
            <a:ext cx="3464577" cy="180995"/>
          </a:xfrm>
          <a:prstGeom prst="flowChartProcess">
            <a:avLst/>
          </a:prstGeom>
          <a:solidFill>
            <a:srgbClr val="FFFF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38" name="正方形/長方形 37">
            <a:extLst>
              <a:ext uri="{FF2B5EF4-FFF2-40B4-BE49-F238E27FC236}">
                <a16:creationId xmlns:a16="http://schemas.microsoft.com/office/drawing/2014/main" id="{062FB85E-C74C-E7D7-344F-14DA657F015B}"/>
              </a:ext>
            </a:extLst>
          </p:cNvPr>
          <p:cNvSpPr/>
          <p:nvPr/>
        </p:nvSpPr>
        <p:spPr>
          <a:xfrm>
            <a:off x="0" y="5003731"/>
            <a:ext cx="7019925" cy="2016194"/>
          </a:xfrm>
          <a:prstGeom prst="rect">
            <a:avLst/>
          </a:pr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182C4C0-8A8A-77FF-A00C-D6B15753EB4D}"/>
              </a:ext>
            </a:extLst>
          </p:cNvPr>
          <p:cNvSpPr txBox="1"/>
          <p:nvPr/>
        </p:nvSpPr>
        <p:spPr>
          <a:xfrm>
            <a:off x="500971" y="359351"/>
            <a:ext cx="1938760" cy="584775"/>
          </a:xfrm>
          <a:prstGeom prst="rect">
            <a:avLst/>
          </a:prstGeom>
          <a:noFill/>
        </p:spPr>
        <p:txBody>
          <a:bodyPr wrap="square" rtlCol="0">
            <a:spAutoFit/>
          </a:bodyPr>
          <a:lstStyle/>
          <a:p>
            <a:r>
              <a:rPr kumimoji="1" lang="ja-JP" altLang="en-US" sz="3200" b="1" dirty="0">
                <a:solidFill>
                  <a:srgbClr val="FF9B9B"/>
                </a:solidFill>
                <a:latin typeface="UD デジタル 教科書体 N-R" panose="02020400000000000000" pitchFamily="17" charset="-128"/>
                <a:ea typeface="UD デジタル 教科書体 N-R" panose="02020400000000000000" pitchFamily="17" charset="-128"/>
              </a:rPr>
              <a:t>教育目標</a:t>
            </a:r>
          </a:p>
        </p:txBody>
      </p:sp>
      <p:sp>
        <p:nvSpPr>
          <p:cNvPr id="11" name="フローチャート: 処理 10">
            <a:extLst>
              <a:ext uri="{FF2B5EF4-FFF2-40B4-BE49-F238E27FC236}">
                <a16:creationId xmlns:a16="http://schemas.microsoft.com/office/drawing/2014/main" id="{F36D6B56-E6D1-D8FD-3AA0-8C028D97E0AC}"/>
              </a:ext>
            </a:extLst>
          </p:cNvPr>
          <p:cNvSpPr/>
          <p:nvPr/>
        </p:nvSpPr>
        <p:spPr>
          <a:xfrm flipV="1">
            <a:off x="2200" y="846742"/>
            <a:ext cx="2863286" cy="45719"/>
          </a:xfrm>
          <a:prstGeom prst="flowChartProcess">
            <a:avLst/>
          </a:prstGeom>
          <a:solidFill>
            <a:srgbClr val="FF9B9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5D9B2A0-C071-3473-2CE2-11C194B6C28A}"/>
              </a:ext>
            </a:extLst>
          </p:cNvPr>
          <p:cNvSpPr txBox="1"/>
          <p:nvPr/>
        </p:nvSpPr>
        <p:spPr>
          <a:xfrm>
            <a:off x="422472" y="1004044"/>
            <a:ext cx="2407538" cy="369332"/>
          </a:xfrm>
          <a:prstGeom prst="rect">
            <a:avLst/>
          </a:prstGeom>
          <a:noFill/>
        </p:spPr>
        <p:txBody>
          <a:bodyPr wrap="square" rtlCol="0">
            <a:spAutoFit/>
          </a:bodyPr>
          <a:lstStyle/>
          <a:p>
            <a:r>
              <a:rPr kumimoji="1" lang="ja-JP" altLang="en-US" dirty="0">
                <a:solidFill>
                  <a:schemeClr val="bg2">
                    <a:lumMod val="50000"/>
                  </a:schemeClr>
                </a:solidFill>
              </a:rPr>
              <a:t>豊かな経験を通して、</a:t>
            </a:r>
          </a:p>
        </p:txBody>
      </p:sp>
      <p:sp>
        <p:nvSpPr>
          <p:cNvPr id="13" name="テキスト ボックス 12">
            <a:extLst>
              <a:ext uri="{FF2B5EF4-FFF2-40B4-BE49-F238E27FC236}">
                <a16:creationId xmlns:a16="http://schemas.microsoft.com/office/drawing/2014/main" id="{C18F4AF5-4ABA-F403-48AD-3C7DCD2E9EBA}"/>
              </a:ext>
            </a:extLst>
          </p:cNvPr>
          <p:cNvSpPr txBox="1"/>
          <p:nvPr/>
        </p:nvSpPr>
        <p:spPr>
          <a:xfrm>
            <a:off x="399323" y="1355579"/>
            <a:ext cx="3501346" cy="523220"/>
          </a:xfrm>
          <a:prstGeom prst="rect">
            <a:avLst/>
          </a:prstGeom>
          <a:noFill/>
        </p:spPr>
        <p:txBody>
          <a:bodyPr wrap="square" rtlCol="0">
            <a:spAutoFit/>
          </a:bodyPr>
          <a:lstStyle/>
          <a:p>
            <a:r>
              <a:rPr kumimoji="1" lang="ja-JP" altLang="en-US" sz="2800" b="1" dirty="0">
                <a:solidFill>
                  <a:srgbClr val="FF9B9B"/>
                </a:solidFill>
              </a:rPr>
              <a:t>自律して生き抜く力</a:t>
            </a:r>
            <a:endParaRPr kumimoji="1" lang="ja-JP" altLang="en-US" sz="2800" dirty="0">
              <a:solidFill>
                <a:schemeClr val="bg2">
                  <a:lumMod val="50000"/>
                </a:schemeClr>
              </a:solidFill>
            </a:endParaRPr>
          </a:p>
        </p:txBody>
      </p:sp>
      <p:sp>
        <p:nvSpPr>
          <p:cNvPr id="14" name="テキスト ボックス 13">
            <a:extLst>
              <a:ext uri="{FF2B5EF4-FFF2-40B4-BE49-F238E27FC236}">
                <a16:creationId xmlns:a16="http://schemas.microsoft.com/office/drawing/2014/main" id="{166F38C5-BE1F-8B73-9A56-45E94EE64516}"/>
              </a:ext>
            </a:extLst>
          </p:cNvPr>
          <p:cNvSpPr txBox="1"/>
          <p:nvPr/>
        </p:nvSpPr>
        <p:spPr>
          <a:xfrm>
            <a:off x="3674962" y="1417134"/>
            <a:ext cx="1255853" cy="400110"/>
          </a:xfrm>
          <a:prstGeom prst="rect">
            <a:avLst/>
          </a:prstGeom>
          <a:noFill/>
        </p:spPr>
        <p:txBody>
          <a:bodyPr wrap="square" rtlCol="0">
            <a:spAutoFit/>
          </a:bodyPr>
          <a:lstStyle/>
          <a:p>
            <a:r>
              <a:rPr kumimoji="1" lang="ja-JP" altLang="en-US" sz="2000" dirty="0">
                <a:solidFill>
                  <a:schemeClr val="bg2">
                    <a:lumMod val="50000"/>
                  </a:schemeClr>
                </a:solidFill>
              </a:rPr>
              <a:t>を培う</a:t>
            </a:r>
            <a:endParaRPr kumimoji="1" lang="ja-JP" altLang="en-US" sz="2000" dirty="0"/>
          </a:p>
        </p:txBody>
      </p:sp>
      <p:sp>
        <p:nvSpPr>
          <p:cNvPr id="15" name="テキスト ボックス 14">
            <a:extLst>
              <a:ext uri="{FF2B5EF4-FFF2-40B4-BE49-F238E27FC236}">
                <a16:creationId xmlns:a16="http://schemas.microsoft.com/office/drawing/2014/main" id="{0875E655-4310-526B-DF0E-89B8AFA1F526}"/>
              </a:ext>
            </a:extLst>
          </p:cNvPr>
          <p:cNvSpPr txBox="1"/>
          <p:nvPr/>
        </p:nvSpPr>
        <p:spPr>
          <a:xfrm>
            <a:off x="226327" y="1858943"/>
            <a:ext cx="6614818" cy="1077218"/>
          </a:xfrm>
          <a:prstGeom prst="rect">
            <a:avLst/>
          </a:prstGeom>
          <a:noFill/>
        </p:spPr>
        <p:txBody>
          <a:bodyPr wrap="square" rtlCol="0">
            <a:spAutoFit/>
          </a:bodyPr>
          <a:lstStyle/>
          <a:p>
            <a:r>
              <a:rPr kumimoji="1" lang="en-US" altLang="ja-JP" sz="1600" dirty="0">
                <a:solidFill>
                  <a:schemeClr val="bg2">
                    <a:lumMod val="50000"/>
                  </a:schemeClr>
                </a:solidFill>
              </a:rPr>
              <a:t>GCLIP</a:t>
            </a:r>
            <a:r>
              <a:rPr kumimoji="1" lang="ja-JP" altLang="en-US" sz="1600" dirty="0">
                <a:solidFill>
                  <a:schemeClr val="bg2">
                    <a:lumMod val="50000"/>
                  </a:schemeClr>
                </a:solidFill>
              </a:rPr>
              <a:t>幼稚園は、</a:t>
            </a:r>
            <a:r>
              <a:rPr kumimoji="1" lang="ja-JP" altLang="en-US" sz="1600" b="1" dirty="0">
                <a:solidFill>
                  <a:srgbClr val="FF9B9B"/>
                </a:solidFill>
              </a:rPr>
              <a:t>困難にもめげず自分を律しながら挑戦し続ける力＝「生き抜く力」の基盤を培う</a:t>
            </a:r>
            <a:r>
              <a:rPr kumimoji="1" lang="ja-JP" altLang="en-US" sz="1600" dirty="0">
                <a:solidFill>
                  <a:schemeClr val="bg2">
                    <a:lumMod val="50000"/>
                  </a:schemeClr>
                </a:solidFill>
              </a:rPr>
              <a:t>ことを目標としています。そのためにまずは先生との受容的な関係からお子様の自己肯定感を育み、それを基盤として、園での様々な経験を通して課題を乗り越える力を養います。</a:t>
            </a:r>
            <a:endParaRPr kumimoji="1" lang="en-US" altLang="ja-JP" sz="1600" dirty="0">
              <a:solidFill>
                <a:schemeClr val="bg2">
                  <a:lumMod val="50000"/>
                </a:schemeClr>
              </a:solidFill>
            </a:endParaRPr>
          </a:p>
        </p:txBody>
      </p:sp>
      <p:sp>
        <p:nvSpPr>
          <p:cNvPr id="20" name="フローチャート: 処理 19">
            <a:extLst>
              <a:ext uri="{FF2B5EF4-FFF2-40B4-BE49-F238E27FC236}">
                <a16:creationId xmlns:a16="http://schemas.microsoft.com/office/drawing/2014/main" id="{204E4399-002B-1EAF-45E4-3E12EE37F16F}"/>
              </a:ext>
            </a:extLst>
          </p:cNvPr>
          <p:cNvSpPr/>
          <p:nvPr/>
        </p:nvSpPr>
        <p:spPr>
          <a:xfrm>
            <a:off x="1965512" y="3833678"/>
            <a:ext cx="2590544" cy="706759"/>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7223 w 10000"/>
              <a:gd name="connsiteY1" fmla="*/ 294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148 h 10148"/>
              <a:gd name="connsiteX1" fmla="*/ 7266 w 10000"/>
              <a:gd name="connsiteY1" fmla="*/ 0 h 10148"/>
              <a:gd name="connsiteX2" fmla="*/ 10000 w 10000"/>
              <a:gd name="connsiteY2" fmla="*/ 10148 h 10148"/>
              <a:gd name="connsiteX3" fmla="*/ 0 w 10000"/>
              <a:gd name="connsiteY3" fmla="*/ 10148 h 10148"/>
              <a:gd name="connsiteX4" fmla="*/ 0 w 10000"/>
              <a:gd name="connsiteY4" fmla="*/ 148 h 10148"/>
              <a:gd name="connsiteX0" fmla="*/ 2567 w 10000"/>
              <a:gd name="connsiteY0" fmla="*/ 0 h 10182"/>
              <a:gd name="connsiteX1" fmla="*/ 7266 w 10000"/>
              <a:gd name="connsiteY1" fmla="*/ 34 h 10182"/>
              <a:gd name="connsiteX2" fmla="*/ 10000 w 10000"/>
              <a:gd name="connsiteY2" fmla="*/ 10182 h 10182"/>
              <a:gd name="connsiteX3" fmla="*/ 0 w 10000"/>
              <a:gd name="connsiteY3" fmla="*/ 10182 h 10182"/>
              <a:gd name="connsiteX4" fmla="*/ 2567 w 10000"/>
              <a:gd name="connsiteY4" fmla="*/ 0 h 10182"/>
              <a:gd name="connsiteX0" fmla="*/ 1979 w 9412"/>
              <a:gd name="connsiteY0" fmla="*/ 0 h 10182"/>
              <a:gd name="connsiteX1" fmla="*/ 6678 w 9412"/>
              <a:gd name="connsiteY1" fmla="*/ 34 h 10182"/>
              <a:gd name="connsiteX2" fmla="*/ 9412 w 9412"/>
              <a:gd name="connsiteY2" fmla="*/ 10182 h 10182"/>
              <a:gd name="connsiteX3" fmla="*/ 0 w 9412"/>
              <a:gd name="connsiteY3" fmla="*/ 10182 h 10182"/>
              <a:gd name="connsiteX4" fmla="*/ 1979 w 9412"/>
              <a:gd name="connsiteY4" fmla="*/ 0 h 10182"/>
              <a:gd name="connsiteX0" fmla="*/ 2103 w 9064"/>
              <a:gd name="connsiteY0" fmla="*/ 0 h 10000"/>
              <a:gd name="connsiteX1" fmla="*/ 7095 w 9064"/>
              <a:gd name="connsiteY1" fmla="*/ 33 h 10000"/>
              <a:gd name="connsiteX2" fmla="*/ 9064 w 9064"/>
              <a:gd name="connsiteY2" fmla="*/ 10000 h 10000"/>
              <a:gd name="connsiteX3" fmla="*/ 0 w 9064"/>
              <a:gd name="connsiteY3" fmla="*/ 10000 h 10000"/>
              <a:gd name="connsiteX4" fmla="*/ 2103 w 906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 h="10000">
                <a:moveTo>
                  <a:pt x="2103" y="0"/>
                </a:moveTo>
                <a:lnTo>
                  <a:pt x="7095" y="33"/>
                </a:lnTo>
                <a:lnTo>
                  <a:pt x="9064" y="10000"/>
                </a:lnTo>
                <a:lnTo>
                  <a:pt x="0" y="10000"/>
                </a:lnTo>
                <a:lnTo>
                  <a:pt x="2103" y="0"/>
                </a:lnTo>
                <a:close/>
              </a:path>
            </a:pathLst>
          </a:cu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a:extLst>
              <a:ext uri="{FF2B5EF4-FFF2-40B4-BE49-F238E27FC236}">
                <a16:creationId xmlns:a16="http://schemas.microsoft.com/office/drawing/2014/main" id="{D8FA7BE2-1FF9-25CE-6ECD-B4733F4DFA17}"/>
              </a:ext>
            </a:extLst>
          </p:cNvPr>
          <p:cNvSpPr/>
          <p:nvPr/>
        </p:nvSpPr>
        <p:spPr>
          <a:xfrm>
            <a:off x="2608631" y="3047960"/>
            <a:ext cx="1314510" cy="726625"/>
          </a:xfrm>
          <a:prstGeom prst="triangle">
            <a:avLst/>
          </a:prstGeom>
          <a:solidFill>
            <a:srgbClr val="FF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黒い背景に白い文字がある&#10;&#10;中程度の精度で自動的に生成された説明">
            <a:extLst>
              <a:ext uri="{FF2B5EF4-FFF2-40B4-BE49-F238E27FC236}">
                <a16:creationId xmlns:a16="http://schemas.microsoft.com/office/drawing/2014/main" id="{5E0AB8D9-91DE-EF01-CA70-3CE0355705CB}"/>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944480" y="3866837"/>
            <a:ext cx="659108" cy="659108"/>
          </a:xfrm>
          <a:prstGeom prst="rect">
            <a:avLst/>
          </a:prstGeom>
        </p:spPr>
      </p:pic>
      <p:sp>
        <p:nvSpPr>
          <p:cNvPr id="22" name="テキスト ボックス 21">
            <a:extLst>
              <a:ext uri="{FF2B5EF4-FFF2-40B4-BE49-F238E27FC236}">
                <a16:creationId xmlns:a16="http://schemas.microsoft.com/office/drawing/2014/main" id="{A08D0F49-0534-1B3B-2A5F-AE3391C7555C}"/>
              </a:ext>
            </a:extLst>
          </p:cNvPr>
          <p:cNvSpPr txBox="1"/>
          <p:nvPr/>
        </p:nvSpPr>
        <p:spPr>
          <a:xfrm>
            <a:off x="4543804" y="3888214"/>
            <a:ext cx="1418616" cy="338554"/>
          </a:xfrm>
          <a:prstGeom prst="rect">
            <a:avLst/>
          </a:prstGeom>
          <a:noFill/>
        </p:spPr>
        <p:txBody>
          <a:bodyPr wrap="square" rtlCol="0">
            <a:spAutoFit/>
          </a:bodyPr>
          <a:lstStyle/>
          <a:p>
            <a:r>
              <a:rPr kumimoji="1" lang="ja-JP" altLang="en-US" sz="1600" dirty="0">
                <a:solidFill>
                  <a:srgbClr val="FF9B9B"/>
                </a:solidFill>
              </a:rPr>
              <a:t>自己肯定感</a:t>
            </a:r>
          </a:p>
        </p:txBody>
      </p:sp>
      <p:pic>
        <p:nvPicPr>
          <p:cNvPr id="31" name="図 30" descr="黒い背景に白い文字がある&#10;&#10;中程度の精度で自動的に生成された説明">
            <a:extLst>
              <a:ext uri="{FF2B5EF4-FFF2-40B4-BE49-F238E27FC236}">
                <a16:creationId xmlns:a16="http://schemas.microsoft.com/office/drawing/2014/main" id="{ABC3204D-B8EC-F8F9-6508-8CF61F42D17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78836" y="3190425"/>
            <a:ext cx="790396" cy="790396"/>
          </a:xfrm>
          <a:prstGeom prst="rect">
            <a:avLst/>
          </a:prstGeom>
        </p:spPr>
      </p:pic>
      <p:sp>
        <p:nvSpPr>
          <p:cNvPr id="32" name="テキスト ボックス 31">
            <a:extLst>
              <a:ext uri="{FF2B5EF4-FFF2-40B4-BE49-F238E27FC236}">
                <a16:creationId xmlns:a16="http://schemas.microsoft.com/office/drawing/2014/main" id="{E7168FD4-81C1-7B36-FB0C-C62F860FE901}"/>
              </a:ext>
            </a:extLst>
          </p:cNvPr>
          <p:cNvSpPr txBox="1"/>
          <p:nvPr/>
        </p:nvSpPr>
        <p:spPr>
          <a:xfrm>
            <a:off x="4026193" y="3189527"/>
            <a:ext cx="1535104" cy="338554"/>
          </a:xfrm>
          <a:prstGeom prst="rect">
            <a:avLst/>
          </a:prstGeom>
          <a:noFill/>
        </p:spPr>
        <p:txBody>
          <a:bodyPr wrap="square" rtlCol="0">
            <a:spAutoFit/>
          </a:bodyPr>
          <a:lstStyle/>
          <a:p>
            <a:r>
              <a:rPr kumimoji="1" lang="ja-JP" altLang="en-US" sz="1600" dirty="0">
                <a:solidFill>
                  <a:srgbClr val="FF9B9B"/>
                </a:solidFill>
              </a:rPr>
              <a:t>生き抜く力</a:t>
            </a:r>
          </a:p>
        </p:txBody>
      </p:sp>
      <p:sp>
        <p:nvSpPr>
          <p:cNvPr id="36" name="フローチャート: 代替処理 35">
            <a:extLst>
              <a:ext uri="{FF2B5EF4-FFF2-40B4-BE49-F238E27FC236}">
                <a16:creationId xmlns:a16="http://schemas.microsoft.com/office/drawing/2014/main" id="{A182512C-C8DC-9CC6-C0A5-4C1068A645E3}"/>
              </a:ext>
            </a:extLst>
          </p:cNvPr>
          <p:cNvSpPr/>
          <p:nvPr/>
        </p:nvSpPr>
        <p:spPr>
          <a:xfrm>
            <a:off x="-391743" y="4715555"/>
            <a:ext cx="2878497" cy="446155"/>
          </a:xfrm>
          <a:prstGeom prst="flowChartAlternateProcess">
            <a:avLst/>
          </a:prstGeom>
          <a:solidFill>
            <a:srgbClr val="FF9B9B"/>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FD24C127-9404-7827-FCB9-5EC0CA6AA15D}"/>
              </a:ext>
            </a:extLst>
          </p:cNvPr>
          <p:cNvSpPr txBox="1"/>
          <p:nvPr/>
        </p:nvSpPr>
        <p:spPr>
          <a:xfrm>
            <a:off x="203260" y="4778566"/>
            <a:ext cx="1967700" cy="338554"/>
          </a:xfrm>
          <a:prstGeom prst="rect">
            <a:avLst/>
          </a:prstGeom>
          <a:noFill/>
        </p:spPr>
        <p:txBody>
          <a:bodyPr wrap="square" rtlCol="0">
            <a:spAutoFit/>
          </a:bodyPr>
          <a:lstStyle/>
          <a:p>
            <a:r>
              <a:rPr kumimoji="1" lang="ja-JP" altLang="en-US" sz="1600" b="1" dirty="0">
                <a:solidFill>
                  <a:schemeClr val="bg1"/>
                </a:solidFill>
              </a:rPr>
              <a:t>目指す子どもの姿</a:t>
            </a:r>
          </a:p>
        </p:txBody>
      </p:sp>
      <p:cxnSp>
        <p:nvCxnSpPr>
          <p:cNvPr id="41" name="直線コネクタ 40">
            <a:extLst>
              <a:ext uri="{FF2B5EF4-FFF2-40B4-BE49-F238E27FC236}">
                <a16:creationId xmlns:a16="http://schemas.microsoft.com/office/drawing/2014/main" id="{FBAAF807-6485-E679-6630-7D7EE0ACF637}"/>
              </a:ext>
            </a:extLst>
          </p:cNvPr>
          <p:cNvCxnSpPr>
            <a:cxnSpLocks/>
          </p:cNvCxnSpPr>
          <p:nvPr/>
        </p:nvCxnSpPr>
        <p:spPr>
          <a:xfrm>
            <a:off x="3669257" y="3495858"/>
            <a:ext cx="1608760" cy="0"/>
          </a:xfrm>
          <a:prstGeom prst="line">
            <a:avLst/>
          </a:prstGeom>
          <a:ln w="19050">
            <a:solidFill>
              <a:srgbClr val="FF9B9B"/>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E7225F7E-08F6-5CF6-3A57-949379C27A24}"/>
              </a:ext>
            </a:extLst>
          </p:cNvPr>
          <p:cNvCxnSpPr>
            <a:cxnSpLocks/>
          </p:cNvCxnSpPr>
          <p:nvPr/>
        </p:nvCxnSpPr>
        <p:spPr>
          <a:xfrm>
            <a:off x="4162771" y="4192043"/>
            <a:ext cx="1608760" cy="0"/>
          </a:xfrm>
          <a:prstGeom prst="line">
            <a:avLst/>
          </a:prstGeom>
          <a:ln w="19050">
            <a:solidFill>
              <a:srgbClr val="FF9B9B"/>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ED3FEB25-E8D7-4C1C-7E5A-80288489D036}"/>
              </a:ext>
            </a:extLst>
          </p:cNvPr>
          <p:cNvSpPr txBox="1"/>
          <p:nvPr/>
        </p:nvSpPr>
        <p:spPr>
          <a:xfrm>
            <a:off x="297039" y="6457523"/>
            <a:ext cx="2175668" cy="523220"/>
          </a:xfrm>
          <a:prstGeom prst="rect">
            <a:avLst/>
          </a:prstGeom>
          <a:noFill/>
        </p:spPr>
        <p:txBody>
          <a:bodyPr wrap="square" rtlCol="0">
            <a:spAutoFit/>
          </a:bodyPr>
          <a:lstStyle/>
          <a:p>
            <a:pPr algn="ctr"/>
            <a:r>
              <a:rPr kumimoji="1" lang="ja-JP" altLang="en-US" sz="1400" b="1" dirty="0">
                <a:solidFill>
                  <a:schemeClr val="bg1"/>
                </a:solidFill>
              </a:rPr>
              <a:t>自己肯定感があり</a:t>
            </a:r>
            <a:endParaRPr kumimoji="1" lang="en-US" altLang="ja-JP" sz="1400" b="1" dirty="0">
              <a:solidFill>
                <a:schemeClr val="bg1"/>
              </a:solidFill>
            </a:endParaRPr>
          </a:p>
          <a:p>
            <a:pPr algn="ctr"/>
            <a:r>
              <a:rPr kumimoji="1" lang="ja-JP" altLang="en-US" sz="1400" b="1" dirty="0">
                <a:solidFill>
                  <a:schemeClr val="bg1"/>
                </a:solidFill>
              </a:rPr>
              <a:t>思いやりのある子ども</a:t>
            </a:r>
          </a:p>
        </p:txBody>
      </p:sp>
      <p:sp>
        <p:nvSpPr>
          <p:cNvPr id="50" name="テキスト ボックス 49">
            <a:extLst>
              <a:ext uri="{FF2B5EF4-FFF2-40B4-BE49-F238E27FC236}">
                <a16:creationId xmlns:a16="http://schemas.microsoft.com/office/drawing/2014/main" id="{C4B8CBF4-1842-97BA-E84E-C752DB0B4A4E}"/>
              </a:ext>
            </a:extLst>
          </p:cNvPr>
          <p:cNvSpPr txBox="1"/>
          <p:nvPr/>
        </p:nvSpPr>
        <p:spPr>
          <a:xfrm>
            <a:off x="2484282" y="6458948"/>
            <a:ext cx="2108413" cy="523220"/>
          </a:xfrm>
          <a:prstGeom prst="rect">
            <a:avLst/>
          </a:prstGeom>
          <a:noFill/>
        </p:spPr>
        <p:txBody>
          <a:bodyPr wrap="square" rtlCol="0">
            <a:spAutoFit/>
          </a:bodyPr>
          <a:lstStyle/>
          <a:p>
            <a:pPr algn="ctr"/>
            <a:r>
              <a:rPr kumimoji="1" lang="ja-JP" altLang="en-US" sz="1400" b="1" dirty="0">
                <a:solidFill>
                  <a:schemeClr val="bg1"/>
                </a:solidFill>
              </a:rPr>
              <a:t>やりたいことを見つけやりきれる子ども</a:t>
            </a:r>
          </a:p>
        </p:txBody>
      </p:sp>
      <p:sp>
        <p:nvSpPr>
          <p:cNvPr id="51" name="テキスト ボックス 50">
            <a:extLst>
              <a:ext uri="{FF2B5EF4-FFF2-40B4-BE49-F238E27FC236}">
                <a16:creationId xmlns:a16="http://schemas.microsoft.com/office/drawing/2014/main" id="{C4FB49D2-643D-7FCA-3EB3-26DE847358CA}"/>
              </a:ext>
            </a:extLst>
          </p:cNvPr>
          <p:cNvSpPr txBox="1"/>
          <p:nvPr/>
        </p:nvSpPr>
        <p:spPr>
          <a:xfrm>
            <a:off x="4576232" y="6503791"/>
            <a:ext cx="2108413" cy="307777"/>
          </a:xfrm>
          <a:prstGeom prst="rect">
            <a:avLst/>
          </a:prstGeom>
          <a:noFill/>
        </p:spPr>
        <p:txBody>
          <a:bodyPr wrap="square" rtlCol="0">
            <a:spAutoFit/>
          </a:bodyPr>
          <a:lstStyle/>
          <a:p>
            <a:pPr algn="ctr"/>
            <a:r>
              <a:rPr kumimoji="1" lang="ja-JP" altLang="en-US" sz="1400" b="1" dirty="0">
                <a:solidFill>
                  <a:schemeClr val="bg1"/>
                </a:solidFill>
              </a:rPr>
              <a:t>探求心のある子ども</a:t>
            </a:r>
          </a:p>
        </p:txBody>
      </p:sp>
      <p:pic>
        <p:nvPicPr>
          <p:cNvPr id="3" name="図 2" descr="屋外, スポーツゲーム, スポーツ, 人 が含まれている画像&#10;&#10;自動的に生成された説明">
            <a:extLst>
              <a:ext uri="{FF2B5EF4-FFF2-40B4-BE49-F238E27FC236}">
                <a16:creationId xmlns:a16="http://schemas.microsoft.com/office/drawing/2014/main" id="{2D27BE2C-5AE3-D447-9201-725292F25402}"/>
              </a:ext>
            </a:extLst>
          </p:cNvPr>
          <p:cNvPicPr preferRelativeResize="0">
            <a:picLocks/>
          </p:cNvPicPr>
          <p:nvPr/>
        </p:nvPicPr>
        <p:blipFill rotWithShape="1">
          <a:blip r:embed="rId6">
            <a:extLst>
              <a:ext uri="{28A0092B-C50C-407E-A947-70E740481C1C}">
                <a14:useLocalDpi xmlns:a14="http://schemas.microsoft.com/office/drawing/2010/main" val="0"/>
              </a:ext>
            </a:extLst>
          </a:blip>
          <a:srcRect l="28914" r="16699" b="35638"/>
          <a:stretch/>
        </p:blipFill>
        <p:spPr>
          <a:xfrm>
            <a:off x="2613667" y="5232450"/>
            <a:ext cx="1800000" cy="1143423"/>
          </a:xfrm>
          <a:prstGeom prst="rect">
            <a:avLst/>
          </a:prstGeom>
        </p:spPr>
      </p:pic>
      <p:pic>
        <p:nvPicPr>
          <p:cNvPr id="4" name="図 3" descr="テーブルの上に立っている幼児&#10;&#10;自動的に生成された説明">
            <a:extLst>
              <a:ext uri="{FF2B5EF4-FFF2-40B4-BE49-F238E27FC236}">
                <a16:creationId xmlns:a16="http://schemas.microsoft.com/office/drawing/2014/main" id="{9968AB25-F9E0-83C1-F1C0-BE1F7DCA6E1A}"/>
              </a:ext>
            </a:extLst>
          </p:cNvPr>
          <p:cNvPicPr preferRelativeResize="0">
            <a:picLocks/>
          </p:cNvPicPr>
          <p:nvPr/>
        </p:nvPicPr>
        <p:blipFill rotWithShape="1">
          <a:blip r:embed="rId7">
            <a:extLst>
              <a:ext uri="{28A0092B-C50C-407E-A947-70E740481C1C}">
                <a14:useLocalDpi xmlns:a14="http://schemas.microsoft.com/office/drawing/2010/main" val="0"/>
              </a:ext>
            </a:extLst>
          </a:blip>
          <a:srcRect l="15032" t="6576" r="10565" b="28233"/>
          <a:stretch/>
        </p:blipFill>
        <p:spPr>
          <a:xfrm>
            <a:off x="4737422" y="5232450"/>
            <a:ext cx="1800000" cy="1143423"/>
          </a:xfrm>
          <a:prstGeom prst="rect">
            <a:avLst/>
          </a:prstGeom>
        </p:spPr>
      </p:pic>
      <p:pic>
        <p:nvPicPr>
          <p:cNvPr id="5" name="図 4" descr="人, 屋内, 子供, 少し が含まれている画像&#10;&#10;自動的に生成された説明">
            <a:extLst>
              <a:ext uri="{FF2B5EF4-FFF2-40B4-BE49-F238E27FC236}">
                <a16:creationId xmlns:a16="http://schemas.microsoft.com/office/drawing/2014/main" id="{BC425E08-A2C8-B99B-9FA5-E3A466C65E76}"/>
              </a:ext>
            </a:extLst>
          </p:cNvPr>
          <p:cNvPicPr preferRelativeResize="0">
            <a:picLocks/>
          </p:cNvPicPr>
          <p:nvPr/>
        </p:nvPicPr>
        <p:blipFill rotWithShape="1">
          <a:blip r:embed="rId8">
            <a:extLst>
              <a:ext uri="{28A0092B-C50C-407E-A947-70E740481C1C}">
                <a14:useLocalDpi xmlns:a14="http://schemas.microsoft.com/office/drawing/2010/main" val="0"/>
              </a:ext>
            </a:extLst>
          </a:blip>
          <a:srcRect l="12269" t="7075" r="4914" b="22780"/>
          <a:stretch/>
        </p:blipFill>
        <p:spPr>
          <a:xfrm>
            <a:off x="489913" y="5232450"/>
            <a:ext cx="1800000" cy="1143423"/>
          </a:xfrm>
          <a:prstGeom prst="rect">
            <a:avLst/>
          </a:prstGeom>
        </p:spPr>
      </p:pic>
    </p:spTree>
    <p:extLst>
      <p:ext uri="{BB962C8B-B14F-4D97-AF65-F5344CB8AC3E}">
        <p14:creationId xmlns:p14="http://schemas.microsoft.com/office/powerpoint/2010/main" val="83463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7A3EA07-C9C3-98C3-8E98-830F751B0A90}"/>
              </a:ext>
            </a:extLst>
          </p:cNvPr>
          <p:cNvPicPr>
            <a:picLocks noChangeAspect="1"/>
          </p:cNvPicPr>
          <p:nvPr/>
        </p:nvPicPr>
        <p:blipFill rotWithShape="1">
          <a:blip r:embed="rId2" cstate="print">
            <a:alphaModFix/>
            <a:extLst>
              <a:ext uri="{BEBA8EAE-BF5A-486C-A8C5-ECC9F3942E4B}">
                <a14:imgProps xmlns:a14="http://schemas.microsoft.com/office/drawing/2010/main">
                  <a14:imgLayer r:embed="rId3">
                    <a14:imgEffect>
                      <a14:saturation sat="98000"/>
                    </a14:imgEffect>
                  </a14:imgLayer>
                </a14:imgProps>
              </a:ext>
              <a:ext uri="{28A0092B-C50C-407E-A947-70E740481C1C}">
                <a14:useLocalDpi xmlns:a14="http://schemas.microsoft.com/office/drawing/2010/main" val="0"/>
              </a:ext>
            </a:extLst>
          </a:blip>
          <a:srcRect l="1688"/>
          <a:stretch/>
        </p:blipFill>
        <p:spPr>
          <a:xfrm>
            <a:off x="-173832" y="0"/>
            <a:ext cx="8084741" cy="5488305"/>
          </a:xfrm>
          <a:prstGeom prst="rect">
            <a:avLst/>
          </a:prstGeom>
        </p:spPr>
      </p:pic>
      <p:sp>
        <p:nvSpPr>
          <p:cNvPr id="4" name="テキスト ボックス 3">
            <a:extLst>
              <a:ext uri="{FF2B5EF4-FFF2-40B4-BE49-F238E27FC236}">
                <a16:creationId xmlns:a16="http://schemas.microsoft.com/office/drawing/2014/main" id="{8F15E710-5BAE-57B2-B94B-394D80E907E6}"/>
              </a:ext>
            </a:extLst>
          </p:cNvPr>
          <p:cNvSpPr txBox="1"/>
          <p:nvPr/>
        </p:nvSpPr>
        <p:spPr>
          <a:xfrm>
            <a:off x="532511" y="369861"/>
            <a:ext cx="3186000" cy="584775"/>
          </a:xfrm>
          <a:prstGeom prst="rect">
            <a:avLst/>
          </a:prstGeom>
          <a:noFill/>
        </p:spPr>
        <p:txBody>
          <a:bodyPr wrap="square" rtlCol="0">
            <a:spAutoFit/>
          </a:bodyPr>
          <a:lstStyle/>
          <a:p>
            <a:r>
              <a:rPr kumimoji="1" lang="ja-JP" altLang="en-US" sz="3200" b="1" dirty="0">
                <a:ln w="127000">
                  <a:solidFill>
                    <a:schemeClr val="bg1"/>
                  </a:solidFill>
                </a:ln>
                <a:solidFill>
                  <a:srgbClr val="FF9B9B"/>
                </a:solidFill>
                <a:latin typeface="UD デジタル 教科書体 N-R" panose="02020400000000000000" pitchFamily="17" charset="-128"/>
                <a:ea typeface="UD デジタル 教科書体 N-R" panose="02020400000000000000" pitchFamily="17" charset="-128"/>
              </a:rPr>
              <a:t>教育の特色</a:t>
            </a:r>
          </a:p>
        </p:txBody>
      </p:sp>
      <p:sp>
        <p:nvSpPr>
          <p:cNvPr id="5" name="フローチャート: 処理 4">
            <a:extLst>
              <a:ext uri="{FF2B5EF4-FFF2-40B4-BE49-F238E27FC236}">
                <a16:creationId xmlns:a16="http://schemas.microsoft.com/office/drawing/2014/main" id="{1506BE88-7467-9398-2FC7-14F9B45DA3D0}"/>
              </a:ext>
            </a:extLst>
          </p:cNvPr>
          <p:cNvSpPr/>
          <p:nvPr/>
        </p:nvSpPr>
        <p:spPr>
          <a:xfrm flipV="1">
            <a:off x="-199721" y="846742"/>
            <a:ext cx="3811034" cy="45719"/>
          </a:xfrm>
          <a:prstGeom prst="flowChartProcess">
            <a:avLst/>
          </a:prstGeom>
          <a:solidFill>
            <a:srgbClr val="FF9B9B">
              <a:alpha val="70000"/>
            </a:srgbClr>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127000">
                <a:solidFill>
                  <a:schemeClr val="bg1"/>
                </a:solidFill>
              </a:ln>
            </a:endParaRPr>
          </a:p>
        </p:txBody>
      </p:sp>
      <p:sp>
        <p:nvSpPr>
          <p:cNvPr id="13" name="テキスト ボックス 12">
            <a:extLst>
              <a:ext uri="{FF2B5EF4-FFF2-40B4-BE49-F238E27FC236}">
                <a16:creationId xmlns:a16="http://schemas.microsoft.com/office/drawing/2014/main" id="{080047F6-0854-DD12-1052-3ACE8ECE1867}"/>
              </a:ext>
            </a:extLst>
          </p:cNvPr>
          <p:cNvSpPr txBox="1"/>
          <p:nvPr/>
        </p:nvSpPr>
        <p:spPr>
          <a:xfrm>
            <a:off x="522986" y="369861"/>
            <a:ext cx="3186000" cy="584775"/>
          </a:xfrm>
          <a:prstGeom prst="rect">
            <a:avLst/>
          </a:prstGeom>
          <a:noFill/>
        </p:spPr>
        <p:txBody>
          <a:bodyPr wrap="square" rtlCol="0">
            <a:spAutoFit/>
          </a:bodyPr>
          <a:lstStyle/>
          <a:p>
            <a:r>
              <a:rPr kumimoji="1" lang="ja-JP" altLang="en-US" sz="3200" b="1" dirty="0">
                <a:solidFill>
                  <a:srgbClr val="FF9B9B"/>
                </a:solidFill>
                <a:latin typeface="UD デジタル 教科書体 N-R" panose="02020400000000000000" pitchFamily="17" charset="-128"/>
                <a:ea typeface="UD デジタル 教科書体 N-R" panose="02020400000000000000" pitchFamily="17" charset="-128"/>
              </a:rPr>
              <a:t>教育の特色</a:t>
            </a:r>
          </a:p>
        </p:txBody>
      </p:sp>
      <p:sp>
        <p:nvSpPr>
          <p:cNvPr id="14" name="フローチャート: 処理 13">
            <a:extLst>
              <a:ext uri="{FF2B5EF4-FFF2-40B4-BE49-F238E27FC236}">
                <a16:creationId xmlns:a16="http://schemas.microsoft.com/office/drawing/2014/main" id="{560C1904-7C0B-C4AA-06AC-710E345D99F3}"/>
              </a:ext>
            </a:extLst>
          </p:cNvPr>
          <p:cNvSpPr/>
          <p:nvPr/>
        </p:nvSpPr>
        <p:spPr>
          <a:xfrm flipV="1">
            <a:off x="-209246" y="846742"/>
            <a:ext cx="3811034" cy="45719"/>
          </a:xfrm>
          <a:prstGeom prst="flowChartProcess">
            <a:avLst/>
          </a:prstGeom>
          <a:solidFill>
            <a:srgbClr val="FF9B9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DD6FD2B-2AA1-4BEF-0E98-DE8B3C667162}"/>
              </a:ext>
            </a:extLst>
          </p:cNvPr>
          <p:cNvSpPr/>
          <p:nvPr/>
        </p:nvSpPr>
        <p:spPr>
          <a:xfrm>
            <a:off x="0" y="5131056"/>
            <a:ext cx="7019925" cy="1888869"/>
          </a:xfrm>
          <a:prstGeom prst="rect">
            <a:avLst/>
          </a:pr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1B640E4-04A1-CCB8-D37C-A3688C8FAB1A}"/>
              </a:ext>
            </a:extLst>
          </p:cNvPr>
          <p:cNvSpPr txBox="1"/>
          <p:nvPr/>
        </p:nvSpPr>
        <p:spPr>
          <a:xfrm>
            <a:off x="157358" y="4979115"/>
            <a:ext cx="6537228" cy="400110"/>
          </a:xfrm>
          <a:prstGeom prst="rect">
            <a:avLst/>
          </a:prstGeom>
          <a:noFill/>
        </p:spPr>
        <p:txBody>
          <a:bodyPr wrap="square" rtlCol="0">
            <a:spAutoFit/>
          </a:bodyPr>
          <a:lstStyle/>
          <a:p>
            <a:r>
              <a:rPr kumimoji="1" lang="ja-JP" altLang="en-US" sz="2000" b="1" dirty="0">
                <a:ln w="127000">
                  <a:solidFill>
                    <a:srgbClr val="FF9B9B"/>
                  </a:solidFill>
                </a:ln>
                <a:solidFill>
                  <a:schemeClr val="bg1"/>
                </a:solidFill>
              </a:rPr>
              <a:t>丈夫な身体</a:t>
            </a:r>
            <a:r>
              <a:rPr kumimoji="1" lang="ja-JP" altLang="en-US" sz="2000" dirty="0">
                <a:ln w="127000">
                  <a:solidFill>
                    <a:srgbClr val="FF9B9B"/>
                  </a:solidFill>
                </a:ln>
                <a:solidFill>
                  <a:schemeClr val="bg1"/>
                </a:solidFill>
              </a:rPr>
              <a:t>と</a:t>
            </a:r>
            <a:r>
              <a:rPr kumimoji="1" lang="ja-JP" altLang="en-US" b="1" dirty="0">
                <a:ln w="127000">
                  <a:solidFill>
                    <a:srgbClr val="FF9B9B"/>
                  </a:solidFill>
                </a:ln>
                <a:solidFill>
                  <a:schemeClr val="bg1"/>
                </a:solidFill>
              </a:rPr>
              <a:t>自然現象に興味を持ち</a:t>
            </a:r>
            <a:r>
              <a:rPr kumimoji="1" lang="ja-JP" altLang="en-US" sz="2000" b="1" dirty="0">
                <a:ln w="127000">
                  <a:solidFill>
                    <a:srgbClr val="FF9B9B"/>
                  </a:solidFill>
                </a:ln>
                <a:solidFill>
                  <a:schemeClr val="bg1"/>
                </a:solidFill>
              </a:rPr>
              <a:t>探求する心</a:t>
            </a:r>
            <a:r>
              <a:rPr kumimoji="1" lang="ja-JP" altLang="en-US" b="1" dirty="0">
                <a:ln w="127000">
                  <a:solidFill>
                    <a:srgbClr val="FF9B9B"/>
                  </a:solidFill>
                </a:ln>
                <a:solidFill>
                  <a:schemeClr val="bg1"/>
                </a:solidFill>
              </a:rPr>
              <a:t>を養います。</a:t>
            </a:r>
          </a:p>
        </p:txBody>
      </p:sp>
      <p:sp>
        <p:nvSpPr>
          <p:cNvPr id="23" name="テキスト ボックス 22">
            <a:extLst>
              <a:ext uri="{FF2B5EF4-FFF2-40B4-BE49-F238E27FC236}">
                <a16:creationId xmlns:a16="http://schemas.microsoft.com/office/drawing/2014/main" id="{6FB863EA-4021-3EE3-0EED-7767E7854075}"/>
              </a:ext>
            </a:extLst>
          </p:cNvPr>
          <p:cNvSpPr txBox="1"/>
          <p:nvPr/>
        </p:nvSpPr>
        <p:spPr>
          <a:xfrm>
            <a:off x="272223" y="5557213"/>
            <a:ext cx="6422363" cy="954107"/>
          </a:xfrm>
          <a:prstGeom prst="rect">
            <a:avLst/>
          </a:prstGeom>
          <a:noFill/>
        </p:spPr>
        <p:txBody>
          <a:bodyPr wrap="square" rtlCol="0">
            <a:spAutoFit/>
          </a:bodyPr>
          <a:lstStyle/>
          <a:p>
            <a:r>
              <a:rPr kumimoji="1" lang="ja-JP" altLang="en-US" sz="1400" b="1" dirty="0">
                <a:solidFill>
                  <a:schemeClr val="bg1"/>
                </a:solidFill>
              </a:rPr>
              <a:t>自然は子ども達にとって発見の宝庫です。</a:t>
            </a:r>
            <a:r>
              <a:rPr kumimoji="1" lang="ja-JP" altLang="en-US" sz="1400" dirty="0">
                <a:solidFill>
                  <a:schemeClr val="bg1"/>
                </a:solidFill>
              </a:rPr>
              <a:t>そのため、</a:t>
            </a:r>
            <a:r>
              <a:rPr kumimoji="1" lang="en-US" altLang="ja-JP" sz="1400" dirty="0">
                <a:solidFill>
                  <a:schemeClr val="bg1"/>
                </a:solidFill>
              </a:rPr>
              <a:t>GCLIP</a:t>
            </a:r>
            <a:r>
              <a:rPr kumimoji="1" lang="ja-JP" altLang="en-US" sz="1400" dirty="0">
                <a:solidFill>
                  <a:schemeClr val="bg1"/>
                </a:solidFill>
              </a:rPr>
              <a:t>幼稚園では積極的に戸外遊びの時間を設けています。子ども達は</a:t>
            </a:r>
            <a:r>
              <a:rPr kumimoji="1" lang="ja-JP" altLang="en-US" sz="1400" b="1" dirty="0">
                <a:solidFill>
                  <a:srgbClr val="FFFF00"/>
                </a:solidFill>
              </a:rPr>
              <a:t>思い切り身体を動かしながら</a:t>
            </a:r>
            <a:r>
              <a:rPr kumimoji="1" lang="ja-JP" altLang="en-US" sz="1400" dirty="0">
                <a:solidFill>
                  <a:schemeClr val="bg1"/>
                </a:solidFill>
              </a:rPr>
              <a:t>、自然物や自然現象から</a:t>
            </a:r>
            <a:r>
              <a:rPr kumimoji="1" lang="ja-JP" altLang="en-US" sz="1400" b="1" dirty="0">
                <a:solidFill>
                  <a:srgbClr val="FFFF00"/>
                </a:solidFill>
              </a:rPr>
              <a:t>学びの種を主体的に見つけ</a:t>
            </a:r>
            <a:r>
              <a:rPr kumimoji="1" lang="ja-JP" altLang="en-US" sz="1400" dirty="0">
                <a:solidFill>
                  <a:schemeClr val="bg1"/>
                </a:solidFill>
              </a:rPr>
              <a:t>、先生・お友達と共に探求していきます。</a:t>
            </a:r>
            <a:endParaRPr kumimoji="1" lang="en-US" altLang="ja-JP" sz="1400" dirty="0">
              <a:solidFill>
                <a:schemeClr val="bg1"/>
              </a:solidFill>
            </a:endParaRPr>
          </a:p>
        </p:txBody>
      </p:sp>
      <p:sp>
        <p:nvSpPr>
          <p:cNvPr id="24" name="テキスト ボックス 23">
            <a:extLst>
              <a:ext uri="{FF2B5EF4-FFF2-40B4-BE49-F238E27FC236}">
                <a16:creationId xmlns:a16="http://schemas.microsoft.com/office/drawing/2014/main" id="{145E33AD-D301-5168-FA91-21D8CCCB3040}"/>
              </a:ext>
            </a:extLst>
          </p:cNvPr>
          <p:cNvSpPr txBox="1"/>
          <p:nvPr/>
        </p:nvSpPr>
        <p:spPr>
          <a:xfrm>
            <a:off x="184674" y="4979115"/>
            <a:ext cx="6537228" cy="400110"/>
          </a:xfrm>
          <a:prstGeom prst="rect">
            <a:avLst/>
          </a:prstGeom>
          <a:noFill/>
        </p:spPr>
        <p:txBody>
          <a:bodyPr wrap="square" rtlCol="0">
            <a:spAutoFit/>
          </a:bodyPr>
          <a:lstStyle/>
          <a:p>
            <a:r>
              <a:rPr kumimoji="1" lang="ja-JP" altLang="en-US" sz="2000" b="1" dirty="0">
                <a:solidFill>
                  <a:srgbClr val="FFFF00"/>
                </a:solidFill>
              </a:rPr>
              <a:t>丈夫な身体</a:t>
            </a:r>
            <a:r>
              <a:rPr kumimoji="1" lang="ja-JP" altLang="en-US" b="1" dirty="0">
                <a:solidFill>
                  <a:schemeClr val="bg1"/>
                </a:solidFill>
              </a:rPr>
              <a:t>と自然現象に興味を持ち</a:t>
            </a:r>
            <a:r>
              <a:rPr kumimoji="1" lang="ja-JP" altLang="en-US" sz="2000" b="1" dirty="0">
                <a:solidFill>
                  <a:srgbClr val="FFFF00"/>
                </a:solidFill>
              </a:rPr>
              <a:t>探求する心</a:t>
            </a:r>
            <a:r>
              <a:rPr kumimoji="1" lang="ja-JP" altLang="en-US" b="1" dirty="0">
                <a:solidFill>
                  <a:schemeClr val="bg1"/>
                </a:solidFill>
              </a:rPr>
              <a:t>を養います。</a:t>
            </a:r>
          </a:p>
        </p:txBody>
      </p:sp>
      <p:sp>
        <p:nvSpPr>
          <p:cNvPr id="28" name="フローチャート: 結合子 27">
            <a:extLst>
              <a:ext uri="{FF2B5EF4-FFF2-40B4-BE49-F238E27FC236}">
                <a16:creationId xmlns:a16="http://schemas.microsoft.com/office/drawing/2014/main" id="{FC0008FF-9DD0-5E5A-DC6E-04C35FF207EE}"/>
              </a:ext>
            </a:extLst>
          </p:cNvPr>
          <p:cNvSpPr/>
          <p:nvPr/>
        </p:nvSpPr>
        <p:spPr>
          <a:xfrm>
            <a:off x="4108314" y="1503991"/>
            <a:ext cx="2573459" cy="2573459"/>
          </a:xfrm>
          <a:prstGeom prst="flowChartConnector">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D462E5C-B1D2-E476-AFF0-31DDA4D98562}"/>
              </a:ext>
            </a:extLst>
          </p:cNvPr>
          <p:cNvSpPr txBox="1"/>
          <p:nvPr/>
        </p:nvSpPr>
        <p:spPr>
          <a:xfrm>
            <a:off x="4358122" y="2951967"/>
            <a:ext cx="2489172" cy="338554"/>
          </a:xfrm>
          <a:prstGeom prst="rect">
            <a:avLst/>
          </a:prstGeom>
          <a:noFill/>
        </p:spPr>
        <p:txBody>
          <a:bodyPr wrap="square" rtlCol="0">
            <a:spAutoFit/>
          </a:bodyPr>
          <a:lstStyle/>
          <a:p>
            <a:r>
              <a:rPr kumimoji="1" lang="ja-JP" altLang="en-US" sz="1600" b="1" dirty="0">
                <a:solidFill>
                  <a:srgbClr val="FF9B9B"/>
                </a:solidFill>
              </a:rPr>
              <a:t>思い切り遊びこむ！</a:t>
            </a:r>
            <a:endParaRPr kumimoji="1" lang="ja-JP" altLang="en-US" sz="1400" b="1" dirty="0">
              <a:solidFill>
                <a:srgbClr val="FF9B9B"/>
              </a:solidFill>
            </a:endParaRPr>
          </a:p>
        </p:txBody>
      </p:sp>
      <p:sp>
        <p:nvSpPr>
          <p:cNvPr id="32" name="フローチャート: 処理 31">
            <a:extLst>
              <a:ext uri="{FF2B5EF4-FFF2-40B4-BE49-F238E27FC236}">
                <a16:creationId xmlns:a16="http://schemas.microsoft.com/office/drawing/2014/main" id="{26CE34E1-0FF8-8F7A-E60B-C2B5836DAEE0}"/>
              </a:ext>
            </a:extLst>
          </p:cNvPr>
          <p:cNvSpPr/>
          <p:nvPr/>
        </p:nvSpPr>
        <p:spPr>
          <a:xfrm flipV="1">
            <a:off x="4327602" y="2347112"/>
            <a:ext cx="2151229" cy="173028"/>
          </a:xfrm>
          <a:prstGeom prst="flowChartProcess">
            <a:avLst/>
          </a:prstGeom>
          <a:solidFill>
            <a:srgbClr val="FFFF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5F8C79B-F224-E1EE-C8A0-3CC20AB70734}"/>
              </a:ext>
            </a:extLst>
          </p:cNvPr>
          <p:cNvSpPr txBox="1"/>
          <p:nvPr/>
        </p:nvSpPr>
        <p:spPr>
          <a:xfrm>
            <a:off x="4129334" y="2637452"/>
            <a:ext cx="3096917" cy="338554"/>
          </a:xfrm>
          <a:prstGeom prst="rect">
            <a:avLst/>
          </a:prstGeom>
          <a:noFill/>
        </p:spPr>
        <p:txBody>
          <a:bodyPr wrap="square" rtlCol="0">
            <a:spAutoFit/>
          </a:bodyPr>
          <a:lstStyle/>
          <a:p>
            <a:r>
              <a:rPr kumimoji="1" lang="ja-JP" altLang="en-US" sz="1400" dirty="0">
                <a:solidFill>
                  <a:srgbClr val="FF9B9B"/>
                </a:solidFill>
              </a:rPr>
              <a:t>まるで</a:t>
            </a:r>
            <a:r>
              <a:rPr kumimoji="1" lang="ja-JP" altLang="en-US" sz="1600" b="1" dirty="0">
                <a:solidFill>
                  <a:srgbClr val="FF9B9B"/>
                </a:solidFill>
              </a:rPr>
              <a:t>公園のような園庭</a:t>
            </a:r>
            <a:r>
              <a:rPr kumimoji="1" lang="ja-JP" altLang="en-US" sz="1400" dirty="0">
                <a:solidFill>
                  <a:srgbClr val="FF9B9B"/>
                </a:solidFill>
              </a:rPr>
              <a:t>で</a:t>
            </a:r>
          </a:p>
        </p:txBody>
      </p:sp>
      <p:sp>
        <p:nvSpPr>
          <p:cNvPr id="33" name="テキスト ボックス 32">
            <a:extLst>
              <a:ext uri="{FF2B5EF4-FFF2-40B4-BE49-F238E27FC236}">
                <a16:creationId xmlns:a16="http://schemas.microsoft.com/office/drawing/2014/main" id="{F99E438E-7A6B-4774-9DA6-9DE256826EC1}"/>
              </a:ext>
            </a:extLst>
          </p:cNvPr>
          <p:cNvSpPr txBox="1"/>
          <p:nvPr/>
        </p:nvSpPr>
        <p:spPr>
          <a:xfrm>
            <a:off x="4280274" y="2151075"/>
            <a:ext cx="2422519" cy="461665"/>
          </a:xfrm>
          <a:prstGeom prst="rect">
            <a:avLst/>
          </a:prstGeom>
          <a:noFill/>
        </p:spPr>
        <p:txBody>
          <a:bodyPr wrap="square" rtlCol="0">
            <a:spAutoFit/>
          </a:bodyPr>
          <a:lstStyle/>
          <a:p>
            <a:r>
              <a:rPr kumimoji="1" lang="ja-JP" altLang="en-US" sz="2400" b="1" dirty="0">
                <a:solidFill>
                  <a:srgbClr val="FF9B9B"/>
                </a:solidFill>
              </a:rPr>
              <a:t>自然豊かな体験</a:t>
            </a:r>
          </a:p>
        </p:txBody>
      </p:sp>
    </p:spTree>
    <p:extLst>
      <p:ext uri="{BB962C8B-B14F-4D97-AF65-F5344CB8AC3E}">
        <p14:creationId xmlns:p14="http://schemas.microsoft.com/office/powerpoint/2010/main" val="299901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女の子を抱いている男性&#10;&#10;低い精度で自動的に生成された説明">
            <a:extLst>
              <a:ext uri="{FF2B5EF4-FFF2-40B4-BE49-F238E27FC236}">
                <a16:creationId xmlns:a16="http://schemas.microsoft.com/office/drawing/2014/main" id="{40DFD390-1D3A-AC29-9E61-80D494A29708}"/>
              </a:ext>
            </a:extLst>
          </p:cNvPr>
          <p:cNvPicPr>
            <a:picLocks noChangeAspect="1"/>
          </p:cNvPicPr>
          <p:nvPr/>
        </p:nvPicPr>
        <p:blipFill rotWithShape="1">
          <a:blip r:embed="rId2">
            <a:extLst>
              <a:ext uri="{28A0092B-C50C-407E-A947-70E740481C1C}">
                <a14:useLocalDpi xmlns:a14="http://schemas.microsoft.com/office/drawing/2010/main" val="0"/>
              </a:ext>
            </a:extLst>
          </a:blip>
          <a:srcRect l="11847" t="6968" r="24373" b="-2273"/>
          <a:stretch/>
        </p:blipFill>
        <p:spPr>
          <a:xfrm>
            <a:off x="-21469" y="0"/>
            <a:ext cx="7041394" cy="7019925"/>
          </a:xfrm>
          <a:prstGeom prst="rect">
            <a:avLst/>
          </a:prstGeom>
        </p:spPr>
      </p:pic>
      <p:sp>
        <p:nvSpPr>
          <p:cNvPr id="5" name="正方形/長方形 4">
            <a:extLst>
              <a:ext uri="{FF2B5EF4-FFF2-40B4-BE49-F238E27FC236}">
                <a16:creationId xmlns:a16="http://schemas.microsoft.com/office/drawing/2014/main" id="{C4472CA9-7469-7FE2-87DB-6CF4E65EB725}"/>
              </a:ext>
            </a:extLst>
          </p:cNvPr>
          <p:cNvSpPr/>
          <p:nvPr/>
        </p:nvSpPr>
        <p:spPr>
          <a:xfrm>
            <a:off x="0" y="5131056"/>
            <a:ext cx="7019925" cy="1888869"/>
          </a:xfrm>
          <a:prstGeom prst="rect">
            <a:avLst/>
          </a:pr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945661A7-C291-3556-4FBD-19C3CE6DB91E}"/>
              </a:ext>
            </a:extLst>
          </p:cNvPr>
          <p:cNvSpPr txBox="1"/>
          <p:nvPr/>
        </p:nvSpPr>
        <p:spPr>
          <a:xfrm>
            <a:off x="422472" y="4958067"/>
            <a:ext cx="6420288" cy="430887"/>
          </a:xfrm>
          <a:prstGeom prst="rect">
            <a:avLst/>
          </a:prstGeom>
          <a:noFill/>
        </p:spPr>
        <p:txBody>
          <a:bodyPr wrap="square" rtlCol="0">
            <a:spAutoFit/>
          </a:bodyPr>
          <a:lstStyle/>
          <a:p>
            <a:r>
              <a:rPr kumimoji="1" lang="ja-JP" altLang="en-US" sz="2200" b="1" dirty="0">
                <a:ln w="127000">
                  <a:solidFill>
                    <a:srgbClr val="FF9B9B"/>
                  </a:solidFill>
                </a:ln>
                <a:solidFill>
                  <a:srgbClr val="FF9B9B"/>
                </a:solidFill>
              </a:rPr>
              <a:t>たっぷり週</a:t>
            </a:r>
            <a:r>
              <a:rPr kumimoji="1" lang="en-US" altLang="ja-JP" sz="2200" b="1" dirty="0">
                <a:ln w="127000">
                  <a:solidFill>
                    <a:srgbClr val="FF9B9B"/>
                  </a:solidFill>
                </a:ln>
                <a:solidFill>
                  <a:srgbClr val="FF9B9B"/>
                </a:solidFill>
              </a:rPr>
              <a:t>3</a:t>
            </a:r>
            <a:r>
              <a:rPr kumimoji="1" lang="ja-JP" altLang="en-US" sz="2200" b="1" dirty="0">
                <a:ln w="127000">
                  <a:solidFill>
                    <a:srgbClr val="FF9B9B"/>
                  </a:solidFill>
                </a:ln>
                <a:solidFill>
                  <a:srgbClr val="FF9B9B"/>
                </a:solidFill>
              </a:rPr>
              <a:t>回の英語学習で国際感覚を育む</a:t>
            </a:r>
          </a:p>
        </p:txBody>
      </p:sp>
      <p:sp>
        <p:nvSpPr>
          <p:cNvPr id="24" name="テキスト ボックス 23">
            <a:extLst>
              <a:ext uri="{FF2B5EF4-FFF2-40B4-BE49-F238E27FC236}">
                <a16:creationId xmlns:a16="http://schemas.microsoft.com/office/drawing/2014/main" id="{151D2E5F-AE7A-63D4-F039-57217DCEAC0C}"/>
              </a:ext>
            </a:extLst>
          </p:cNvPr>
          <p:cNvSpPr txBox="1"/>
          <p:nvPr/>
        </p:nvSpPr>
        <p:spPr>
          <a:xfrm>
            <a:off x="422472" y="4977787"/>
            <a:ext cx="6420288" cy="430887"/>
          </a:xfrm>
          <a:prstGeom prst="rect">
            <a:avLst/>
          </a:prstGeom>
          <a:noFill/>
        </p:spPr>
        <p:txBody>
          <a:bodyPr wrap="square" rtlCol="0">
            <a:spAutoFit/>
          </a:bodyPr>
          <a:lstStyle/>
          <a:p>
            <a:r>
              <a:rPr kumimoji="1" lang="ja-JP" altLang="en-US" sz="2200" b="1" dirty="0">
                <a:solidFill>
                  <a:schemeClr val="bg1"/>
                </a:solidFill>
              </a:rPr>
              <a:t>たっぷり</a:t>
            </a:r>
            <a:r>
              <a:rPr kumimoji="1" lang="ja-JP" altLang="en-US" sz="2200" b="1" dirty="0">
                <a:solidFill>
                  <a:srgbClr val="FFFF00"/>
                </a:solidFill>
              </a:rPr>
              <a:t>週</a:t>
            </a:r>
            <a:r>
              <a:rPr kumimoji="1" lang="en-US" altLang="ja-JP" sz="2200" b="1" dirty="0">
                <a:solidFill>
                  <a:srgbClr val="FFFF00"/>
                </a:solidFill>
              </a:rPr>
              <a:t>3</a:t>
            </a:r>
            <a:r>
              <a:rPr kumimoji="1" lang="ja-JP" altLang="en-US" sz="2200" b="1" dirty="0">
                <a:solidFill>
                  <a:srgbClr val="FFFF00"/>
                </a:solidFill>
              </a:rPr>
              <a:t>回</a:t>
            </a:r>
            <a:r>
              <a:rPr kumimoji="1" lang="ja-JP" altLang="en-US" sz="2200" b="1" dirty="0">
                <a:solidFill>
                  <a:schemeClr val="bg1"/>
                </a:solidFill>
              </a:rPr>
              <a:t>の英語学習で</a:t>
            </a:r>
            <a:r>
              <a:rPr kumimoji="1" lang="ja-JP" altLang="en-US" sz="2200" b="1" dirty="0">
                <a:solidFill>
                  <a:srgbClr val="FFFF00"/>
                </a:solidFill>
              </a:rPr>
              <a:t>国際感覚</a:t>
            </a:r>
            <a:r>
              <a:rPr kumimoji="1" lang="ja-JP" altLang="en-US" sz="2200" b="1" dirty="0">
                <a:solidFill>
                  <a:schemeClr val="bg1"/>
                </a:solidFill>
              </a:rPr>
              <a:t>を育む</a:t>
            </a:r>
          </a:p>
        </p:txBody>
      </p:sp>
      <p:sp>
        <p:nvSpPr>
          <p:cNvPr id="25" name="テキスト ボックス 24">
            <a:extLst>
              <a:ext uri="{FF2B5EF4-FFF2-40B4-BE49-F238E27FC236}">
                <a16:creationId xmlns:a16="http://schemas.microsoft.com/office/drawing/2014/main" id="{4D1C863B-C6E7-020B-1B6B-6F6610F5A166}"/>
              </a:ext>
            </a:extLst>
          </p:cNvPr>
          <p:cNvSpPr txBox="1"/>
          <p:nvPr/>
        </p:nvSpPr>
        <p:spPr>
          <a:xfrm>
            <a:off x="490319" y="5573018"/>
            <a:ext cx="6039288" cy="1200329"/>
          </a:xfrm>
          <a:prstGeom prst="rect">
            <a:avLst/>
          </a:prstGeom>
          <a:noFill/>
        </p:spPr>
        <p:txBody>
          <a:bodyPr wrap="square" rtlCol="0">
            <a:spAutoFit/>
          </a:bodyPr>
          <a:lstStyle/>
          <a:p>
            <a:r>
              <a:rPr kumimoji="1" lang="en-US" altLang="ja-JP" sz="1400" dirty="0">
                <a:solidFill>
                  <a:schemeClr val="bg1"/>
                </a:solidFill>
              </a:rPr>
              <a:t>GCLIP</a:t>
            </a:r>
            <a:r>
              <a:rPr kumimoji="1" lang="ja-JP" altLang="en-US" sz="1400" dirty="0">
                <a:solidFill>
                  <a:schemeClr val="bg1"/>
                </a:solidFill>
              </a:rPr>
              <a:t>幼稚園では、</a:t>
            </a:r>
            <a:r>
              <a:rPr kumimoji="1" lang="ja-JP" altLang="en-US" sz="1400" b="1" dirty="0">
                <a:solidFill>
                  <a:srgbClr val="FFFF00"/>
                </a:solidFill>
              </a:rPr>
              <a:t>様々な国籍の人々と対話し協力関係を築く国際人を育てる</a:t>
            </a:r>
            <a:r>
              <a:rPr kumimoji="1" lang="ja-JP" altLang="en-US" sz="1400" dirty="0">
                <a:solidFill>
                  <a:schemeClr val="bg1"/>
                </a:solidFill>
              </a:rPr>
              <a:t>ことを目標に、</a:t>
            </a:r>
            <a:r>
              <a:rPr kumimoji="1" lang="ja-JP" altLang="en-US" sz="1400" b="1" dirty="0">
                <a:solidFill>
                  <a:srgbClr val="FFFF00"/>
                </a:solidFill>
              </a:rPr>
              <a:t>週</a:t>
            </a:r>
            <a:r>
              <a:rPr kumimoji="1" lang="en-US" altLang="ja-JP" sz="1400" b="1" dirty="0">
                <a:solidFill>
                  <a:srgbClr val="FFFF00"/>
                </a:solidFill>
              </a:rPr>
              <a:t>3</a:t>
            </a:r>
            <a:r>
              <a:rPr kumimoji="1" lang="ja-JP" altLang="en-US" sz="1400" b="1" dirty="0">
                <a:solidFill>
                  <a:srgbClr val="FFFF00"/>
                </a:solidFill>
              </a:rPr>
              <a:t>回</a:t>
            </a:r>
            <a:r>
              <a:rPr kumimoji="1" lang="en-US" altLang="ja-JP" sz="1400" b="1" dirty="0">
                <a:solidFill>
                  <a:srgbClr val="FFFF00"/>
                </a:solidFill>
              </a:rPr>
              <a:t>1</a:t>
            </a:r>
            <a:r>
              <a:rPr kumimoji="1" lang="ja-JP" altLang="en-US" sz="1400" b="1" dirty="0">
                <a:solidFill>
                  <a:srgbClr val="FFFF00"/>
                </a:solidFill>
              </a:rPr>
              <a:t>時間</a:t>
            </a:r>
            <a:r>
              <a:rPr kumimoji="1" lang="ja-JP" altLang="en-US" sz="1400" dirty="0">
                <a:solidFill>
                  <a:schemeClr val="bg1"/>
                </a:solidFill>
              </a:rPr>
              <a:t>程度</a:t>
            </a:r>
            <a:r>
              <a:rPr kumimoji="1" lang="ja-JP" altLang="en-US" sz="1400" b="1" dirty="0">
                <a:solidFill>
                  <a:srgbClr val="FFFF00"/>
                </a:solidFill>
              </a:rPr>
              <a:t>ネイティブ講師</a:t>
            </a:r>
            <a:r>
              <a:rPr kumimoji="1" lang="ja-JP" altLang="en-US" sz="1400" dirty="0">
                <a:solidFill>
                  <a:schemeClr val="bg1"/>
                </a:solidFill>
              </a:rPr>
              <a:t>による英会話の時間を設けています。ベテランのネイティブ講師が作成した歌やゲームを通して英会話を</a:t>
            </a:r>
            <a:r>
              <a:rPr kumimoji="1" lang="ja-JP" altLang="en-US" sz="1400" b="1" dirty="0">
                <a:solidFill>
                  <a:srgbClr val="FFFF00"/>
                </a:solidFill>
              </a:rPr>
              <a:t>「楽しみながら学ぶ」</a:t>
            </a:r>
            <a:r>
              <a:rPr kumimoji="1" lang="ja-JP" altLang="en-US" sz="1400" dirty="0">
                <a:solidFill>
                  <a:schemeClr val="bg1"/>
                </a:solidFill>
              </a:rPr>
              <a:t>ことを何よりも大切にしています。</a:t>
            </a:r>
            <a:endParaRPr kumimoji="1" lang="en-US" altLang="ja-JP" sz="1400" dirty="0">
              <a:solidFill>
                <a:schemeClr val="bg1"/>
              </a:solidFill>
            </a:endParaRPr>
          </a:p>
          <a:p>
            <a:endParaRPr kumimoji="1" lang="en-US" altLang="ja-JP" sz="1600" dirty="0"/>
          </a:p>
        </p:txBody>
      </p:sp>
      <p:sp>
        <p:nvSpPr>
          <p:cNvPr id="6" name="フローチャート: 結合子 5">
            <a:extLst>
              <a:ext uri="{FF2B5EF4-FFF2-40B4-BE49-F238E27FC236}">
                <a16:creationId xmlns:a16="http://schemas.microsoft.com/office/drawing/2014/main" id="{48B47FD4-1217-34E5-BBF2-5165E6D9FF62}"/>
              </a:ext>
            </a:extLst>
          </p:cNvPr>
          <p:cNvSpPr/>
          <p:nvPr/>
        </p:nvSpPr>
        <p:spPr>
          <a:xfrm>
            <a:off x="405776" y="2446125"/>
            <a:ext cx="2273760" cy="2273760"/>
          </a:xfrm>
          <a:prstGeom prst="flowChartConnector">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343E0064-81A9-CB0D-8337-DEDBC8658B48}"/>
              </a:ext>
            </a:extLst>
          </p:cNvPr>
          <p:cNvSpPr txBox="1"/>
          <p:nvPr/>
        </p:nvSpPr>
        <p:spPr>
          <a:xfrm>
            <a:off x="469441" y="3464370"/>
            <a:ext cx="2854928" cy="338554"/>
          </a:xfrm>
          <a:prstGeom prst="rect">
            <a:avLst/>
          </a:prstGeom>
          <a:noFill/>
        </p:spPr>
        <p:txBody>
          <a:bodyPr wrap="square" rtlCol="0">
            <a:spAutoFit/>
          </a:bodyPr>
          <a:lstStyle/>
          <a:p>
            <a:r>
              <a:rPr kumimoji="1" lang="ja-JP" altLang="en-US" sz="1600" b="1" dirty="0">
                <a:solidFill>
                  <a:srgbClr val="FF9B9B"/>
                </a:solidFill>
              </a:rPr>
              <a:t>ネイティブ講師</a:t>
            </a:r>
            <a:r>
              <a:rPr kumimoji="1" lang="ja-JP" altLang="en-US" sz="1400" dirty="0">
                <a:solidFill>
                  <a:srgbClr val="FF9B9B"/>
                </a:solidFill>
              </a:rPr>
              <a:t>による</a:t>
            </a:r>
            <a:endParaRPr kumimoji="1" lang="ja-JP" altLang="en-US" sz="1600" dirty="0">
              <a:solidFill>
                <a:srgbClr val="FF9B9B"/>
              </a:solidFill>
            </a:endParaRPr>
          </a:p>
        </p:txBody>
      </p:sp>
      <p:sp>
        <p:nvSpPr>
          <p:cNvPr id="30" name="テキスト ボックス 29">
            <a:extLst>
              <a:ext uri="{FF2B5EF4-FFF2-40B4-BE49-F238E27FC236}">
                <a16:creationId xmlns:a16="http://schemas.microsoft.com/office/drawing/2014/main" id="{C9E71DC4-B82D-767C-651A-734DD7C70BDF}"/>
              </a:ext>
            </a:extLst>
          </p:cNvPr>
          <p:cNvSpPr txBox="1"/>
          <p:nvPr/>
        </p:nvSpPr>
        <p:spPr>
          <a:xfrm>
            <a:off x="605307" y="3777835"/>
            <a:ext cx="2854928" cy="338554"/>
          </a:xfrm>
          <a:prstGeom prst="rect">
            <a:avLst/>
          </a:prstGeom>
          <a:noFill/>
        </p:spPr>
        <p:txBody>
          <a:bodyPr wrap="square" rtlCol="0">
            <a:spAutoFit/>
          </a:bodyPr>
          <a:lstStyle/>
          <a:p>
            <a:r>
              <a:rPr kumimoji="1" lang="ja-JP" altLang="en-US" sz="1600" b="1" dirty="0">
                <a:solidFill>
                  <a:srgbClr val="FF9B9B"/>
                </a:solidFill>
              </a:rPr>
              <a:t>ホンモノ</a:t>
            </a:r>
            <a:r>
              <a:rPr kumimoji="1" lang="ja-JP" altLang="en-US" sz="1400" dirty="0">
                <a:solidFill>
                  <a:srgbClr val="FF9B9B"/>
                </a:solidFill>
              </a:rPr>
              <a:t>の英語体験</a:t>
            </a:r>
            <a:endParaRPr kumimoji="1" lang="ja-JP" altLang="en-US" sz="1600" dirty="0">
              <a:solidFill>
                <a:srgbClr val="FF9B9B"/>
              </a:solidFill>
            </a:endParaRPr>
          </a:p>
        </p:txBody>
      </p:sp>
      <p:sp>
        <p:nvSpPr>
          <p:cNvPr id="8" name="フローチャート: 処理 7">
            <a:extLst>
              <a:ext uri="{FF2B5EF4-FFF2-40B4-BE49-F238E27FC236}">
                <a16:creationId xmlns:a16="http://schemas.microsoft.com/office/drawing/2014/main" id="{EF710C2F-757E-68C6-D5F1-C3D434C36AEB}"/>
              </a:ext>
            </a:extLst>
          </p:cNvPr>
          <p:cNvSpPr/>
          <p:nvPr/>
        </p:nvSpPr>
        <p:spPr>
          <a:xfrm flipV="1">
            <a:off x="888569" y="3029493"/>
            <a:ext cx="1214313" cy="173028"/>
          </a:xfrm>
          <a:prstGeom prst="flowChartProcess">
            <a:avLst/>
          </a:prstGeom>
          <a:solidFill>
            <a:srgbClr val="FFFF0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7E03E94-4B7B-B7E6-D86F-F21B4CE20A5C}"/>
              </a:ext>
            </a:extLst>
          </p:cNvPr>
          <p:cNvSpPr txBox="1"/>
          <p:nvPr/>
        </p:nvSpPr>
        <p:spPr>
          <a:xfrm>
            <a:off x="953033" y="2823460"/>
            <a:ext cx="1129182" cy="461665"/>
          </a:xfrm>
          <a:prstGeom prst="rect">
            <a:avLst/>
          </a:prstGeom>
          <a:noFill/>
        </p:spPr>
        <p:txBody>
          <a:bodyPr wrap="square" rtlCol="0">
            <a:spAutoFit/>
          </a:bodyPr>
          <a:lstStyle/>
          <a:p>
            <a:r>
              <a:rPr kumimoji="1" lang="ja-JP" altLang="en-US" sz="2400" b="1" dirty="0">
                <a:solidFill>
                  <a:srgbClr val="FF9B9B"/>
                </a:solidFill>
              </a:rPr>
              <a:t>英会話</a:t>
            </a:r>
          </a:p>
        </p:txBody>
      </p:sp>
      <p:sp>
        <p:nvSpPr>
          <p:cNvPr id="9" name="テキスト ボックス 8">
            <a:extLst>
              <a:ext uri="{FF2B5EF4-FFF2-40B4-BE49-F238E27FC236}">
                <a16:creationId xmlns:a16="http://schemas.microsoft.com/office/drawing/2014/main" id="{F92BC3FC-3062-7E17-A819-D3E0F2C9EB3E}"/>
              </a:ext>
            </a:extLst>
          </p:cNvPr>
          <p:cNvSpPr txBox="1"/>
          <p:nvPr/>
        </p:nvSpPr>
        <p:spPr>
          <a:xfrm>
            <a:off x="532511" y="369861"/>
            <a:ext cx="3186000" cy="584775"/>
          </a:xfrm>
          <a:prstGeom prst="rect">
            <a:avLst/>
          </a:prstGeom>
          <a:noFill/>
        </p:spPr>
        <p:txBody>
          <a:bodyPr wrap="square" rtlCol="0">
            <a:spAutoFit/>
          </a:bodyPr>
          <a:lstStyle/>
          <a:p>
            <a:r>
              <a:rPr kumimoji="1" lang="ja-JP" altLang="en-US" sz="3200" b="1" dirty="0">
                <a:ln w="127000">
                  <a:solidFill>
                    <a:schemeClr val="bg1"/>
                  </a:solidFill>
                </a:ln>
                <a:solidFill>
                  <a:srgbClr val="FF9B9B"/>
                </a:solidFill>
                <a:latin typeface="UD デジタル 教科書体 N-R" panose="02020400000000000000" pitchFamily="17" charset="-128"/>
                <a:ea typeface="UD デジタル 教科書体 N-R" panose="02020400000000000000" pitchFamily="17" charset="-128"/>
              </a:rPr>
              <a:t>教育の特色</a:t>
            </a:r>
          </a:p>
        </p:txBody>
      </p:sp>
      <p:sp>
        <p:nvSpPr>
          <p:cNvPr id="13" name="フローチャート: 処理 12">
            <a:extLst>
              <a:ext uri="{FF2B5EF4-FFF2-40B4-BE49-F238E27FC236}">
                <a16:creationId xmlns:a16="http://schemas.microsoft.com/office/drawing/2014/main" id="{9D176488-04C7-48A4-89AD-7F476A7BB477}"/>
              </a:ext>
            </a:extLst>
          </p:cNvPr>
          <p:cNvSpPr/>
          <p:nvPr/>
        </p:nvSpPr>
        <p:spPr>
          <a:xfrm flipV="1">
            <a:off x="-199721" y="846742"/>
            <a:ext cx="3811034" cy="45719"/>
          </a:xfrm>
          <a:prstGeom prst="flowChartProcess">
            <a:avLst/>
          </a:prstGeom>
          <a:solidFill>
            <a:srgbClr val="FF9B9B">
              <a:alpha val="70000"/>
            </a:srgbClr>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127000">
                <a:solidFill>
                  <a:schemeClr val="bg1"/>
                </a:solidFill>
              </a:ln>
            </a:endParaRPr>
          </a:p>
        </p:txBody>
      </p:sp>
      <p:sp>
        <p:nvSpPr>
          <p:cNvPr id="14" name="テキスト ボックス 13">
            <a:extLst>
              <a:ext uri="{FF2B5EF4-FFF2-40B4-BE49-F238E27FC236}">
                <a16:creationId xmlns:a16="http://schemas.microsoft.com/office/drawing/2014/main" id="{CE768B7A-757F-29A1-3CB3-0F4DEE0B7649}"/>
              </a:ext>
            </a:extLst>
          </p:cNvPr>
          <p:cNvSpPr txBox="1"/>
          <p:nvPr/>
        </p:nvSpPr>
        <p:spPr>
          <a:xfrm>
            <a:off x="522986" y="369861"/>
            <a:ext cx="3186000" cy="584775"/>
          </a:xfrm>
          <a:prstGeom prst="rect">
            <a:avLst/>
          </a:prstGeom>
          <a:noFill/>
        </p:spPr>
        <p:txBody>
          <a:bodyPr wrap="square" rtlCol="0">
            <a:spAutoFit/>
          </a:bodyPr>
          <a:lstStyle/>
          <a:p>
            <a:r>
              <a:rPr kumimoji="1" lang="ja-JP" altLang="en-US" sz="3200" b="1" dirty="0">
                <a:solidFill>
                  <a:srgbClr val="FF9B9B"/>
                </a:solidFill>
                <a:latin typeface="UD デジタル 教科書体 N-R" panose="02020400000000000000" pitchFamily="17" charset="-128"/>
                <a:ea typeface="UD デジタル 教科書体 N-R" panose="02020400000000000000" pitchFamily="17" charset="-128"/>
              </a:rPr>
              <a:t>教育の特色</a:t>
            </a:r>
          </a:p>
        </p:txBody>
      </p:sp>
      <p:sp>
        <p:nvSpPr>
          <p:cNvPr id="15" name="フローチャート: 処理 14">
            <a:extLst>
              <a:ext uri="{FF2B5EF4-FFF2-40B4-BE49-F238E27FC236}">
                <a16:creationId xmlns:a16="http://schemas.microsoft.com/office/drawing/2014/main" id="{FE99EDB2-3DE2-4F77-B575-63F819A44F1D}"/>
              </a:ext>
            </a:extLst>
          </p:cNvPr>
          <p:cNvSpPr/>
          <p:nvPr/>
        </p:nvSpPr>
        <p:spPr>
          <a:xfrm flipV="1">
            <a:off x="-209246" y="846742"/>
            <a:ext cx="3811034" cy="45719"/>
          </a:xfrm>
          <a:prstGeom prst="flowChartProcess">
            <a:avLst/>
          </a:prstGeom>
          <a:solidFill>
            <a:srgbClr val="FF9B9B">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2789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白い家と教会の建物&#10;&#10;自動的に生成された説明">
            <a:extLst>
              <a:ext uri="{FF2B5EF4-FFF2-40B4-BE49-F238E27FC236}">
                <a16:creationId xmlns:a16="http://schemas.microsoft.com/office/drawing/2014/main" id="{52D28F0D-0CDB-7E73-1E37-6C7245955E34}"/>
              </a:ext>
            </a:extLst>
          </p:cNvPr>
          <p:cNvPicPr>
            <a:picLocks noChangeAspect="1"/>
          </p:cNvPicPr>
          <p:nvPr/>
        </p:nvPicPr>
        <p:blipFill rotWithShape="1">
          <a:blip r:embed="rId2">
            <a:extLst>
              <a:ext uri="{28A0092B-C50C-407E-A947-70E740481C1C}">
                <a14:useLocalDpi xmlns:a14="http://schemas.microsoft.com/office/drawing/2010/main" val="0"/>
              </a:ext>
            </a:extLst>
          </a:blip>
          <a:srcRect l="7783"/>
          <a:stretch/>
        </p:blipFill>
        <p:spPr>
          <a:xfrm>
            <a:off x="-1" y="-119064"/>
            <a:ext cx="7022527" cy="5449655"/>
          </a:xfrm>
          <a:prstGeom prst="rect">
            <a:avLst/>
          </a:prstGeom>
        </p:spPr>
      </p:pic>
      <p:sp>
        <p:nvSpPr>
          <p:cNvPr id="14" name="正方形/長方形 13">
            <a:extLst>
              <a:ext uri="{FF2B5EF4-FFF2-40B4-BE49-F238E27FC236}">
                <a16:creationId xmlns:a16="http://schemas.microsoft.com/office/drawing/2014/main" id="{70D3B194-95C9-2AE1-B0CF-166FE24B3BF6}"/>
              </a:ext>
            </a:extLst>
          </p:cNvPr>
          <p:cNvSpPr/>
          <p:nvPr/>
        </p:nvSpPr>
        <p:spPr>
          <a:xfrm>
            <a:off x="0" y="5131056"/>
            <a:ext cx="7019925" cy="1888869"/>
          </a:xfrm>
          <a:prstGeom prst="rect">
            <a:avLst/>
          </a:prstGeom>
          <a:solidFill>
            <a:srgbClr val="FF9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462EDFC-3D36-16BE-8F43-122B9641FD20}"/>
              </a:ext>
            </a:extLst>
          </p:cNvPr>
          <p:cNvSpPr txBox="1"/>
          <p:nvPr/>
        </p:nvSpPr>
        <p:spPr>
          <a:xfrm>
            <a:off x="1010662" y="4954297"/>
            <a:ext cx="5108052" cy="469077"/>
          </a:xfrm>
          <a:prstGeom prst="rect">
            <a:avLst/>
          </a:prstGeom>
          <a:noFill/>
        </p:spPr>
        <p:txBody>
          <a:bodyPr wrap="square" rtlCol="0">
            <a:spAutoFit/>
          </a:bodyPr>
          <a:lstStyle/>
          <a:p>
            <a:r>
              <a:rPr kumimoji="1" lang="zh-CN" altLang="en-US" sz="2400" b="1" dirty="0">
                <a:ln w="127000">
                  <a:solidFill>
                    <a:srgbClr val="FF9B9B"/>
                  </a:solidFill>
                </a:ln>
                <a:solidFill>
                  <a:srgbClr val="FF9B9B"/>
                </a:solidFill>
              </a:rPr>
              <a:t>学校法人市</a:t>
            </a:r>
            <a:r>
              <a:rPr kumimoji="1" lang="ja-JP" altLang="en-US" sz="2400" b="1" dirty="0">
                <a:ln w="127000">
                  <a:solidFill>
                    <a:srgbClr val="FF9B9B"/>
                  </a:solidFill>
                </a:ln>
                <a:solidFill>
                  <a:srgbClr val="FF9B9B"/>
                </a:solidFill>
              </a:rPr>
              <a:t>ヶ</a:t>
            </a:r>
            <a:r>
              <a:rPr kumimoji="1" lang="zh-CN" altLang="en-US" sz="2400" b="1" dirty="0">
                <a:ln w="127000">
                  <a:solidFill>
                    <a:srgbClr val="FF9B9B"/>
                  </a:solidFill>
                </a:ln>
                <a:solidFill>
                  <a:srgbClr val="FF9B9B"/>
                </a:solidFill>
              </a:rPr>
              <a:t>谷学園</a:t>
            </a:r>
            <a:r>
              <a:rPr kumimoji="1" lang="ja-JP" altLang="en-US" sz="2400" b="1" dirty="0">
                <a:ln w="127000">
                  <a:solidFill>
                    <a:srgbClr val="FF9B9B"/>
                  </a:solidFill>
                </a:ln>
                <a:solidFill>
                  <a:srgbClr val="FF9B9B"/>
                </a:solidFill>
              </a:rPr>
              <a:t> </a:t>
            </a:r>
            <a:r>
              <a:rPr kumimoji="1" lang="en-US" altLang="ja-JP" sz="2400" b="1" dirty="0">
                <a:ln w="127000">
                  <a:solidFill>
                    <a:srgbClr val="FF9B9B"/>
                  </a:solidFill>
                </a:ln>
                <a:solidFill>
                  <a:srgbClr val="FF9B9B"/>
                </a:solidFill>
              </a:rPr>
              <a:t>GCLIP</a:t>
            </a:r>
            <a:r>
              <a:rPr kumimoji="1" lang="ja-JP" altLang="en-US" sz="2400" b="1" dirty="0">
                <a:ln w="127000">
                  <a:solidFill>
                    <a:srgbClr val="FF9B9B"/>
                  </a:solidFill>
                </a:ln>
                <a:solidFill>
                  <a:srgbClr val="FF9B9B"/>
                </a:solidFill>
              </a:rPr>
              <a:t>幼稚園</a:t>
            </a:r>
          </a:p>
        </p:txBody>
      </p:sp>
      <p:sp>
        <p:nvSpPr>
          <p:cNvPr id="21" name="テキスト ボックス 20">
            <a:extLst>
              <a:ext uri="{FF2B5EF4-FFF2-40B4-BE49-F238E27FC236}">
                <a16:creationId xmlns:a16="http://schemas.microsoft.com/office/drawing/2014/main" id="{C996170B-523A-2E69-B267-0EFDECA95160}"/>
              </a:ext>
            </a:extLst>
          </p:cNvPr>
          <p:cNvSpPr txBox="1"/>
          <p:nvPr/>
        </p:nvSpPr>
        <p:spPr>
          <a:xfrm>
            <a:off x="1010662" y="4945640"/>
            <a:ext cx="5108052" cy="469077"/>
          </a:xfrm>
          <a:prstGeom prst="rect">
            <a:avLst/>
          </a:prstGeom>
          <a:noFill/>
        </p:spPr>
        <p:txBody>
          <a:bodyPr wrap="square" rtlCol="0">
            <a:spAutoFit/>
          </a:bodyPr>
          <a:lstStyle/>
          <a:p>
            <a:r>
              <a:rPr kumimoji="1" lang="zh-CN" altLang="en-US" sz="2400" b="1" dirty="0">
                <a:solidFill>
                  <a:srgbClr val="FFFF00"/>
                </a:solidFill>
              </a:rPr>
              <a:t>学校法人市</a:t>
            </a:r>
            <a:r>
              <a:rPr kumimoji="1" lang="ja-JP" altLang="en-US" sz="2400" b="1" dirty="0">
                <a:solidFill>
                  <a:srgbClr val="FFFF00"/>
                </a:solidFill>
              </a:rPr>
              <a:t>ヶ</a:t>
            </a:r>
            <a:r>
              <a:rPr kumimoji="1" lang="zh-CN" altLang="en-US" sz="2400" b="1" dirty="0">
                <a:solidFill>
                  <a:srgbClr val="FFFF00"/>
                </a:solidFill>
              </a:rPr>
              <a:t>谷学園</a:t>
            </a:r>
            <a:r>
              <a:rPr kumimoji="1" lang="ja-JP" altLang="en-US" sz="2400" b="1" dirty="0">
                <a:solidFill>
                  <a:srgbClr val="FFFF00"/>
                </a:solidFill>
              </a:rPr>
              <a:t> </a:t>
            </a:r>
            <a:r>
              <a:rPr kumimoji="1" lang="en-US" altLang="ja-JP" sz="2400" b="1" dirty="0">
                <a:solidFill>
                  <a:srgbClr val="FFFF00"/>
                </a:solidFill>
              </a:rPr>
              <a:t>GCLIP</a:t>
            </a:r>
            <a:r>
              <a:rPr kumimoji="1" lang="ja-JP" altLang="en-US" sz="2400" b="1" dirty="0">
                <a:solidFill>
                  <a:srgbClr val="FFFF00"/>
                </a:solidFill>
              </a:rPr>
              <a:t>幼稚園</a:t>
            </a:r>
          </a:p>
        </p:txBody>
      </p:sp>
      <p:sp>
        <p:nvSpPr>
          <p:cNvPr id="26" name="テキスト ボックス 25">
            <a:extLst>
              <a:ext uri="{FF2B5EF4-FFF2-40B4-BE49-F238E27FC236}">
                <a16:creationId xmlns:a16="http://schemas.microsoft.com/office/drawing/2014/main" id="{3679E3C8-5159-AE9D-F9AE-4A75A4551B5C}"/>
              </a:ext>
            </a:extLst>
          </p:cNvPr>
          <p:cNvSpPr txBox="1"/>
          <p:nvPr/>
        </p:nvSpPr>
        <p:spPr>
          <a:xfrm>
            <a:off x="1529144" y="5536881"/>
            <a:ext cx="4373946" cy="1077218"/>
          </a:xfrm>
          <a:prstGeom prst="rect">
            <a:avLst/>
          </a:prstGeom>
          <a:noFill/>
        </p:spPr>
        <p:txBody>
          <a:bodyPr wrap="square" rtlCol="0">
            <a:spAutoFit/>
          </a:bodyPr>
          <a:lstStyle/>
          <a:p>
            <a:pPr marL="285750" indent="-285750">
              <a:buClr>
                <a:schemeClr val="bg1"/>
              </a:buClr>
              <a:buFont typeface="Wingdings" panose="05000000000000000000" pitchFamily="2" charset="2"/>
              <a:buChar char="l"/>
            </a:pPr>
            <a:r>
              <a:rPr kumimoji="1" lang="ja-JP" altLang="en-US" sz="1600" dirty="0">
                <a:solidFill>
                  <a:schemeClr val="bg1"/>
                </a:solidFill>
              </a:rPr>
              <a:t>対象年齢　満</a:t>
            </a:r>
            <a:r>
              <a:rPr kumimoji="1" lang="en-US" altLang="ja-JP" sz="1600" dirty="0">
                <a:solidFill>
                  <a:schemeClr val="bg1"/>
                </a:solidFill>
              </a:rPr>
              <a:t>3</a:t>
            </a:r>
            <a:r>
              <a:rPr kumimoji="1" lang="ja-JP" altLang="en-US" sz="1600" dirty="0">
                <a:solidFill>
                  <a:schemeClr val="bg1"/>
                </a:solidFill>
              </a:rPr>
              <a:t>歳児</a:t>
            </a:r>
            <a:r>
              <a:rPr kumimoji="1" lang="en-US" altLang="ja-JP" sz="1600" dirty="0">
                <a:solidFill>
                  <a:schemeClr val="bg1"/>
                </a:solidFill>
              </a:rPr>
              <a:t>-5</a:t>
            </a:r>
            <a:r>
              <a:rPr kumimoji="1" lang="ja-JP" altLang="en-US" sz="1600" dirty="0">
                <a:solidFill>
                  <a:schemeClr val="bg1"/>
                </a:solidFill>
              </a:rPr>
              <a:t>歳児</a:t>
            </a:r>
            <a:endParaRPr kumimoji="1" lang="en-US" altLang="ja-JP" sz="1600" dirty="0">
              <a:solidFill>
                <a:schemeClr val="bg1"/>
              </a:solidFill>
            </a:endParaRPr>
          </a:p>
          <a:p>
            <a:pPr marL="285750" indent="-285750">
              <a:buClr>
                <a:schemeClr val="bg1"/>
              </a:buClr>
              <a:buFont typeface="Wingdings" panose="05000000000000000000" pitchFamily="2" charset="2"/>
              <a:buChar char="l"/>
            </a:pPr>
            <a:r>
              <a:rPr kumimoji="1" lang="ja-JP" altLang="en-US" sz="1600" dirty="0">
                <a:solidFill>
                  <a:schemeClr val="bg1"/>
                </a:solidFill>
              </a:rPr>
              <a:t>開園時間　</a:t>
            </a:r>
            <a:r>
              <a:rPr kumimoji="1" lang="en-US" altLang="ja-JP" sz="1600" dirty="0">
                <a:solidFill>
                  <a:schemeClr val="bg1"/>
                </a:solidFill>
              </a:rPr>
              <a:t>8:00-18:00</a:t>
            </a:r>
          </a:p>
          <a:p>
            <a:pPr marL="285750" indent="-285750">
              <a:buClr>
                <a:schemeClr val="bg1"/>
              </a:buClr>
              <a:buFont typeface="Wingdings" panose="05000000000000000000" pitchFamily="2" charset="2"/>
              <a:buChar char="l"/>
            </a:pPr>
            <a:r>
              <a:rPr kumimoji="1" lang="ja-JP" altLang="en-US" sz="1600" dirty="0">
                <a:solidFill>
                  <a:schemeClr val="bg1"/>
                </a:solidFill>
              </a:rPr>
              <a:t>所在地　　○○市○○○○○○</a:t>
            </a:r>
            <a:endParaRPr kumimoji="1" lang="en-US" altLang="ja-JP" sz="1600" dirty="0">
              <a:solidFill>
                <a:schemeClr val="bg1"/>
              </a:solidFill>
            </a:endParaRPr>
          </a:p>
          <a:p>
            <a:pPr marL="285750" indent="-285750">
              <a:buClr>
                <a:schemeClr val="bg1"/>
              </a:buClr>
              <a:buFont typeface="Wingdings" panose="05000000000000000000" pitchFamily="2" charset="2"/>
              <a:buChar char="l"/>
            </a:pPr>
            <a:r>
              <a:rPr kumimoji="1" lang="en-US" altLang="ja-JP" sz="1600" dirty="0">
                <a:solidFill>
                  <a:schemeClr val="bg1"/>
                </a:solidFill>
              </a:rPr>
              <a:t>TEL</a:t>
            </a:r>
            <a:r>
              <a:rPr kumimoji="1" lang="ja-JP" altLang="en-US" sz="1600" dirty="0">
                <a:solidFill>
                  <a:schemeClr val="bg1"/>
                </a:solidFill>
              </a:rPr>
              <a:t>　　　○○</a:t>
            </a:r>
            <a:r>
              <a:rPr kumimoji="1" lang="en-US" altLang="ja-JP" sz="1600" dirty="0">
                <a:solidFill>
                  <a:schemeClr val="bg1"/>
                </a:solidFill>
              </a:rPr>
              <a:t>-</a:t>
            </a:r>
            <a:r>
              <a:rPr kumimoji="1" lang="ja-JP" altLang="en-US" sz="1600" dirty="0">
                <a:solidFill>
                  <a:schemeClr val="bg1"/>
                </a:solidFill>
              </a:rPr>
              <a:t>○○○○</a:t>
            </a:r>
            <a:r>
              <a:rPr kumimoji="1" lang="en-US" altLang="ja-JP" sz="1600" dirty="0">
                <a:solidFill>
                  <a:schemeClr val="bg1"/>
                </a:solidFill>
              </a:rPr>
              <a:t>-</a:t>
            </a:r>
            <a:r>
              <a:rPr kumimoji="1" lang="ja-JP" altLang="en-US" sz="1600" dirty="0">
                <a:solidFill>
                  <a:schemeClr val="bg1"/>
                </a:solidFill>
              </a:rPr>
              <a:t>○○○○</a:t>
            </a:r>
          </a:p>
        </p:txBody>
      </p:sp>
      <p:sp>
        <p:nvSpPr>
          <p:cNvPr id="27" name="フローチャート: 結合子 26">
            <a:extLst>
              <a:ext uri="{FF2B5EF4-FFF2-40B4-BE49-F238E27FC236}">
                <a16:creationId xmlns:a16="http://schemas.microsoft.com/office/drawing/2014/main" id="{37CF3B82-A2B6-A7A0-9888-5A43CFEBEC7F}"/>
              </a:ext>
            </a:extLst>
          </p:cNvPr>
          <p:cNvSpPr/>
          <p:nvPr/>
        </p:nvSpPr>
        <p:spPr>
          <a:xfrm>
            <a:off x="-394186" y="-577440"/>
            <a:ext cx="3156298" cy="3156298"/>
          </a:xfrm>
          <a:prstGeom prst="flowChartConnector">
            <a:avLst/>
          </a:prstGeom>
          <a:solidFill>
            <a:srgbClr val="FFFF00"/>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5B36969D-E322-8354-8373-04AAE32861AA}"/>
              </a:ext>
            </a:extLst>
          </p:cNvPr>
          <p:cNvSpPr txBox="1"/>
          <p:nvPr/>
        </p:nvSpPr>
        <p:spPr>
          <a:xfrm>
            <a:off x="-143344" y="504470"/>
            <a:ext cx="2760298" cy="945970"/>
          </a:xfrm>
          <a:prstGeom prst="rect">
            <a:avLst/>
          </a:prstGeom>
          <a:noFill/>
        </p:spPr>
        <p:txBody>
          <a:bodyPr wrap="square" rtlCol="0">
            <a:spAutoFit/>
          </a:bodyPr>
          <a:lstStyle/>
          <a:p>
            <a:pPr algn="ctr"/>
            <a:r>
              <a:rPr kumimoji="1" lang="ja-JP" altLang="en-US" sz="2800" b="1" dirty="0">
                <a:solidFill>
                  <a:schemeClr val="tx1">
                    <a:lumMod val="85000"/>
                    <a:lumOff val="15000"/>
                  </a:schemeClr>
                </a:solidFill>
              </a:rPr>
              <a:t>園見学</a:t>
            </a:r>
            <a:endParaRPr kumimoji="1" lang="en-US" altLang="ja-JP" sz="2800" b="1" dirty="0">
              <a:solidFill>
                <a:schemeClr val="tx1">
                  <a:lumMod val="85000"/>
                  <a:lumOff val="15000"/>
                </a:schemeClr>
              </a:solidFill>
            </a:endParaRPr>
          </a:p>
          <a:p>
            <a:pPr algn="ctr"/>
            <a:r>
              <a:rPr kumimoji="1" lang="ja-JP" altLang="en-US" sz="2800" b="1" dirty="0">
                <a:solidFill>
                  <a:schemeClr val="tx1">
                    <a:lumMod val="85000"/>
                    <a:lumOff val="15000"/>
                  </a:schemeClr>
                </a:solidFill>
              </a:rPr>
              <a:t>  随時開催中！</a:t>
            </a:r>
          </a:p>
        </p:txBody>
      </p:sp>
      <p:sp>
        <p:nvSpPr>
          <p:cNvPr id="30" name="テキスト ボックス 29">
            <a:extLst>
              <a:ext uri="{FF2B5EF4-FFF2-40B4-BE49-F238E27FC236}">
                <a16:creationId xmlns:a16="http://schemas.microsoft.com/office/drawing/2014/main" id="{B9F6A0E6-5C1B-CB13-196A-FB3D0A763285}"/>
              </a:ext>
            </a:extLst>
          </p:cNvPr>
          <p:cNvSpPr txBox="1"/>
          <p:nvPr/>
        </p:nvSpPr>
        <p:spPr>
          <a:xfrm>
            <a:off x="382651" y="1471979"/>
            <a:ext cx="1972346" cy="461665"/>
          </a:xfrm>
          <a:prstGeom prst="rect">
            <a:avLst/>
          </a:prstGeom>
          <a:noFill/>
        </p:spPr>
        <p:txBody>
          <a:bodyPr wrap="square" rtlCol="0">
            <a:spAutoFit/>
          </a:bodyPr>
          <a:lstStyle/>
          <a:p>
            <a:pPr algn="ctr"/>
            <a:r>
              <a:rPr kumimoji="0" lang="ja-JP" altLang="ja-JP" sz="1200" b="1" i="0" u="none" strike="noStrike" cap="none" normalizeH="0" baseline="0" dirty="0">
                <a:ln>
                  <a:noFill/>
                </a:ln>
                <a:solidFill>
                  <a:schemeClr val="tx1">
                    <a:lumMod val="85000"/>
                    <a:lumOff val="15000"/>
                  </a:schemeClr>
                </a:solidFill>
                <a:effectLst/>
                <a:latin typeface="Arial" panose="020B0604020202020204" pitchFamily="34" charset="0"/>
              </a:rPr>
              <a:t>プロフィールにある</a:t>
            </a:r>
            <a:r>
              <a:rPr kumimoji="0" lang="en-US" altLang="ja-JP" sz="1200" b="1" i="0" u="none" strike="noStrike" cap="none" normalizeH="0" baseline="0" dirty="0">
                <a:ln>
                  <a:noFill/>
                </a:ln>
                <a:solidFill>
                  <a:schemeClr val="tx1">
                    <a:lumMod val="85000"/>
                    <a:lumOff val="15000"/>
                  </a:schemeClr>
                </a:solidFill>
                <a:effectLst/>
                <a:latin typeface="Arial" panose="020B0604020202020204" pitchFamily="34" charset="0"/>
              </a:rPr>
              <a:t>HP</a:t>
            </a:r>
            <a:r>
              <a:rPr kumimoji="0" lang="ja-JP" altLang="en-US" sz="1200" b="1" i="0" u="none" strike="noStrike" cap="none" normalizeH="0" baseline="0" dirty="0">
                <a:ln>
                  <a:noFill/>
                </a:ln>
                <a:solidFill>
                  <a:schemeClr val="tx1">
                    <a:lumMod val="85000"/>
                    <a:lumOff val="15000"/>
                  </a:schemeClr>
                </a:solidFill>
                <a:effectLst/>
                <a:latin typeface="Arial" panose="020B0604020202020204" pitchFamily="34" charset="0"/>
              </a:rPr>
              <a:t>の</a:t>
            </a:r>
            <a:r>
              <a:rPr kumimoji="0" lang="ja-JP" altLang="ja-JP" sz="1200" b="1" i="0" u="none" strike="noStrike" cap="none" normalizeH="0" baseline="0" dirty="0">
                <a:ln>
                  <a:noFill/>
                </a:ln>
                <a:solidFill>
                  <a:schemeClr val="tx1">
                    <a:lumMod val="85000"/>
                    <a:lumOff val="15000"/>
                  </a:schemeClr>
                </a:solidFill>
                <a:effectLst/>
                <a:latin typeface="Arial" panose="020B0604020202020204" pitchFamily="34" charset="0"/>
              </a:rPr>
              <a:t>URL</a:t>
            </a:r>
            <a:r>
              <a:rPr kumimoji="0" lang="ja-JP" altLang="en-US" sz="1200" b="1" i="0" u="none" strike="noStrike" cap="none" normalizeH="0" baseline="0" dirty="0">
                <a:ln>
                  <a:noFill/>
                </a:ln>
                <a:solidFill>
                  <a:schemeClr val="tx1">
                    <a:lumMod val="85000"/>
                    <a:lumOff val="15000"/>
                  </a:schemeClr>
                </a:solidFill>
                <a:effectLst/>
                <a:latin typeface="Arial" panose="020B0604020202020204" pitchFamily="34" charset="0"/>
              </a:rPr>
              <a:t>をチェック！</a:t>
            </a:r>
            <a:endParaRPr kumimoji="1" lang="ja-JP" altLang="en-US" sz="1200" dirty="0">
              <a:solidFill>
                <a:schemeClr val="tx1">
                  <a:lumMod val="85000"/>
                  <a:lumOff val="15000"/>
                </a:schemeClr>
              </a:solidFill>
            </a:endParaRPr>
          </a:p>
        </p:txBody>
      </p:sp>
    </p:spTree>
    <p:extLst>
      <p:ext uri="{BB962C8B-B14F-4D97-AF65-F5344CB8AC3E}">
        <p14:creationId xmlns:p14="http://schemas.microsoft.com/office/powerpoint/2010/main" val="353834202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メイリオ"/>
        <a:ea typeface="メイリオ"/>
        <a:cs typeface=""/>
      </a:majorFont>
      <a:minorFont>
        <a:latin typeface="メイリオ"/>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659</TotalTime>
  <Words>429</Words>
  <Application>Microsoft Office PowerPoint</Application>
  <PresentationFormat>ユーザー設定</PresentationFormat>
  <Paragraphs>51</Paragraphs>
  <Slides>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vt:i4>
      </vt:variant>
    </vt:vector>
  </HeadingPairs>
  <TitlesOfParts>
    <vt:vector size="10" baseType="lpstr">
      <vt:lpstr>UD デジタル 教科書体 N-R</vt:lpstr>
      <vt:lpstr>メイリオ</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Gクリップコーポレーション 株式会社</dc:creator>
  <cp:lastModifiedBy>RIKO MAEKAWA</cp:lastModifiedBy>
  <cp:revision>17</cp:revision>
  <dcterms:created xsi:type="dcterms:W3CDTF">2023-11-10T04:01:13Z</dcterms:created>
  <dcterms:modified xsi:type="dcterms:W3CDTF">2023-11-29T03:45:50Z</dcterms:modified>
</cp:coreProperties>
</file>