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59" r:id="rId4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D71"/>
    <a:srgbClr val="F9FF8B"/>
    <a:srgbClr val="63B9E9"/>
    <a:srgbClr val="3CA8E4"/>
    <a:srgbClr val="F0A73C"/>
    <a:srgbClr val="E55A47"/>
    <a:srgbClr val="6EBFEB"/>
    <a:srgbClr val="F8E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6" y="384"/>
      </p:cViewPr>
      <p:guideLst>
        <p:guide orient="horz" pos="218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79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19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42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8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78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0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6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96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0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98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2BA1-0D78-454D-B439-3D2797CC8E8F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05E5-6C48-4762-831C-2EB67FBC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1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人, 屋外, 座る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E0F752F9-87ED-0448-4916-E5BA84AE4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6"/>
          <a:stretch/>
        </p:blipFill>
        <p:spPr>
          <a:xfrm>
            <a:off x="-1408051" y="-835326"/>
            <a:ext cx="8694597" cy="48780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12382B-EC98-8D71-C7B0-EB6A7FADC1A7}"/>
              </a:ext>
            </a:extLst>
          </p:cNvPr>
          <p:cNvSpPr txBox="1"/>
          <p:nvPr/>
        </p:nvSpPr>
        <p:spPr>
          <a:xfrm>
            <a:off x="335478" y="3134662"/>
            <a:ext cx="26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幼稚園に</a:t>
            </a:r>
            <a:r>
              <a:rPr kumimoji="1" lang="en-US" altLang="ja-JP" sz="2400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4</a:t>
            </a:r>
            <a:r>
              <a:rPr kumimoji="1" lang="ja-JP" altLang="en-US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年間通える</a:t>
            </a:r>
            <a:endParaRPr kumimoji="1" lang="en-US" altLang="ja-JP" b="1" dirty="0">
              <a:ln w="165100">
                <a:solidFill>
                  <a:srgbClr val="63B9E9"/>
                </a:solidFill>
              </a:ln>
              <a:solidFill>
                <a:srgbClr val="63B9E9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F0D8CC-06D8-5EC6-79D6-D4A26C66393F}"/>
              </a:ext>
            </a:extLst>
          </p:cNvPr>
          <p:cNvSpPr txBox="1"/>
          <p:nvPr/>
        </p:nvSpPr>
        <p:spPr>
          <a:xfrm>
            <a:off x="321556" y="3146235"/>
            <a:ext cx="26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幼稚園に</a:t>
            </a:r>
            <a:r>
              <a:rPr kumimoji="1" lang="en-US" altLang="ja-JP" sz="2400" b="1" dirty="0">
                <a:solidFill>
                  <a:srgbClr val="F9FF8B"/>
                </a:solidFill>
              </a:rPr>
              <a:t>4</a:t>
            </a:r>
            <a:r>
              <a:rPr kumimoji="1" lang="ja-JP" altLang="en-US" b="1" dirty="0">
                <a:solidFill>
                  <a:srgbClr val="F9FF8B"/>
                </a:solidFill>
              </a:rPr>
              <a:t>年間</a:t>
            </a:r>
            <a:r>
              <a:rPr kumimoji="1" lang="ja-JP" altLang="en-US" b="1" dirty="0">
                <a:solidFill>
                  <a:schemeClr val="bg1"/>
                </a:solidFill>
              </a:rPr>
              <a:t>通える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4CBC6A7-0793-CE2A-4280-FBB1CA995675}"/>
              </a:ext>
            </a:extLst>
          </p:cNvPr>
          <p:cNvSpPr/>
          <p:nvPr/>
        </p:nvSpPr>
        <p:spPr>
          <a:xfrm>
            <a:off x="0" y="3823292"/>
            <a:ext cx="6858000" cy="3034708"/>
          </a:xfrm>
          <a:prstGeom prst="rect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60329A1-2812-8CD7-3903-3D60AFE8C281}"/>
              </a:ext>
            </a:extLst>
          </p:cNvPr>
          <p:cNvSpPr/>
          <p:nvPr/>
        </p:nvSpPr>
        <p:spPr>
          <a:xfrm rot="21350239">
            <a:off x="336301" y="1349777"/>
            <a:ext cx="2400948" cy="52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B153CB-91BF-4D56-8C68-76A03242B918}"/>
              </a:ext>
            </a:extLst>
          </p:cNvPr>
          <p:cNvSpPr txBox="1"/>
          <p:nvPr/>
        </p:nvSpPr>
        <p:spPr>
          <a:xfrm rot="21350239">
            <a:off x="321634" y="1408650"/>
            <a:ext cx="141888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63B9E9"/>
                </a:solidFill>
              </a:rPr>
              <a:t>３歳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D55247-8C2A-291E-F2F4-937547E778B5}"/>
              </a:ext>
            </a:extLst>
          </p:cNvPr>
          <p:cNvSpPr txBox="1"/>
          <p:nvPr/>
        </p:nvSpPr>
        <p:spPr>
          <a:xfrm rot="21350239">
            <a:off x="1218379" y="1427955"/>
            <a:ext cx="167350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63B9E9"/>
                </a:solidFill>
              </a:rPr>
              <a:t>になったら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FA9DAE-937B-9738-20D5-286B34553E85}"/>
              </a:ext>
            </a:extLst>
          </p:cNvPr>
          <p:cNvSpPr txBox="1"/>
          <p:nvPr/>
        </p:nvSpPr>
        <p:spPr>
          <a:xfrm>
            <a:off x="319444" y="3466046"/>
            <a:ext cx="253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満</a:t>
            </a:r>
            <a:r>
              <a:rPr kumimoji="1" lang="en-US" altLang="ja-JP" sz="4800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3</a:t>
            </a:r>
            <a:r>
              <a:rPr kumimoji="1" lang="ja-JP" altLang="en-US" sz="4800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歳児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097E21-0280-0B28-B2D6-B7538B6D21A6}"/>
              </a:ext>
            </a:extLst>
          </p:cNvPr>
          <p:cNvSpPr txBox="1"/>
          <p:nvPr/>
        </p:nvSpPr>
        <p:spPr>
          <a:xfrm>
            <a:off x="5157270" y="5894103"/>
            <a:ext cx="135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9FF8B"/>
                </a:solidFill>
              </a:rPr>
              <a:t>開催！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7DED82B-5B1A-F892-E13E-84AF69636D7C}"/>
              </a:ext>
            </a:extLst>
          </p:cNvPr>
          <p:cNvSpPr txBox="1"/>
          <p:nvPr/>
        </p:nvSpPr>
        <p:spPr>
          <a:xfrm>
            <a:off x="756144" y="4299918"/>
            <a:ext cx="163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少人数制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280466B-7EC9-5BD9-F635-12F109B86C07}"/>
              </a:ext>
            </a:extLst>
          </p:cNvPr>
          <p:cNvGrpSpPr/>
          <p:nvPr/>
        </p:nvGrpSpPr>
        <p:grpSpPr>
          <a:xfrm>
            <a:off x="4865703" y="6424451"/>
            <a:ext cx="1671369" cy="84588"/>
            <a:chOff x="5037836" y="6639820"/>
            <a:chExt cx="1671369" cy="8458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CF961893-53B7-6E1F-F552-81AA25FEE70F}"/>
                </a:ext>
              </a:extLst>
            </p:cNvPr>
            <p:cNvCxnSpPr/>
            <p:nvPr/>
          </p:nvCxnSpPr>
          <p:spPr>
            <a:xfrm>
              <a:off x="5037836" y="6712216"/>
              <a:ext cx="16131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直角三角形 35">
              <a:extLst>
                <a:ext uri="{FF2B5EF4-FFF2-40B4-BE49-F238E27FC236}">
                  <a16:creationId xmlns:a16="http://schemas.microsoft.com/office/drawing/2014/main" id="{AEA28358-416A-C83C-6F17-1FBC389F16EA}"/>
                </a:ext>
              </a:extLst>
            </p:cNvPr>
            <p:cNvSpPr/>
            <p:nvPr/>
          </p:nvSpPr>
          <p:spPr>
            <a:xfrm>
              <a:off x="6424725" y="6639820"/>
              <a:ext cx="284480" cy="8458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5A4AD0F-FAC3-A6F4-8EB6-B0C86DC5E639}"/>
              </a:ext>
            </a:extLst>
          </p:cNvPr>
          <p:cNvCxnSpPr>
            <a:cxnSpLocks/>
          </p:cNvCxnSpPr>
          <p:nvPr/>
        </p:nvCxnSpPr>
        <p:spPr>
          <a:xfrm>
            <a:off x="302453" y="1466261"/>
            <a:ext cx="123635" cy="111032"/>
          </a:xfrm>
          <a:prstGeom prst="line">
            <a:avLst/>
          </a:prstGeom>
          <a:ln w="19050">
            <a:solidFill>
              <a:srgbClr val="63B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985AD928-FD30-CB9F-6353-EF071803A3B8}"/>
              </a:ext>
            </a:extLst>
          </p:cNvPr>
          <p:cNvCxnSpPr>
            <a:cxnSpLocks/>
          </p:cNvCxnSpPr>
          <p:nvPr/>
        </p:nvCxnSpPr>
        <p:spPr>
          <a:xfrm>
            <a:off x="399438" y="1297832"/>
            <a:ext cx="69501" cy="186194"/>
          </a:xfrm>
          <a:prstGeom prst="line">
            <a:avLst/>
          </a:prstGeom>
          <a:ln w="19050">
            <a:solidFill>
              <a:srgbClr val="63B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40F3FBB-100E-A1A1-0631-CFBEEC6A9BDE}"/>
              </a:ext>
            </a:extLst>
          </p:cNvPr>
          <p:cNvCxnSpPr>
            <a:cxnSpLocks/>
          </p:cNvCxnSpPr>
          <p:nvPr/>
        </p:nvCxnSpPr>
        <p:spPr>
          <a:xfrm flipH="1">
            <a:off x="570255" y="1325135"/>
            <a:ext cx="16655" cy="150864"/>
          </a:xfrm>
          <a:prstGeom prst="line">
            <a:avLst/>
          </a:prstGeom>
          <a:ln w="19050">
            <a:solidFill>
              <a:srgbClr val="63B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47BA1BE-0510-EB0F-F70B-7AED34311606}"/>
              </a:ext>
            </a:extLst>
          </p:cNvPr>
          <p:cNvSpPr txBox="1"/>
          <p:nvPr/>
        </p:nvSpPr>
        <p:spPr>
          <a:xfrm>
            <a:off x="2669568" y="3575400"/>
            <a:ext cx="2095686" cy="55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 w="165100">
                  <a:solidFill>
                    <a:srgbClr val="63B9E9"/>
                  </a:solidFill>
                </a:ln>
                <a:solidFill>
                  <a:srgbClr val="63B9E9"/>
                </a:solidFill>
              </a:rPr>
              <a:t>クラス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DC1A0C5-63D2-B757-E793-55CA370BB99A}"/>
              </a:ext>
            </a:extLst>
          </p:cNvPr>
          <p:cNvSpPr txBox="1"/>
          <p:nvPr/>
        </p:nvSpPr>
        <p:spPr>
          <a:xfrm>
            <a:off x="2669568" y="3560739"/>
            <a:ext cx="2095686" cy="55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クラス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2C8AAC-EC9D-7ECD-5934-09F854AB6347}"/>
              </a:ext>
            </a:extLst>
          </p:cNvPr>
          <p:cNvSpPr/>
          <p:nvPr/>
        </p:nvSpPr>
        <p:spPr>
          <a:xfrm rot="21350239">
            <a:off x="610527" y="1952377"/>
            <a:ext cx="2375680" cy="52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B2439E-AF1A-354F-610A-21840EE9DAAA}"/>
              </a:ext>
            </a:extLst>
          </p:cNvPr>
          <p:cNvSpPr txBox="1"/>
          <p:nvPr/>
        </p:nvSpPr>
        <p:spPr>
          <a:xfrm rot="21350239">
            <a:off x="693741" y="2000668"/>
            <a:ext cx="23964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27D71"/>
                </a:solidFill>
              </a:rPr>
              <a:t>無償化対象！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BCD403-A109-280F-9045-F575DA7EAB37}"/>
              </a:ext>
            </a:extLst>
          </p:cNvPr>
          <p:cNvSpPr txBox="1"/>
          <p:nvPr/>
        </p:nvSpPr>
        <p:spPr>
          <a:xfrm>
            <a:off x="308943" y="3478240"/>
            <a:ext cx="253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9FF8B"/>
                </a:solidFill>
              </a:rPr>
              <a:t>満</a:t>
            </a:r>
            <a:r>
              <a:rPr kumimoji="1" lang="en-US" altLang="ja-JP" sz="4800" b="1" dirty="0">
                <a:solidFill>
                  <a:srgbClr val="F9FF8B"/>
                </a:solidFill>
              </a:rPr>
              <a:t>3</a:t>
            </a:r>
            <a:r>
              <a:rPr kumimoji="1" lang="ja-JP" altLang="en-US" sz="4800" b="1" dirty="0">
                <a:solidFill>
                  <a:srgbClr val="F9FF8B"/>
                </a:solidFill>
              </a:rPr>
              <a:t>歳児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580BA7D-CA08-7DE8-4C75-1DE24F8F41B5}"/>
              </a:ext>
            </a:extLst>
          </p:cNvPr>
          <p:cNvGrpSpPr/>
          <p:nvPr/>
        </p:nvGrpSpPr>
        <p:grpSpPr>
          <a:xfrm>
            <a:off x="814681" y="4646298"/>
            <a:ext cx="4988128" cy="1098685"/>
            <a:chOff x="-2391690" y="5374208"/>
            <a:chExt cx="4988128" cy="1098685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E0C7377-DE79-AF4D-D56C-4D12AA5DB75F}"/>
                </a:ext>
              </a:extLst>
            </p:cNvPr>
            <p:cNvSpPr/>
            <p:nvPr/>
          </p:nvSpPr>
          <p:spPr>
            <a:xfrm>
              <a:off x="-2391690" y="5376696"/>
              <a:ext cx="950697" cy="950697"/>
            </a:xfrm>
            <a:prstGeom prst="roundRect">
              <a:avLst>
                <a:gd name="adj" fmla="val 9186"/>
              </a:avLst>
            </a:prstGeom>
            <a:solidFill>
              <a:srgbClr val="F9FF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2BCA145-288A-4B1D-E3B2-E7B1EC1B7A60}"/>
                </a:ext>
              </a:extLst>
            </p:cNvPr>
            <p:cNvSpPr txBox="1"/>
            <p:nvPr/>
          </p:nvSpPr>
          <p:spPr>
            <a:xfrm>
              <a:off x="-2391690" y="5457230"/>
              <a:ext cx="950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63B9E9"/>
                  </a:solidFill>
                </a:rPr>
                <a:t>体</a:t>
              </a: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D20ADB77-DD0F-353E-DF08-B0D43182C54F}"/>
                </a:ext>
              </a:extLst>
            </p:cNvPr>
            <p:cNvSpPr/>
            <p:nvPr/>
          </p:nvSpPr>
          <p:spPr>
            <a:xfrm>
              <a:off x="-1375690" y="5376696"/>
              <a:ext cx="950697" cy="950697"/>
            </a:xfrm>
            <a:prstGeom prst="roundRect">
              <a:avLst>
                <a:gd name="adj" fmla="val 9186"/>
              </a:avLst>
            </a:prstGeom>
            <a:solidFill>
              <a:srgbClr val="F9FF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D79EDA4-1AD4-B3BB-575E-B7A24D9159DF}"/>
                </a:ext>
              </a:extLst>
            </p:cNvPr>
            <p:cNvSpPr txBox="1"/>
            <p:nvPr/>
          </p:nvSpPr>
          <p:spPr>
            <a:xfrm>
              <a:off x="-1375691" y="5457000"/>
              <a:ext cx="950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63B9E9"/>
                  </a:solidFill>
                </a:rPr>
                <a:t>験</a:t>
              </a: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B88D8210-98FB-56C6-10B9-7527AD860C7D}"/>
                </a:ext>
              </a:extLst>
            </p:cNvPr>
            <p:cNvSpPr/>
            <p:nvPr/>
          </p:nvSpPr>
          <p:spPr>
            <a:xfrm>
              <a:off x="-371913" y="5376696"/>
              <a:ext cx="950697" cy="950697"/>
            </a:xfrm>
            <a:prstGeom prst="roundRect">
              <a:avLst>
                <a:gd name="adj" fmla="val 9186"/>
              </a:avLst>
            </a:prstGeom>
            <a:solidFill>
              <a:srgbClr val="F9FF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0B6FC61-F4BF-F0E2-62BA-D0B4C8007FF8}"/>
                </a:ext>
              </a:extLst>
            </p:cNvPr>
            <p:cNvSpPr txBox="1"/>
            <p:nvPr/>
          </p:nvSpPr>
          <p:spPr>
            <a:xfrm>
              <a:off x="-371913" y="5457230"/>
              <a:ext cx="950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63B9E9"/>
                  </a:solidFill>
                </a:rPr>
                <a:t>見</a:t>
              </a:r>
            </a:p>
          </p:txBody>
        </p: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125EA72B-31CF-2FC6-B2CF-00D0C3A7AF25}"/>
                </a:ext>
              </a:extLst>
            </p:cNvPr>
            <p:cNvSpPr/>
            <p:nvPr/>
          </p:nvSpPr>
          <p:spPr>
            <a:xfrm>
              <a:off x="644087" y="5376696"/>
              <a:ext cx="950697" cy="950697"/>
            </a:xfrm>
            <a:prstGeom prst="roundRect">
              <a:avLst>
                <a:gd name="adj" fmla="val 9186"/>
              </a:avLst>
            </a:prstGeom>
            <a:solidFill>
              <a:srgbClr val="F9FF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E21AB93-ACB6-6D93-9B8C-262038A04313}"/>
                </a:ext>
              </a:extLst>
            </p:cNvPr>
            <p:cNvSpPr txBox="1"/>
            <p:nvPr/>
          </p:nvSpPr>
          <p:spPr>
            <a:xfrm>
              <a:off x="644086" y="5457000"/>
              <a:ext cx="950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63B9E9"/>
                  </a:solidFill>
                </a:rPr>
                <a:t>学</a:t>
              </a:r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1DB0A10E-1513-2C82-CD80-7326AA740F81}"/>
                </a:ext>
              </a:extLst>
            </p:cNvPr>
            <p:cNvSpPr/>
            <p:nvPr/>
          </p:nvSpPr>
          <p:spPr>
            <a:xfrm>
              <a:off x="1645741" y="5374208"/>
              <a:ext cx="950697" cy="950697"/>
            </a:xfrm>
            <a:prstGeom prst="roundRect">
              <a:avLst>
                <a:gd name="adj" fmla="val 9186"/>
              </a:avLst>
            </a:prstGeom>
            <a:solidFill>
              <a:srgbClr val="F9FF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F25343C-6887-AC4E-7EF0-7635E7A333C0}"/>
                </a:ext>
              </a:extLst>
            </p:cNvPr>
            <p:cNvSpPr txBox="1"/>
            <p:nvPr/>
          </p:nvSpPr>
          <p:spPr>
            <a:xfrm>
              <a:off x="1645741" y="5454742"/>
              <a:ext cx="950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63B9E9"/>
                  </a:solidFill>
                </a:rPr>
                <a:t>会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71FBBD-6533-C146-5B1E-8E2EEF47514F}"/>
              </a:ext>
            </a:extLst>
          </p:cNvPr>
          <p:cNvSpPr txBox="1"/>
          <p:nvPr/>
        </p:nvSpPr>
        <p:spPr>
          <a:xfrm>
            <a:off x="1753172" y="5917253"/>
            <a:ext cx="7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</a:rPr>
              <a:t>11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B94B47-3918-20CC-D033-E4A84AC58A1E}"/>
              </a:ext>
            </a:extLst>
          </p:cNvPr>
          <p:cNvSpPr txBox="1"/>
          <p:nvPr/>
        </p:nvSpPr>
        <p:spPr>
          <a:xfrm>
            <a:off x="2452085" y="5801770"/>
            <a:ext cx="114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9FF8B"/>
                </a:solidFill>
              </a:rPr>
              <a:t>16</a:t>
            </a:r>
            <a:endParaRPr kumimoji="1" lang="ja-JP" altLang="en-US" sz="4000" b="1" dirty="0">
              <a:solidFill>
                <a:srgbClr val="F9FF8B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269E14-8ABD-9469-98B7-75ECFF16EC20}"/>
              </a:ext>
            </a:extLst>
          </p:cNvPr>
          <p:cNvSpPr txBox="1"/>
          <p:nvPr/>
        </p:nvSpPr>
        <p:spPr>
          <a:xfrm rot="21590635">
            <a:off x="3856543" y="580177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9FF8B"/>
                </a:solidFill>
              </a:rPr>
              <a:t>22</a:t>
            </a:r>
            <a:endParaRPr kumimoji="1" lang="ja-JP" altLang="en-US" sz="4000" b="1" dirty="0">
              <a:solidFill>
                <a:srgbClr val="F9FF8B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9B90DD-42C4-41BA-F069-1EB63D15ABC8}"/>
              </a:ext>
            </a:extLst>
          </p:cNvPr>
          <p:cNvSpPr txBox="1"/>
          <p:nvPr/>
        </p:nvSpPr>
        <p:spPr>
          <a:xfrm>
            <a:off x="3630236" y="5971047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・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AAFAF8-A535-03B7-0E14-AE9741A43189}"/>
              </a:ext>
            </a:extLst>
          </p:cNvPr>
          <p:cNvSpPr txBox="1"/>
          <p:nvPr/>
        </p:nvSpPr>
        <p:spPr>
          <a:xfrm>
            <a:off x="3197136" y="5971047"/>
            <a:ext cx="6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ja-JP" altLang="en-US" dirty="0">
                <a:solidFill>
                  <a:schemeClr val="bg1"/>
                </a:solidFill>
              </a:rPr>
              <a:t>木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5F52AE-94C1-56AD-9021-7DA6946BAD10}"/>
              </a:ext>
            </a:extLst>
          </p:cNvPr>
          <p:cNvSpPr txBox="1"/>
          <p:nvPr/>
        </p:nvSpPr>
        <p:spPr>
          <a:xfrm rot="11465">
            <a:off x="4583249" y="5971047"/>
            <a:ext cx="6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ja-JP" altLang="en-US" dirty="0">
                <a:solidFill>
                  <a:schemeClr val="bg1"/>
                </a:solidFill>
              </a:rPr>
              <a:t>水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89C98E6-48F2-DD1D-609C-46F4A4512971}"/>
              </a:ext>
            </a:extLst>
          </p:cNvPr>
          <p:cNvSpPr txBox="1"/>
          <p:nvPr/>
        </p:nvSpPr>
        <p:spPr>
          <a:xfrm rot="21455016">
            <a:off x="2277546" y="5994197"/>
            <a:ext cx="31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/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4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D3298C2-4EC2-7604-2FB0-D849773B96EB}"/>
              </a:ext>
            </a:extLst>
          </p:cNvPr>
          <p:cNvSpPr/>
          <p:nvPr/>
        </p:nvSpPr>
        <p:spPr>
          <a:xfrm>
            <a:off x="3023964" y="4788756"/>
            <a:ext cx="2360465" cy="199511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pic>
        <p:nvPicPr>
          <p:cNvPr id="37" name="図 36" descr="森の中にいる子供たち&#10;&#10;中程度の精度で自動的に生成された説明">
            <a:extLst>
              <a:ext uri="{FF2B5EF4-FFF2-40B4-BE49-F238E27FC236}">
                <a16:creationId xmlns:a16="http://schemas.microsoft.com/office/drawing/2014/main" id="{60D6F397-698D-7757-294A-975752899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55066" r="20487" b="18104"/>
          <a:stretch/>
        </p:blipFill>
        <p:spPr>
          <a:xfrm>
            <a:off x="-30481" y="5176613"/>
            <a:ext cx="6968731" cy="1681387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09CC890-4225-4ACF-FD72-A7EF09542C68}"/>
              </a:ext>
            </a:extLst>
          </p:cNvPr>
          <p:cNvSpPr/>
          <p:nvPr/>
        </p:nvSpPr>
        <p:spPr>
          <a:xfrm>
            <a:off x="-15241" y="5173036"/>
            <a:ext cx="6888481" cy="1673389"/>
          </a:xfrm>
          <a:prstGeom prst="rect">
            <a:avLst/>
          </a:prstGeom>
          <a:solidFill>
            <a:srgbClr val="3CA8E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F1B894C-E3BF-A8AF-B738-FF189F1DAA64}"/>
              </a:ext>
            </a:extLst>
          </p:cNvPr>
          <p:cNvSpPr/>
          <p:nvPr/>
        </p:nvSpPr>
        <p:spPr>
          <a:xfrm>
            <a:off x="380222" y="1232827"/>
            <a:ext cx="4599879" cy="292104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9EE80-B352-3E96-CB1F-9DE74D186EB8}"/>
              </a:ext>
            </a:extLst>
          </p:cNvPr>
          <p:cNvSpPr txBox="1"/>
          <p:nvPr/>
        </p:nvSpPr>
        <p:spPr>
          <a:xfrm>
            <a:off x="3005273" y="51052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クラス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EC18D9-5124-1FCB-06E6-6D8D7FF6DFE0}"/>
              </a:ext>
            </a:extLst>
          </p:cNvPr>
          <p:cNvSpPr txBox="1"/>
          <p:nvPr/>
        </p:nvSpPr>
        <p:spPr>
          <a:xfrm>
            <a:off x="3631065" y="512909"/>
            <a:ext cx="114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とは</a:t>
            </a:r>
            <a:r>
              <a:rPr kumimoji="1" lang="en-US" altLang="ja-JP" sz="1600" dirty="0"/>
              <a:t>…</a:t>
            </a:r>
            <a:r>
              <a:rPr kumimoji="1" lang="ja-JP" altLang="en-US" sz="1600" dirty="0"/>
              <a:t>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6EB703-AC70-B9DB-B0D2-5B946735095B}"/>
              </a:ext>
            </a:extLst>
          </p:cNvPr>
          <p:cNvSpPr txBox="1"/>
          <p:nvPr/>
        </p:nvSpPr>
        <p:spPr>
          <a:xfrm>
            <a:off x="278890" y="919822"/>
            <a:ext cx="416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令和〇年４月１日の時点で２歳であるお子様を対象とし、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7ECB71B-10BF-28C7-BC30-073BF8784FB2}"/>
              </a:ext>
            </a:extLst>
          </p:cNvPr>
          <p:cNvSpPr/>
          <p:nvPr/>
        </p:nvSpPr>
        <p:spPr>
          <a:xfrm>
            <a:off x="391572" y="2173805"/>
            <a:ext cx="1908379" cy="2391111"/>
          </a:xfrm>
          <a:prstGeom prst="roundRect">
            <a:avLst>
              <a:gd name="adj" fmla="val 9186"/>
            </a:avLst>
          </a:prstGeom>
          <a:solidFill>
            <a:schemeClr val="bg1"/>
          </a:solidFill>
          <a:ln w="28575">
            <a:solidFill>
              <a:srgbClr val="3CA8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F5B7E5B-C01C-2299-8424-9D35F9E25A51}"/>
              </a:ext>
            </a:extLst>
          </p:cNvPr>
          <p:cNvSpPr/>
          <p:nvPr/>
        </p:nvSpPr>
        <p:spPr>
          <a:xfrm>
            <a:off x="2453101" y="2173805"/>
            <a:ext cx="1908379" cy="2391111"/>
          </a:xfrm>
          <a:prstGeom prst="roundRect">
            <a:avLst>
              <a:gd name="adj" fmla="val 9186"/>
            </a:avLst>
          </a:prstGeom>
          <a:solidFill>
            <a:schemeClr val="bg1"/>
          </a:solidFill>
          <a:ln w="28575">
            <a:solidFill>
              <a:srgbClr val="3CA8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7C4849D-5F16-445A-C7BA-452FACFF12C9}"/>
              </a:ext>
            </a:extLst>
          </p:cNvPr>
          <p:cNvSpPr/>
          <p:nvPr/>
        </p:nvSpPr>
        <p:spPr>
          <a:xfrm>
            <a:off x="4514630" y="2173805"/>
            <a:ext cx="1908379" cy="2391111"/>
          </a:xfrm>
          <a:prstGeom prst="roundRect">
            <a:avLst>
              <a:gd name="adj" fmla="val 9186"/>
            </a:avLst>
          </a:prstGeom>
          <a:solidFill>
            <a:schemeClr val="bg1"/>
          </a:solidFill>
          <a:ln w="28575">
            <a:solidFill>
              <a:srgbClr val="3CA8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DE8F1FC-8244-6330-15EC-A4174C499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167" y1="54833" x2="35250" y2="32167"/>
                        <a14:foregroundMark x1="37583" y1="41333" x2="49583" y2="35250"/>
                        <a14:foregroundMark x1="57167" y1="37750" x2="59083" y2="17500"/>
                        <a14:foregroundMark x1="37167" y1="75417" x2="40750" y2="68000"/>
                        <a14:foregroundMark x1="40750" y1="68000" x2="43833" y2="65333"/>
                        <a14:foregroundMark x1="66167" y1="80333" x2="71750" y2="72250"/>
                        <a14:foregroundMark x1="71750" y1="72250" x2="72000" y2="71417"/>
                        <a14:foregroundMark x1="60583" y1="75667" x2="70417" y2="72917"/>
                        <a14:foregroundMark x1="70417" y1="72917" x2="70500" y2="70083"/>
                        <a14:foregroundMark x1="76417" y1="68333" x2="76000" y2="71000"/>
                        <a14:foregroundMark x1="77167" y1="67583" x2="77167" y2="71583"/>
                        <a14:foregroundMark x1="48083" y1="49667" x2="49917" y2="46500"/>
                        <a14:foregroundMark x1="45167" y1="82833" x2="45167" y2="82833"/>
                        <a14:foregroundMark x1="26750" y1="56917" x2="318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37" y="2136314"/>
            <a:ext cx="1810689" cy="1810689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3E759-52D5-484E-D1CA-8E2075F20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833" y1="49250" x2="33333" y2="43417"/>
                        <a14:foregroundMark x1="33333" y1="43417" x2="31833" y2="53000"/>
                        <a14:foregroundMark x1="31833" y1="53000" x2="31000" y2="54000"/>
                        <a14:foregroundMark x1="26417" y1="67417" x2="31250" y2="67417"/>
                        <a14:foregroundMark x1="32000" y1="30000" x2="36167" y2="29833"/>
                        <a14:foregroundMark x1="45917" y1="47167" x2="45917" y2="47167"/>
                        <a14:foregroundMark x1="53917" y1="21667" x2="53917" y2="21667"/>
                        <a14:foregroundMark x1="40333" y1="18000" x2="45083" y2="16917"/>
                        <a14:foregroundMark x1="65667" y1="30250" x2="66500" y2="31000"/>
                        <a14:foregroundMark x1="53667" y1="52917" x2="54083" y2="51417"/>
                        <a14:foregroundMark x1="45333" y1="33333" x2="45333" y2="33333"/>
                        <a14:foregroundMark x1="48000" y1="35917" x2="48000" y2="35917"/>
                        <a14:foregroundMark x1="45083" y1="38417" x2="45083" y2="38417"/>
                        <a14:foregroundMark x1="43750" y1="36000" x2="43750" y2="36000"/>
                        <a14:foregroundMark x1="63750" y1="42417" x2="67000" y2="53333"/>
                        <a14:foregroundMark x1="68750" y1="67167" x2="72417" y2="67167"/>
                        <a14:foregroundMark x1="71583" y1="54417" x2="70083" y2="53833"/>
                        <a14:foregroundMark x1="37750" y1="47167" x2="37500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1" y="2115871"/>
            <a:ext cx="1908380" cy="1917730"/>
          </a:xfrm>
          <a:prstGeom prst="rect">
            <a:avLst/>
          </a:prstGeom>
        </p:spPr>
      </p:pic>
      <p:pic>
        <p:nvPicPr>
          <p:cNvPr id="20" name="図 1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533BA85A-543C-FB4C-B633-CECDB0173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750" y1="21167" x2="50500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1" y="2081836"/>
            <a:ext cx="1890805" cy="189080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5B449B6-20B0-11B6-DE73-A00F0414DF7B}"/>
              </a:ext>
            </a:extLst>
          </p:cNvPr>
          <p:cNvSpPr txBox="1"/>
          <p:nvPr/>
        </p:nvSpPr>
        <p:spPr>
          <a:xfrm>
            <a:off x="804041" y="3774193"/>
            <a:ext cx="120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3CA8E4"/>
                </a:solidFill>
              </a:rPr>
              <a:t>生活習慣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D2FB6DC-BDED-EC81-0F90-250074810524}"/>
              </a:ext>
            </a:extLst>
          </p:cNvPr>
          <p:cNvSpPr txBox="1"/>
          <p:nvPr/>
        </p:nvSpPr>
        <p:spPr>
          <a:xfrm>
            <a:off x="3005273" y="3792855"/>
            <a:ext cx="84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3CA8E4"/>
                </a:solidFill>
              </a:rPr>
              <a:t>社会性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8B8F0D-D7B3-E11A-01A7-1D7E7C92B084}"/>
              </a:ext>
            </a:extLst>
          </p:cNvPr>
          <p:cNvSpPr txBox="1"/>
          <p:nvPr/>
        </p:nvSpPr>
        <p:spPr>
          <a:xfrm>
            <a:off x="4913652" y="3792855"/>
            <a:ext cx="13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3CA8E4"/>
                </a:solidFill>
              </a:rPr>
              <a:t>4</a:t>
            </a:r>
            <a:r>
              <a:rPr kumimoji="1" lang="ja-JP" altLang="en-US" sz="1600" b="1" dirty="0">
                <a:solidFill>
                  <a:srgbClr val="3CA8E4"/>
                </a:solidFill>
              </a:rPr>
              <a:t>年間教育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9FC172-0946-4363-C5BD-CB23FEAC51F0}"/>
              </a:ext>
            </a:extLst>
          </p:cNvPr>
          <p:cNvSpPr txBox="1"/>
          <p:nvPr/>
        </p:nvSpPr>
        <p:spPr>
          <a:xfrm>
            <a:off x="449235" y="4057374"/>
            <a:ext cx="171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着脱・排泄等の生活習慣を自立して行えるようサポートします。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6C392DA-ACD1-CD1D-7B66-570B5376A6DA}"/>
              </a:ext>
            </a:extLst>
          </p:cNvPr>
          <p:cNvSpPr txBox="1"/>
          <p:nvPr/>
        </p:nvSpPr>
        <p:spPr>
          <a:xfrm>
            <a:off x="2500423" y="4057374"/>
            <a:ext cx="185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家庭にはない園での集団生活だからこそ、お友達との関わり方が自然と身についていきます。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F762C33-14B2-5485-6097-5691CE50A08A}"/>
              </a:ext>
            </a:extLst>
          </p:cNvPr>
          <p:cNvSpPr txBox="1"/>
          <p:nvPr/>
        </p:nvSpPr>
        <p:spPr>
          <a:xfrm>
            <a:off x="4605626" y="4057374"/>
            <a:ext cx="175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幼児教育のプロがお子様の意欲関心を引き出す教育を</a:t>
            </a:r>
            <a:r>
              <a:rPr kumimoji="1" lang="en-US" altLang="ja-JP" sz="800" dirty="0"/>
              <a:t>4</a:t>
            </a:r>
            <a:r>
              <a:rPr kumimoji="1" lang="ja-JP" altLang="en-US" sz="800" dirty="0"/>
              <a:t>年間提供します！</a:t>
            </a:r>
            <a:endParaRPr kumimoji="1" lang="en-US" altLang="ja-JP" sz="8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A5FFA21-FFB7-98E3-19DC-473D56D17AF8}"/>
              </a:ext>
            </a:extLst>
          </p:cNvPr>
          <p:cNvSpPr txBox="1"/>
          <p:nvPr/>
        </p:nvSpPr>
        <p:spPr>
          <a:xfrm>
            <a:off x="278889" y="1154968"/>
            <a:ext cx="4932346" cy="39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27D71"/>
                </a:solidFill>
              </a:rPr>
              <a:t>３歳の誕生日を迎えたタイミングで入園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891AC09-479F-AA9B-AFE5-298A8A762311}"/>
              </a:ext>
            </a:extLst>
          </p:cNvPr>
          <p:cNvSpPr txBox="1"/>
          <p:nvPr/>
        </p:nvSpPr>
        <p:spPr>
          <a:xfrm>
            <a:off x="4913652" y="1205977"/>
            <a:ext cx="190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できる制度です！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09403F1-5CD3-4F5D-263B-55E1E4FBA2C6}"/>
              </a:ext>
            </a:extLst>
          </p:cNvPr>
          <p:cNvSpPr txBox="1"/>
          <p:nvPr/>
        </p:nvSpPr>
        <p:spPr>
          <a:xfrm>
            <a:off x="278890" y="1553874"/>
            <a:ext cx="397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満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歳児も</a:t>
            </a:r>
            <a:r>
              <a:rPr lang="ja-JP" altLang="en-US" sz="1200" b="1" dirty="0">
                <a:solidFill>
                  <a:srgbClr val="F27D71"/>
                </a:solidFill>
              </a:rPr>
              <a:t>幼児教育無償化の対象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です。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14BD681-AB3B-49FD-6AAB-BB200C53149A}"/>
              </a:ext>
            </a:extLst>
          </p:cNvPr>
          <p:cNvSpPr txBox="1"/>
          <p:nvPr/>
        </p:nvSpPr>
        <p:spPr>
          <a:xfrm>
            <a:off x="350884" y="1930734"/>
            <a:ext cx="258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165100">
                  <a:solidFill>
                    <a:srgbClr val="3CA8E4"/>
                  </a:solidFill>
                </a:ln>
                <a:solidFill>
                  <a:srgbClr val="3CA8E4"/>
                </a:solidFill>
              </a:rPr>
              <a:t>満３歳児クラスの魅力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B8E592B-7D44-7735-D949-F5AF621F805E}"/>
              </a:ext>
            </a:extLst>
          </p:cNvPr>
          <p:cNvSpPr txBox="1"/>
          <p:nvPr/>
        </p:nvSpPr>
        <p:spPr>
          <a:xfrm>
            <a:off x="350884" y="1931806"/>
            <a:ext cx="258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満３歳児クラスの魅力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5BE4918-0555-E549-91A6-0995DB1F8DDD}"/>
              </a:ext>
            </a:extLst>
          </p:cNvPr>
          <p:cNvSpPr txBox="1"/>
          <p:nvPr/>
        </p:nvSpPr>
        <p:spPr>
          <a:xfrm>
            <a:off x="278889" y="457621"/>
            <a:ext cx="308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3CA8E4"/>
                </a:solidFill>
              </a:rPr>
              <a:t>満</a:t>
            </a:r>
            <a:r>
              <a:rPr kumimoji="1" lang="en-US" altLang="ja-JP" sz="2400" b="1" dirty="0">
                <a:solidFill>
                  <a:srgbClr val="3CA8E4"/>
                </a:solidFill>
              </a:rPr>
              <a:t>3</a:t>
            </a:r>
            <a:r>
              <a:rPr kumimoji="1" lang="ja-JP" altLang="en-US" sz="2400" b="1" dirty="0">
                <a:solidFill>
                  <a:srgbClr val="3CA8E4"/>
                </a:solidFill>
              </a:rPr>
              <a:t>歳児（</a:t>
            </a:r>
            <a:r>
              <a:rPr kumimoji="1" lang="en-US" altLang="ja-JP" sz="2400" b="1" dirty="0">
                <a:solidFill>
                  <a:srgbClr val="3CA8E4"/>
                </a:solidFill>
              </a:rPr>
              <a:t>4</a:t>
            </a:r>
            <a:r>
              <a:rPr kumimoji="1" lang="ja-JP" altLang="en-US" sz="2400" b="1" dirty="0">
                <a:solidFill>
                  <a:srgbClr val="3CA8E4"/>
                </a:solidFill>
              </a:rPr>
              <a:t>年保育）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6EE2756-4AD5-F0E0-7DB0-CC07D0B037C8}"/>
              </a:ext>
            </a:extLst>
          </p:cNvPr>
          <p:cNvSpPr txBox="1"/>
          <p:nvPr/>
        </p:nvSpPr>
        <p:spPr>
          <a:xfrm>
            <a:off x="350884" y="4725418"/>
            <a:ext cx="306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満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歳児体験説明会では、クラスの様子を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C1BCFFC-8713-9B57-6C00-D2388C8D1CA2}"/>
              </a:ext>
            </a:extLst>
          </p:cNvPr>
          <p:cNvSpPr txBox="1"/>
          <p:nvPr/>
        </p:nvSpPr>
        <p:spPr>
          <a:xfrm>
            <a:off x="2998077" y="4681325"/>
            <a:ext cx="2470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27D71"/>
                </a:solidFill>
              </a:rPr>
              <a:t>見学＋特別クラスを体験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3C3FD26-4C67-A353-49DF-24EE37A386D5}"/>
              </a:ext>
            </a:extLst>
          </p:cNvPr>
          <p:cNvSpPr txBox="1"/>
          <p:nvPr/>
        </p:nvSpPr>
        <p:spPr>
          <a:xfrm>
            <a:off x="5255888" y="4723453"/>
            <a:ext cx="1602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していただけます！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レンガ造りの建物&#10;&#10;中程度の精度で自動的に生成された説明">
            <a:extLst>
              <a:ext uri="{FF2B5EF4-FFF2-40B4-BE49-F238E27FC236}">
                <a16:creationId xmlns:a16="http://schemas.microsoft.com/office/drawing/2014/main" id="{FC62BB71-3DF0-0523-5BDE-17196F2CCDE4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16999"/>
          <a:stretch/>
        </p:blipFill>
        <p:spPr>
          <a:xfrm>
            <a:off x="1" y="-45720"/>
            <a:ext cx="6858000" cy="690372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3F6965-2F59-392B-342F-923F415E9A63}"/>
              </a:ext>
            </a:extLst>
          </p:cNvPr>
          <p:cNvSpPr/>
          <p:nvPr/>
        </p:nvSpPr>
        <p:spPr>
          <a:xfrm>
            <a:off x="0" y="-45720"/>
            <a:ext cx="6858000" cy="6949439"/>
          </a:xfrm>
          <a:prstGeom prst="rect">
            <a:avLst/>
          </a:prstGeom>
          <a:solidFill>
            <a:srgbClr val="3CA8E4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A8C2CA3-66B7-4C73-F2B3-00A56AED6567}"/>
              </a:ext>
            </a:extLst>
          </p:cNvPr>
          <p:cNvSpPr/>
          <p:nvPr/>
        </p:nvSpPr>
        <p:spPr>
          <a:xfrm>
            <a:off x="281940" y="410515"/>
            <a:ext cx="6294120" cy="6109996"/>
          </a:xfrm>
          <a:prstGeom prst="roundRect">
            <a:avLst>
              <a:gd name="adj" fmla="val 4445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801591-02EB-BB88-3B83-8203E163514F}"/>
              </a:ext>
            </a:extLst>
          </p:cNvPr>
          <p:cNvSpPr txBox="1"/>
          <p:nvPr/>
        </p:nvSpPr>
        <p:spPr>
          <a:xfrm>
            <a:off x="642800" y="5572895"/>
            <a:ext cx="5939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sz="1400" b="1" dirty="0">
                <a:solidFill>
                  <a:srgbClr val="F27D71"/>
                </a:solidFill>
              </a:rPr>
              <a:t>お申込みページ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または</a:t>
            </a:r>
            <a:r>
              <a:rPr kumimoji="1" lang="ja-JP" altLang="en-US" sz="1400" b="1" dirty="0">
                <a:solidFill>
                  <a:srgbClr val="F27D71"/>
                </a:solidFill>
              </a:rPr>
              <a:t>お電話から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お申込みください。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3CA8E4"/>
              </a:buClr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お申込みページは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F27D71"/>
                </a:solidFill>
                <a:effectLst/>
                <a:latin typeface="Arial" panose="020B0604020202020204" pitchFamily="34" charset="0"/>
              </a:rPr>
              <a:t>プロフィールにあるホームページのURL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より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ご覧いただけます！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07B400-3285-E4FF-4883-924EB5A8C294}"/>
              </a:ext>
            </a:extLst>
          </p:cNvPr>
          <p:cNvSpPr txBox="1"/>
          <p:nvPr/>
        </p:nvSpPr>
        <p:spPr>
          <a:xfrm>
            <a:off x="636188" y="1731970"/>
            <a:ext cx="557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令和〇年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日～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令和</a:t>
            </a:r>
            <a:r>
              <a:rPr kumimoji="1" lang="ja-JP" altLang="en-US" sz="1400" dirty="0"/>
              <a:t>〇年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日生のお子様の保護者様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7651D1-E615-4391-78F9-2ED2B5855B75}"/>
              </a:ext>
            </a:extLst>
          </p:cNvPr>
          <p:cNvSpPr/>
          <p:nvPr/>
        </p:nvSpPr>
        <p:spPr>
          <a:xfrm>
            <a:off x="678953" y="1532064"/>
            <a:ext cx="646927" cy="184665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9C61D0-04D4-4570-ECBA-97C5B24D662F}"/>
              </a:ext>
            </a:extLst>
          </p:cNvPr>
          <p:cNvSpPr txBox="1"/>
          <p:nvPr/>
        </p:nvSpPr>
        <p:spPr>
          <a:xfrm>
            <a:off x="664651" y="1399402"/>
            <a:ext cx="76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3CA8E4"/>
                </a:solidFill>
              </a:rPr>
              <a:t>対象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2432357-B60E-86B5-C1FF-A8BF1D242898}"/>
              </a:ext>
            </a:extLst>
          </p:cNvPr>
          <p:cNvSpPr/>
          <p:nvPr/>
        </p:nvSpPr>
        <p:spPr>
          <a:xfrm>
            <a:off x="709433" y="2309304"/>
            <a:ext cx="646927" cy="184665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2BA27D-1C1D-CAF5-D9FE-C238C9F08DB7}"/>
              </a:ext>
            </a:extLst>
          </p:cNvPr>
          <p:cNvSpPr txBox="1"/>
          <p:nvPr/>
        </p:nvSpPr>
        <p:spPr>
          <a:xfrm>
            <a:off x="696787" y="2175813"/>
            <a:ext cx="76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3CA8E4"/>
                </a:solidFill>
              </a:rPr>
              <a:t>日程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CD9C2CE-E1CD-2901-3C2F-8EDDF910469E}"/>
              </a:ext>
            </a:extLst>
          </p:cNvPr>
          <p:cNvSpPr/>
          <p:nvPr/>
        </p:nvSpPr>
        <p:spPr>
          <a:xfrm>
            <a:off x="663713" y="3787584"/>
            <a:ext cx="646927" cy="184665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595CCF-7E78-9A95-EA4B-5BCFAE34690F}"/>
              </a:ext>
            </a:extLst>
          </p:cNvPr>
          <p:cNvSpPr txBox="1"/>
          <p:nvPr/>
        </p:nvSpPr>
        <p:spPr>
          <a:xfrm>
            <a:off x="664651" y="3654922"/>
            <a:ext cx="76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3CA8E4"/>
                </a:solidFill>
              </a:rPr>
              <a:t>場所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BD207FD-1D96-6E30-9410-113AE90A9F6B}"/>
              </a:ext>
            </a:extLst>
          </p:cNvPr>
          <p:cNvSpPr/>
          <p:nvPr/>
        </p:nvSpPr>
        <p:spPr>
          <a:xfrm>
            <a:off x="712146" y="5311584"/>
            <a:ext cx="1525421" cy="184665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371E3E-D3EC-DD60-8109-DDD475EF8889}"/>
              </a:ext>
            </a:extLst>
          </p:cNvPr>
          <p:cNvSpPr txBox="1"/>
          <p:nvPr/>
        </p:nvSpPr>
        <p:spPr>
          <a:xfrm>
            <a:off x="710225" y="5111230"/>
            <a:ext cx="158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sz="2400" b="1" dirty="0">
                <a:solidFill>
                  <a:srgbClr val="F27D71"/>
                </a:solidFill>
              </a:rPr>
              <a:t>お申込み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8B97B2-A59E-EA78-6251-283F469CC300}"/>
              </a:ext>
            </a:extLst>
          </p:cNvPr>
          <p:cNvSpPr txBox="1"/>
          <p:nvPr/>
        </p:nvSpPr>
        <p:spPr>
          <a:xfrm>
            <a:off x="835245" y="2882634"/>
            <a:ext cx="119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954B07-183C-89C6-84F0-F8971230CAD8}"/>
              </a:ext>
            </a:extLst>
          </p:cNvPr>
          <p:cNvSpPr txBox="1"/>
          <p:nvPr/>
        </p:nvSpPr>
        <p:spPr>
          <a:xfrm>
            <a:off x="1812515" y="260894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27D71"/>
                </a:solidFill>
              </a:rPr>
              <a:t>11</a:t>
            </a:r>
            <a:endParaRPr kumimoji="1" lang="ja-JP" altLang="en-US" sz="2800" b="1" dirty="0">
              <a:solidFill>
                <a:srgbClr val="F27D7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CD978A-82E3-AF56-D529-75C565CA8056}"/>
              </a:ext>
            </a:extLst>
          </p:cNvPr>
          <p:cNvSpPr txBox="1"/>
          <p:nvPr/>
        </p:nvSpPr>
        <p:spPr>
          <a:xfrm>
            <a:off x="4137765" y="2868778"/>
            <a:ext cx="270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10:00-11:00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36D27C-4F40-5260-3E48-ED54215655DB}"/>
              </a:ext>
            </a:extLst>
          </p:cNvPr>
          <p:cNvSpPr txBox="1"/>
          <p:nvPr/>
        </p:nvSpPr>
        <p:spPr>
          <a:xfrm>
            <a:off x="2677238" y="260894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27D71"/>
                </a:solidFill>
              </a:rPr>
              <a:t>16</a:t>
            </a:r>
            <a:endParaRPr kumimoji="1" lang="ja-JP" altLang="en-US" sz="2800" b="1" dirty="0">
              <a:solidFill>
                <a:srgbClr val="F27D7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DD761C7-1C6A-4062-04B0-FA81820ED569}"/>
              </a:ext>
            </a:extLst>
          </p:cNvPr>
          <p:cNvSpPr txBox="1"/>
          <p:nvPr/>
        </p:nvSpPr>
        <p:spPr>
          <a:xfrm>
            <a:off x="2689432" y="309106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27D71"/>
                </a:solidFill>
              </a:rPr>
              <a:t>22</a:t>
            </a:r>
            <a:endParaRPr kumimoji="1" lang="ja-JP" altLang="en-US" sz="2800" b="1" dirty="0">
              <a:solidFill>
                <a:srgbClr val="F27D7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FA4E3F3-232B-1A97-3CF5-8B8E31F8B522}"/>
              </a:ext>
            </a:extLst>
          </p:cNvPr>
          <p:cNvSpPr txBox="1"/>
          <p:nvPr/>
        </p:nvSpPr>
        <p:spPr>
          <a:xfrm>
            <a:off x="2371797" y="2703121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27D71"/>
                </a:solidFill>
              </a:rPr>
              <a:t>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303D0D-3BA7-7982-D78E-7540E31AF06C}"/>
              </a:ext>
            </a:extLst>
          </p:cNvPr>
          <p:cNvSpPr txBox="1"/>
          <p:nvPr/>
        </p:nvSpPr>
        <p:spPr>
          <a:xfrm>
            <a:off x="3209140" y="2703121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27D71"/>
                </a:solidFill>
              </a:rPr>
              <a:t>日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06EA64-2160-881A-B4ED-B9145CD2B61B}"/>
              </a:ext>
            </a:extLst>
          </p:cNvPr>
          <p:cNvSpPr txBox="1"/>
          <p:nvPr/>
        </p:nvSpPr>
        <p:spPr>
          <a:xfrm>
            <a:off x="1822357" y="307582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27D71"/>
                </a:solidFill>
              </a:rPr>
              <a:t>11</a:t>
            </a:r>
            <a:endParaRPr kumimoji="1" lang="ja-JP" altLang="en-US" sz="2800" b="1" dirty="0">
              <a:solidFill>
                <a:srgbClr val="F27D7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398B31-FCD2-45F8-4219-529F10B2A079}"/>
              </a:ext>
            </a:extLst>
          </p:cNvPr>
          <p:cNvSpPr txBox="1"/>
          <p:nvPr/>
        </p:nvSpPr>
        <p:spPr>
          <a:xfrm>
            <a:off x="2387037" y="3175561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27D71"/>
                </a:solidFill>
              </a:rPr>
              <a:t>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7AA3535-8FF8-B7C9-F16A-AC0AA71F9001}"/>
              </a:ext>
            </a:extLst>
          </p:cNvPr>
          <p:cNvSpPr txBox="1"/>
          <p:nvPr/>
        </p:nvSpPr>
        <p:spPr>
          <a:xfrm>
            <a:off x="3217429" y="3157309"/>
            <a:ext cx="243146" cy="38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27D71"/>
                </a:solidFill>
              </a:rPr>
              <a:t>日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746DC0-F996-F837-B52F-757B3B202CB2}"/>
              </a:ext>
            </a:extLst>
          </p:cNvPr>
          <p:cNvSpPr txBox="1"/>
          <p:nvPr/>
        </p:nvSpPr>
        <p:spPr>
          <a:xfrm>
            <a:off x="3487073" y="2700033"/>
            <a:ext cx="6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27D71"/>
                </a:solidFill>
              </a:rPr>
              <a:t>(</a:t>
            </a:r>
            <a:r>
              <a:rPr kumimoji="1" lang="ja-JP" altLang="en-US" dirty="0">
                <a:solidFill>
                  <a:srgbClr val="F27D71"/>
                </a:solidFill>
              </a:rPr>
              <a:t>木</a:t>
            </a:r>
            <a:r>
              <a:rPr kumimoji="1" lang="en-US" altLang="ja-JP" dirty="0">
                <a:solidFill>
                  <a:srgbClr val="F27D71"/>
                </a:solidFill>
              </a:rPr>
              <a:t>)</a:t>
            </a:r>
            <a:endParaRPr kumimoji="1" lang="ja-JP" altLang="en-US" dirty="0">
              <a:solidFill>
                <a:srgbClr val="F27D7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674E47C-D8CF-BA14-1EFC-4AEEA55CA256}"/>
              </a:ext>
            </a:extLst>
          </p:cNvPr>
          <p:cNvSpPr txBox="1"/>
          <p:nvPr/>
        </p:nvSpPr>
        <p:spPr>
          <a:xfrm>
            <a:off x="3499495" y="3157309"/>
            <a:ext cx="6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27D71"/>
                </a:solidFill>
              </a:rPr>
              <a:t>(</a:t>
            </a:r>
            <a:r>
              <a:rPr kumimoji="1" lang="ja-JP" altLang="en-US" dirty="0">
                <a:solidFill>
                  <a:srgbClr val="F27D71"/>
                </a:solidFill>
              </a:rPr>
              <a:t>水</a:t>
            </a:r>
            <a:r>
              <a:rPr kumimoji="1" lang="en-US" altLang="ja-JP" dirty="0">
                <a:solidFill>
                  <a:srgbClr val="F27D71"/>
                </a:solidFill>
              </a:rPr>
              <a:t>)</a:t>
            </a:r>
            <a:endParaRPr kumimoji="1" lang="ja-JP" altLang="en-US" dirty="0">
              <a:solidFill>
                <a:srgbClr val="F27D7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F68591C-2C71-3925-E26E-00216F7204AB}"/>
              </a:ext>
            </a:extLst>
          </p:cNvPr>
          <p:cNvSpPr txBox="1"/>
          <p:nvPr/>
        </p:nvSpPr>
        <p:spPr>
          <a:xfrm>
            <a:off x="709433" y="4070827"/>
            <a:ext cx="286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○○学校法人 ○○幼稚園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C193A95-D7F8-845D-A9BF-2DEB48AD7695}"/>
              </a:ext>
            </a:extLst>
          </p:cNvPr>
          <p:cNvSpPr txBox="1"/>
          <p:nvPr/>
        </p:nvSpPr>
        <p:spPr>
          <a:xfrm>
            <a:off x="741594" y="4440159"/>
            <a:ext cx="2482786" cy="3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○○市○○○○○○○○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2E4C617-ECE0-08FD-F7E1-78340937023C}"/>
              </a:ext>
            </a:extLst>
          </p:cNvPr>
          <p:cNvSpPr txBox="1"/>
          <p:nvPr/>
        </p:nvSpPr>
        <p:spPr>
          <a:xfrm>
            <a:off x="741594" y="4668971"/>
            <a:ext cx="2916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TEL: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○○○○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○○○○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7B3DC6B-F640-21E1-F6DF-57E9184F3D8C}"/>
              </a:ext>
            </a:extLst>
          </p:cNvPr>
          <p:cNvSpPr/>
          <p:nvPr/>
        </p:nvSpPr>
        <p:spPr>
          <a:xfrm>
            <a:off x="1617059" y="932881"/>
            <a:ext cx="3855200" cy="178174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94C7A8-D571-6165-05CA-ED54672C4849}"/>
              </a:ext>
            </a:extLst>
          </p:cNvPr>
          <p:cNvSpPr txBox="1"/>
          <p:nvPr/>
        </p:nvSpPr>
        <p:spPr>
          <a:xfrm>
            <a:off x="1647474" y="751545"/>
            <a:ext cx="402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3CA8E4"/>
                </a:solidFill>
              </a:rPr>
              <a:t>満</a:t>
            </a:r>
            <a:r>
              <a:rPr kumimoji="1" lang="en-US" altLang="ja-JP" sz="2000" b="1" dirty="0">
                <a:solidFill>
                  <a:srgbClr val="3CA8E4"/>
                </a:solidFill>
              </a:rPr>
              <a:t>3</a:t>
            </a:r>
            <a:r>
              <a:rPr kumimoji="1" lang="ja-JP" altLang="en-US" sz="2000" b="1" dirty="0">
                <a:solidFill>
                  <a:srgbClr val="3CA8E4"/>
                </a:solidFill>
              </a:rPr>
              <a:t>歳児クラス体験見学会 概要</a:t>
            </a:r>
          </a:p>
        </p:txBody>
      </p:sp>
    </p:spTree>
    <p:extLst>
      <p:ext uri="{BB962C8B-B14F-4D97-AF65-F5344CB8AC3E}">
        <p14:creationId xmlns:p14="http://schemas.microsoft.com/office/powerpoint/2010/main" val="197915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582</TotalTime>
  <Words>291</Words>
  <Application>Microsoft Office PowerPoint</Application>
  <PresentationFormat>ユーザー設定</PresentationFormat>
  <Paragraphs>64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メイリオ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Gクリップコーポレーション 株式会社</dc:creator>
  <cp:lastModifiedBy>Gクリップコーポレーション 株式会社</cp:lastModifiedBy>
  <cp:revision>25</cp:revision>
  <dcterms:created xsi:type="dcterms:W3CDTF">2023-10-10T06:02:26Z</dcterms:created>
  <dcterms:modified xsi:type="dcterms:W3CDTF">2023-10-24T05:11:47Z</dcterms:modified>
</cp:coreProperties>
</file>