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8ECF0"/>
    <a:srgbClr val="FFC000"/>
    <a:srgbClr val="F7C8CE"/>
    <a:srgbClr val="FE5E5E"/>
    <a:srgbClr val="F8D0D5"/>
    <a:srgbClr val="FADADE"/>
    <a:srgbClr val="F09F34"/>
    <a:srgbClr val="FFF2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96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6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2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8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2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73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6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1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9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69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3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0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1D9B-15BA-447A-A041-CC13E2DB9259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A4936-C673-4374-8A40-FCB284673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フェンスの前に座っている子供&#10;&#10;中程度の精度で自動的に生成された説明">
            <a:extLst>
              <a:ext uri="{FF2B5EF4-FFF2-40B4-BE49-F238E27FC236}">
                <a16:creationId xmlns:a16="http://schemas.microsoft.com/office/drawing/2014/main" id="{DCB8E383-5798-B141-B780-E2E1ABA2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1" r="5130" b="13874"/>
          <a:stretch/>
        </p:blipFill>
        <p:spPr>
          <a:xfrm flipH="1">
            <a:off x="0" y="1120206"/>
            <a:ext cx="6871250" cy="4285283"/>
          </a:xfrm>
          <a:prstGeom prst="rect">
            <a:avLst/>
          </a:prstGeom>
        </p:spPr>
      </p:pic>
      <p:pic>
        <p:nvPicPr>
          <p:cNvPr id="77" name="図 76" descr="草の上にいる女の子&#10;&#10;中程度の精度で自動的に生成された説明">
            <a:extLst>
              <a:ext uri="{FF2B5EF4-FFF2-40B4-BE49-F238E27FC236}">
                <a16:creationId xmlns:a16="http://schemas.microsoft.com/office/drawing/2014/main" id="{4892357B-572C-C4C9-0700-FFB0118C9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t="5536" r="47981" b="56486"/>
          <a:stretch/>
        </p:blipFill>
        <p:spPr>
          <a:xfrm>
            <a:off x="3519092" y="7790912"/>
            <a:ext cx="667423" cy="667423"/>
          </a:xfrm>
          <a:prstGeom prst="ellipse">
            <a:avLst/>
          </a:prstGeom>
          <a:ln w="9525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9E83AC9-EFF5-6539-9C69-BD9CA9A767D0}"/>
              </a:ext>
            </a:extLst>
          </p:cNvPr>
          <p:cNvSpPr/>
          <p:nvPr/>
        </p:nvSpPr>
        <p:spPr>
          <a:xfrm>
            <a:off x="-38573" y="8841662"/>
            <a:ext cx="6944678" cy="1068184"/>
          </a:xfrm>
          <a:prstGeom prst="rect">
            <a:avLst/>
          </a:prstGeom>
          <a:solidFill>
            <a:srgbClr val="F7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58D724-3707-24D4-52BE-77C4EE723969}"/>
              </a:ext>
            </a:extLst>
          </p:cNvPr>
          <p:cNvSpPr txBox="1"/>
          <p:nvPr/>
        </p:nvSpPr>
        <p:spPr>
          <a:xfrm>
            <a:off x="74623" y="8884284"/>
            <a:ext cx="1382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114300">
                  <a:solidFill>
                    <a:srgbClr val="FFFFFF"/>
                  </a:solidFill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お申込み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9D8EC9-5296-9B62-F08C-CB6E48F576F0}"/>
              </a:ext>
            </a:extLst>
          </p:cNvPr>
          <p:cNvSpPr txBox="1"/>
          <p:nvPr/>
        </p:nvSpPr>
        <p:spPr>
          <a:xfrm>
            <a:off x="268277" y="9240665"/>
            <a:ext cx="22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右の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コード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お電話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からお申込みください。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83798E5-661A-5C8B-AF50-2EE8163176E5}"/>
              </a:ext>
            </a:extLst>
          </p:cNvPr>
          <p:cNvSpPr txBox="1"/>
          <p:nvPr/>
        </p:nvSpPr>
        <p:spPr>
          <a:xfrm>
            <a:off x="259037" y="9562504"/>
            <a:ext cx="2387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TEL: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kumimoji="1"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  <a:r>
              <a:rPr kumimoji="1"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○○○○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E303205-66EE-0D16-FFB2-D178CA996421}"/>
              </a:ext>
            </a:extLst>
          </p:cNvPr>
          <p:cNvSpPr/>
          <p:nvPr/>
        </p:nvSpPr>
        <p:spPr>
          <a:xfrm>
            <a:off x="2488675" y="9018424"/>
            <a:ext cx="791009" cy="7910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9F79F39-C564-940A-3E7D-9DB24C20AC73}"/>
              </a:ext>
            </a:extLst>
          </p:cNvPr>
          <p:cNvSpPr txBox="1"/>
          <p:nvPr/>
        </p:nvSpPr>
        <p:spPr>
          <a:xfrm>
            <a:off x="3418546" y="9056236"/>
            <a:ext cx="1865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○○学校法人○○幼稚園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9BB91A7-5F25-4F77-F69B-D2AB711C9652}"/>
              </a:ext>
            </a:extLst>
          </p:cNvPr>
          <p:cNvSpPr txBox="1"/>
          <p:nvPr/>
        </p:nvSpPr>
        <p:spPr>
          <a:xfrm>
            <a:off x="3459344" y="9360225"/>
            <a:ext cx="1774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○○市○○○○〇○○○○〇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ADC4B29-6508-92D7-C0DA-E408F5AAA2AE}"/>
              </a:ext>
            </a:extLst>
          </p:cNvPr>
          <p:cNvSpPr/>
          <p:nvPr/>
        </p:nvSpPr>
        <p:spPr>
          <a:xfrm>
            <a:off x="5332321" y="8914241"/>
            <a:ext cx="1466276" cy="936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F20C7AD-7469-A1BF-CBFD-262B6C6EA49D}"/>
              </a:ext>
            </a:extLst>
          </p:cNvPr>
          <p:cNvCxnSpPr/>
          <p:nvPr/>
        </p:nvCxnSpPr>
        <p:spPr>
          <a:xfrm>
            <a:off x="3429000" y="8793111"/>
            <a:ext cx="0" cy="1232083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41E5A51-EB30-3F68-6182-35375CC0DD09}"/>
              </a:ext>
            </a:extLst>
          </p:cNvPr>
          <p:cNvSpPr txBox="1"/>
          <p:nvPr/>
        </p:nvSpPr>
        <p:spPr>
          <a:xfrm>
            <a:off x="65553" y="8884284"/>
            <a:ext cx="1391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076F07E-32DB-4CF8-C387-3F93E5A0219B}"/>
              </a:ext>
            </a:extLst>
          </p:cNvPr>
          <p:cNvSpPr txBox="1"/>
          <p:nvPr/>
        </p:nvSpPr>
        <p:spPr>
          <a:xfrm>
            <a:off x="5889065" y="9260511"/>
            <a:ext cx="71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EDBDFE-00A5-BCFF-7A01-8772A6257202}"/>
              </a:ext>
            </a:extLst>
          </p:cNvPr>
          <p:cNvSpPr txBox="1"/>
          <p:nvPr/>
        </p:nvSpPr>
        <p:spPr>
          <a:xfrm>
            <a:off x="2679320" y="9300266"/>
            <a:ext cx="409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CFF899C-4E9F-2300-4BA8-CA0A87DD9B8A}"/>
              </a:ext>
            </a:extLst>
          </p:cNvPr>
          <p:cNvSpPr txBox="1"/>
          <p:nvPr/>
        </p:nvSpPr>
        <p:spPr>
          <a:xfrm>
            <a:off x="3995373" y="6337857"/>
            <a:ext cx="217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先生たちが考える</a:t>
            </a:r>
            <a:endParaRPr kumimoji="1"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○○幼稚園の魅力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8AF3658-8144-5C48-B809-9A25C88089B6}"/>
              </a:ext>
            </a:extLst>
          </p:cNvPr>
          <p:cNvSpPr txBox="1"/>
          <p:nvPr/>
        </p:nvSpPr>
        <p:spPr>
          <a:xfrm>
            <a:off x="3555788" y="7114563"/>
            <a:ext cx="24515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E5E5E"/>
              </a:buClr>
            </a:pP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親身になって</a:t>
            </a:r>
            <a:r>
              <a:rPr lang="ja-JP" altLang="en-US" sz="105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相談を聞いてくれる</a:t>
            </a: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先生がたくさん！だからこそ楽しく続けられています。○○幼稚園を選んでよかったです。</a:t>
            </a:r>
            <a:endParaRPr lang="en-US" altLang="ja-JP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323724B5-E799-E7B4-EEAF-29539C1ED795}"/>
              </a:ext>
            </a:extLst>
          </p:cNvPr>
          <p:cNvCxnSpPr>
            <a:cxnSpLocks/>
          </p:cNvCxnSpPr>
          <p:nvPr/>
        </p:nvCxnSpPr>
        <p:spPr>
          <a:xfrm flipH="1">
            <a:off x="6005292" y="6430926"/>
            <a:ext cx="314226" cy="440423"/>
          </a:xfrm>
          <a:prstGeom prst="line">
            <a:avLst/>
          </a:prstGeom>
          <a:ln w="1651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2D986C-80DC-6814-31F5-B08EFCCEA175}"/>
              </a:ext>
            </a:extLst>
          </p:cNvPr>
          <p:cNvSpPr txBox="1"/>
          <p:nvPr/>
        </p:nvSpPr>
        <p:spPr>
          <a:xfrm>
            <a:off x="784408" y="7131297"/>
            <a:ext cx="2593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幼稚園教諭免許・保育士資格をお持ちの方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90">
            <a:extLst>
              <a:ext uri="{FF2B5EF4-FFF2-40B4-BE49-F238E27FC236}">
                <a16:creationId xmlns:a16="http://schemas.microsoft.com/office/drawing/2014/main" id="{FD0EB051-84B5-C1B3-2E3F-BA0854BC84B1}"/>
              </a:ext>
            </a:extLst>
          </p:cNvPr>
          <p:cNvSpPr/>
          <p:nvPr/>
        </p:nvSpPr>
        <p:spPr>
          <a:xfrm>
            <a:off x="244831" y="7095265"/>
            <a:ext cx="517186" cy="301733"/>
          </a:xfrm>
          <a:prstGeom prst="roundRect">
            <a:avLst/>
          </a:prstGeom>
          <a:solidFill>
            <a:srgbClr val="F7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14FB92-CD8A-6583-2769-7BD26DF183EE}"/>
              </a:ext>
            </a:extLst>
          </p:cNvPr>
          <p:cNvSpPr txBox="1"/>
          <p:nvPr/>
        </p:nvSpPr>
        <p:spPr>
          <a:xfrm>
            <a:off x="244831" y="7106237"/>
            <a:ext cx="51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角丸四角形 90">
            <a:extLst>
              <a:ext uri="{FF2B5EF4-FFF2-40B4-BE49-F238E27FC236}">
                <a16:creationId xmlns:a16="http://schemas.microsoft.com/office/drawing/2014/main" id="{D95780D1-B676-945F-2E63-2EE8530B1C2C}"/>
              </a:ext>
            </a:extLst>
          </p:cNvPr>
          <p:cNvSpPr/>
          <p:nvPr/>
        </p:nvSpPr>
        <p:spPr>
          <a:xfrm>
            <a:off x="249224" y="7606116"/>
            <a:ext cx="525243" cy="302781"/>
          </a:xfrm>
          <a:prstGeom prst="roundRect">
            <a:avLst/>
          </a:prstGeom>
          <a:solidFill>
            <a:srgbClr val="F7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00AD441-BC9C-F954-85C9-82959D6B9CFE}"/>
              </a:ext>
            </a:extLst>
          </p:cNvPr>
          <p:cNvSpPr txBox="1"/>
          <p:nvPr/>
        </p:nvSpPr>
        <p:spPr>
          <a:xfrm flipH="1">
            <a:off x="253789" y="7616364"/>
            <a:ext cx="51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日時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角丸四角形 90">
            <a:extLst>
              <a:ext uri="{FF2B5EF4-FFF2-40B4-BE49-F238E27FC236}">
                <a16:creationId xmlns:a16="http://schemas.microsoft.com/office/drawing/2014/main" id="{B6D0609A-D094-F8FB-78A1-0D2C39EE046C}"/>
              </a:ext>
            </a:extLst>
          </p:cNvPr>
          <p:cNvSpPr/>
          <p:nvPr/>
        </p:nvSpPr>
        <p:spPr>
          <a:xfrm>
            <a:off x="244939" y="8204354"/>
            <a:ext cx="541770" cy="294287"/>
          </a:xfrm>
          <a:prstGeom prst="roundRect">
            <a:avLst/>
          </a:prstGeom>
          <a:solidFill>
            <a:srgbClr val="F7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535870E-3F28-5289-46E6-4C50FE070CD6}"/>
              </a:ext>
            </a:extLst>
          </p:cNvPr>
          <p:cNvSpPr txBox="1"/>
          <p:nvPr/>
        </p:nvSpPr>
        <p:spPr>
          <a:xfrm>
            <a:off x="255176" y="8219370"/>
            <a:ext cx="51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A2A428B-F4D7-006C-3F03-8CC05F532A48}"/>
              </a:ext>
            </a:extLst>
          </p:cNvPr>
          <p:cNvSpPr txBox="1"/>
          <p:nvPr/>
        </p:nvSpPr>
        <p:spPr>
          <a:xfrm>
            <a:off x="782599" y="7558576"/>
            <a:ext cx="2525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随時開催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(8:00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16:00)</a:t>
            </a: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体験期間を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日間で選んでいただけます。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ご自身の予定に合わせてご相談ください！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68F93B6-2255-6100-264C-9BB10DBDC03F}"/>
              </a:ext>
            </a:extLst>
          </p:cNvPr>
          <p:cNvSpPr txBox="1"/>
          <p:nvPr/>
        </p:nvSpPr>
        <p:spPr>
          <a:xfrm>
            <a:off x="782599" y="8219370"/>
            <a:ext cx="1675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○○学校法人〇〇幼稚園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0D1024A-5A0E-7744-69FC-3749EC5A9D5B}"/>
              </a:ext>
            </a:extLst>
          </p:cNvPr>
          <p:cNvSpPr txBox="1"/>
          <p:nvPr/>
        </p:nvSpPr>
        <p:spPr>
          <a:xfrm>
            <a:off x="4195264" y="7893743"/>
            <a:ext cx="2525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先生同士で助け合える環境です</a:t>
            </a:r>
            <a:r>
              <a:rPr lang="ja-JP" altLang="en-US" sz="1050" b="1" dirty="0">
                <a:solidFill>
                  <a:srgbClr val="FE5E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b="1" dirty="0">
              <a:solidFill>
                <a:srgbClr val="FE5E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子どもが熱を出したときなど急なお休みにも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みんなで対応します。子育てと両立しながら働けているのは○○幼稚園の環境だからこそ。　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AC0E8CA4-C542-258B-BC49-D1D0E0BEFE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0" t="10976" r="22297" b="43068"/>
          <a:stretch/>
        </p:blipFill>
        <p:spPr>
          <a:xfrm>
            <a:off x="6023403" y="7013413"/>
            <a:ext cx="647145" cy="652001"/>
          </a:xfrm>
          <a:prstGeom prst="flowChartConnector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7133B12-4710-0BE6-ED83-642AFB342FD3}"/>
              </a:ext>
            </a:extLst>
          </p:cNvPr>
          <p:cNvSpPr txBox="1"/>
          <p:nvPr/>
        </p:nvSpPr>
        <p:spPr>
          <a:xfrm>
            <a:off x="5903413" y="7644752"/>
            <a:ext cx="846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△△先生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26A6343-AAC6-1390-F2B8-555667405475}"/>
              </a:ext>
            </a:extLst>
          </p:cNvPr>
          <p:cNvSpPr txBox="1"/>
          <p:nvPr/>
        </p:nvSpPr>
        <p:spPr>
          <a:xfrm>
            <a:off x="3429734" y="8438671"/>
            <a:ext cx="846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◇◇先生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C7108D6-D6C5-1044-DFC9-9A49F21F3870}"/>
              </a:ext>
            </a:extLst>
          </p:cNvPr>
          <p:cNvCxnSpPr>
            <a:cxnSpLocks/>
          </p:cNvCxnSpPr>
          <p:nvPr/>
        </p:nvCxnSpPr>
        <p:spPr>
          <a:xfrm rot="21540000" flipH="1">
            <a:off x="6064334" y="6563301"/>
            <a:ext cx="245024" cy="311918"/>
          </a:xfrm>
          <a:prstGeom prst="line">
            <a:avLst/>
          </a:prstGeom>
          <a:ln w="1651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0B04CB5-56A9-BB7E-171A-ECDA0C76078E}"/>
              </a:ext>
            </a:extLst>
          </p:cNvPr>
          <p:cNvCxnSpPr>
            <a:cxnSpLocks/>
          </p:cNvCxnSpPr>
          <p:nvPr/>
        </p:nvCxnSpPr>
        <p:spPr>
          <a:xfrm>
            <a:off x="3769561" y="6428583"/>
            <a:ext cx="289956" cy="453213"/>
          </a:xfrm>
          <a:prstGeom prst="line">
            <a:avLst/>
          </a:prstGeom>
          <a:ln w="1651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C58BD8B1-1FDF-7C6B-57BB-2C540605851B}"/>
              </a:ext>
            </a:extLst>
          </p:cNvPr>
          <p:cNvCxnSpPr>
            <a:cxnSpLocks/>
          </p:cNvCxnSpPr>
          <p:nvPr/>
        </p:nvCxnSpPr>
        <p:spPr>
          <a:xfrm rot="21540000">
            <a:off x="3786935" y="6566266"/>
            <a:ext cx="208301" cy="327872"/>
          </a:xfrm>
          <a:prstGeom prst="line">
            <a:avLst/>
          </a:prstGeom>
          <a:ln w="1651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0F4127C-80EB-5AA2-3D2B-38C4253DAAAB}"/>
              </a:ext>
            </a:extLst>
          </p:cNvPr>
          <p:cNvSpPr txBox="1"/>
          <p:nvPr/>
        </p:nvSpPr>
        <p:spPr>
          <a:xfrm>
            <a:off x="3441827" y="9532434"/>
            <a:ext cx="1837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○○駅から徒歩３分！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463374A-2E96-E060-4400-05C466AAFDBD}"/>
              </a:ext>
            </a:extLst>
          </p:cNvPr>
          <p:cNvSpPr/>
          <p:nvPr/>
        </p:nvSpPr>
        <p:spPr>
          <a:xfrm>
            <a:off x="0" y="2665"/>
            <a:ext cx="6873261" cy="1329314"/>
          </a:xfrm>
          <a:custGeom>
            <a:avLst/>
            <a:gdLst>
              <a:gd name="connsiteX0" fmla="*/ 0 w 6858004"/>
              <a:gd name="connsiteY0" fmla="*/ 0 h 2466690"/>
              <a:gd name="connsiteX1" fmla="*/ 6858004 w 6858004"/>
              <a:gd name="connsiteY1" fmla="*/ 0 h 2466690"/>
              <a:gd name="connsiteX2" fmla="*/ 6858004 w 6858004"/>
              <a:gd name="connsiteY2" fmla="*/ 2466690 h 2466690"/>
              <a:gd name="connsiteX3" fmla="*/ 0 w 6858004"/>
              <a:gd name="connsiteY3" fmla="*/ 2466690 h 2466690"/>
              <a:gd name="connsiteX4" fmla="*/ 0 w 6858004"/>
              <a:gd name="connsiteY4" fmla="*/ 0 h 2466690"/>
              <a:gd name="connsiteX0" fmla="*/ 0 w 6858004"/>
              <a:gd name="connsiteY0" fmla="*/ 0 h 2466690"/>
              <a:gd name="connsiteX1" fmla="*/ 6858004 w 6858004"/>
              <a:gd name="connsiteY1" fmla="*/ 0 h 2466690"/>
              <a:gd name="connsiteX2" fmla="*/ 6858004 w 6858004"/>
              <a:gd name="connsiteY2" fmla="*/ 2466690 h 2466690"/>
              <a:gd name="connsiteX3" fmla="*/ 0 w 6858004"/>
              <a:gd name="connsiteY3" fmla="*/ 2466690 h 2466690"/>
              <a:gd name="connsiteX4" fmla="*/ 0 w 6858004"/>
              <a:gd name="connsiteY4" fmla="*/ 0 h 2466690"/>
              <a:gd name="connsiteX0" fmla="*/ 0 w 6858004"/>
              <a:gd name="connsiteY0" fmla="*/ 0 h 2466690"/>
              <a:gd name="connsiteX1" fmla="*/ 6858004 w 6858004"/>
              <a:gd name="connsiteY1" fmla="*/ 0 h 2466690"/>
              <a:gd name="connsiteX2" fmla="*/ 6858004 w 6858004"/>
              <a:gd name="connsiteY2" fmla="*/ 2466690 h 2466690"/>
              <a:gd name="connsiteX3" fmla="*/ 0 w 6858004"/>
              <a:gd name="connsiteY3" fmla="*/ 2466690 h 2466690"/>
              <a:gd name="connsiteX4" fmla="*/ 0 w 6858004"/>
              <a:gd name="connsiteY4" fmla="*/ 0 h 2466690"/>
              <a:gd name="connsiteX0" fmla="*/ 0 w 6858004"/>
              <a:gd name="connsiteY0" fmla="*/ 0 h 2466690"/>
              <a:gd name="connsiteX1" fmla="*/ 6858004 w 6858004"/>
              <a:gd name="connsiteY1" fmla="*/ 0 h 2466690"/>
              <a:gd name="connsiteX2" fmla="*/ 6858004 w 6858004"/>
              <a:gd name="connsiteY2" fmla="*/ 2466690 h 2466690"/>
              <a:gd name="connsiteX3" fmla="*/ 0 w 6858004"/>
              <a:gd name="connsiteY3" fmla="*/ 2466690 h 2466690"/>
              <a:gd name="connsiteX4" fmla="*/ 0 w 6858004"/>
              <a:gd name="connsiteY4" fmla="*/ 0 h 2466690"/>
              <a:gd name="connsiteX0" fmla="*/ 0 w 6858004"/>
              <a:gd name="connsiteY0" fmla="*/ 0 h 2466690"/>
              <a:gd name="connsiteX1" fmla="*/ 6858004 w 6858004"/>
              <a:gd name="connsiteY1" fmla="*/ 0 h 2466690"/>
              <a:gd name="connsiteX2" fmla="*/ 6858004 w 6858004"/>
              <a:gd name="connsiteY2" fmla="*/ 2466690 h 2466690"/>
              <a:gd name="connsiteX3" fmla="*/ 0 w 6858004"/>
              <a:gd name="connsiteY3" fmla="*/ 2466690 h 2466690"/>
              <a:gd name="connsiteX4" fmla="*/ 0 w 6858004"/>
              <a:gd name="connsiteY4" fmla="*/ 0 h 246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4" h="2466690">
                <a:moveTo>
                  <a:pt x="0" y="0"/>
                </a:moveTo>
                <a:lnTo>
                  <a:pt x="6858004" y="0"/>
                </a:lnTo>
                <a:lnTo>
                  <a:pt x="6858004" y="2466690"/>
                </a:lnTo>
                <a:cubicBezTo>
                  <a:pt x="3240914" y="1478436"/>
                  <a:pt x="2598517" y="1801352"/>
                  <a:pt x="0" y="2466690"/>
                </a:cubicBezTo>
                <a:lnTo>
                  <a:pt x="0" y="0"/>
                </a:lnTo>
                <a:close/>
              </a:path>
            </a:pathLst>
          </a:custGeom>
          <a:solidFill>
            <a:srgbClr val="F7C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9F76679-B47A-0865-B632-C2FA75D684C9}"/>
              </a:ext>
            </a:extLst>
          </p:cNvPr>
          <p:cNvSpPr txBox="1"/>
          <p:nvPr/>
        </p:nvSpPr>
        <p:spPr>
          <a:xfrm>
            <a:off x="647895" y="348305"/>
            <a:ext cx="96233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n w="152400">
                  <a:solidFill>
                    <a:schemeClr val="bg1"/>
                  </a:solidFill>
                </a:ln>
                <a:noFill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先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24D1786-2D83-D0AE-C62B-1F1E86C48452}"/>
              </a:ext>
            </a:extLst>
          </p:cNvPr>
          <p:cNvSpPr txBox="1"/>
          <p:nvPr/>
        </p:nvSpPr>
        <p:spPr>
          <a:xfrm>
            <a:off x="593328" y="365392"/>
            <a:ext cx="1070943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先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5B5C0A3-3C46-E41E-E278-AECFCEE8D3B2}"/>
              </a:ext>
            </a:extLst>
          </p:cNvPr>
          <p:cNvSpPr txBox="1"/>
          <p:nvPr/>
        </p:nvSpPr>
        <p:spPr>
          <a:xfrm>
            <a:off x="1673677" y="495230"/>
            <a:ext cx="96233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n w="152400">
                  <a:solidFill>
                    <a:schemeClr val="bg1"/>
                  </a:solidFill>
                </a:ln>
                <a:noFill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2EA532B-71F1-6526-4DAE-11AC62831476}"/>
              </a:ext>
            </a:extLst>
          </p:cNvPr>
          <p:cNvSpPr txBox="1"/>
          <p:nvPr/>
        </p:nvSpPr>
        <p:spPr>
          <a:xfrm>
            <a:off x="1614574" y="468726"/>
            <a:ext cx="1070943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4959129-D57C-B2B9-6270-5F3ED237F8F6}"/>
              </a:ext>
            </a:extLst>
          </p:cNvPr>
          <p:cNvSpPr txBox="1"/>
          <p:nvPr/>
        </p:nvSpPr>
        <p:spPr>
          <a:xfrm rot="21540000">
            <a:off x="2604685" y="363070"/>
            <a:ext cx="96233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n w="152400">
                  <a:solidFill>
                    <a:schemeClr val="bg1"/>
                  </a:solidFill>
                </a:ln>
                <a:noFill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C4B3D1A-9EAB-77C2-FB63-9476919BE9CA}"/>
              </a:ext>
            </a:extLst>
          </p:cNvPr>
          <p:cNvSpPr txBox="1"/>
          <p:nvPr/>
        </p:nvSpPr>
        <p:spPr>
          <a:xfrm rot="21540000">
            <a:off x="2544399" y="363070"/>
            <a:ext cx="1070943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体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F1541B1-693A-E27B-4596-F7B12127E27F}"/>
              </a:ext>
            </a:extLst>
          </p:cNvPr>
          <p:cNvSpPr txBox="1"/>
          <p:nvPr/>
        </p:nvSpPr>
        <p:spPr>
          <a:xfrm rot="114352">
            <a:off x="3593565" y="471400"/>
            <a:ext cx="96233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n w="152400">
                  <a:solidFill>
                    <a:schemeClr val="bg1"/>
                  </a:solidFill>
                </a:ln>
                <a:noFill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験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D1A4497-470F-B446-8E6A-841FEC4E890A}"/>
              </a:ext>
            </a:extLst>
          </p:cNvPr>
          <p:cNvSpPr txBox="1"/>
          <p:nvPr/>
        </p:nvSpPr>
        <p:spPr>
          <a:xfrm rot="114352">
            <a:off x="3554593" y="471400"/>
            <a:ext cx="1070943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験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C7F4FC8-9620-505E-2C57-FA268585703A}"/>
              </a:ext>
            </a:extLst>
          </p:cNvPr>
          <p:cNvSpPr txBox="1"/>
          <p:nvPr/>
        </p:nvSpPr>
        <p:spPr>
          <a:xfrm>
            <a:off x="4616953" y="353575"/>
            <a:ext cx="962332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n w="152400">
                  <a:solidFill>
                    <a:schemeClr val="bg1"/>
                  </a:solidFill>
                </a:ln>
                <a:noFill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2202DFA-2E40-BDD5-9F9C-14DB205EE683}"/>
              </a:ext>
            </a:extLst>
          </p:cNvPr>
          <p:cNvSpPr txBox="1"/>
          <p:nvPr/>
        </p:nvSpPr>
        <p:spPr>
          <a:xfrm>
            <a:off x="4557121" y="361527"/>
            <a:ext cx="1070943" cy="109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8053630-1CD4-BCAD-D722-7096944888CF}"/>
              </a:ext>
            </a:extLst>
          </p:cNvPr>
          <p:cNvSpPr txBox="1"/>
          <p:nvPr/>
        </p:nvSpPr>
        <p:spPr>
          <a:xfrm>
            <a:off x="779385" y="84357"/>
            <a:ext cx="53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幼稚園教諭免許・保育士資格</a:t>
            </a:r>
            <a:r>
              <a:rPr kumimoji="1" lang="ja-JP" altLang="en-US" sz="1600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をお持ちの方対象</a:t>
            </a:r>
            <a:r>
              <a:rPr kumimoji="1" lang="ja-JP" altLang="en-US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                                          </a:t>
            </a:r>
            <a:endParaRPr kumimoji="1" lang="ja-JP" altLang="en-US" sz="2000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D9D6F8C-C1EC-BB54-231B-557A8014B2A5}"/>
              </a:ext>
            </a:extLst>
          </p:cNvPr>
          <p:cNvSpPr/>
          <p:nvPr/>
        </p:nvSpPr>
        <p:spPr>
          <a:xfrm>
            <a:off x="2821747" y="4646355"/>
            <a:ext cx="1213608" cy="117791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F1C778-021F-50E8-24AB-D738C02D9056}"/>
              </a:ext>
            </a:extLst>
          </p:cNvPr>
          <p:cNvSpPr txBox="1"/>
          <p:nvPr/>
        </p:nvSpPr>
        <p:spPr>
          <a:xfrm>
            <a:off x="2936905" y="4442747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4000" b="1" i="1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70924D-BFD3-1364-CB8A-6959587A3A71}"/>
              </a:ext>
            </a:extLst>
          </p:cNvPr>
          <p:cNvSpPr txBox="1"/>
          <p:nvPr/>
        </p:nvSpPr>
        <p:spPr>
          <a:xfrm>
            <a:off x="2936288" y="4438589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40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D251341-338F-CBC0-D998-F8FA7BFEDCBE}"/>
              </a:ext>
            </a:extLst>
          </p:cNvPr>
          <p:cNvSpPr txBox="1"/>
          <p:nvPr/>
        </p:nvSpPr>
        <p:spPr>
          <a:xfrm>
            <a:off x="3274735" y="4706530"/>
            <a:ext cx="69791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days</a:t>
            </a:r>
            <a:endParaRPr kumimoji="1" lang="ja-JP" altLang="en-US" sz="14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382B854E-CAB2-584D-03F4-7658EF438C50}"/>
              </a:ext>
            </a:extLst>
          </p:cNvPr>
          <p:cNvSpPr/>
          <p:nvPr/>
        </p:nvSpPr>
        <p:spPr>
          <a:xfrm>
            <a:off x="4039067" y="4626515"/>
            <a:ext cx="1213608" cy="117791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+mn-ea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D7297D7-C303-CD26-4148-E4DF6E5B2338}"/>
              </a:ext>
            </a:extLst>
          </p:cNvPr>
          <p:cNvSpPr/>
          <p:nvPr/>
        </p:nvSpPr>
        <p:spPr>
          <a:xfrm>
            <a:off x="1607759" y="4626515"/>
            <a:ext cx="1213608" cy="117791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B3059F0-49BF-84BE-B1F2-8ECD31D73449}"/>
              </a:ext>
            </a:extLst>
          </p:cNvPr>
          <p:cNvSpPr txBox="1"/>
          <p:nvPr/>
        </p:nvSpPr>
        <p:spPr>
          <a:xfrm>
            <a:off x="1743923" y="4437807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4000" b="1" i="1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67055C0-6166-E2AD-EE43-8C8C0BA7C725}"/>
              </a:ext>
            </a:extLst>
          </p:cNvPr>
          <p:cNvSpPr txBox="1"/>
          <p:nvPr/>
        </p:nvSpPr>
        <p:spPr>
          <a:xfrm>
            <a:off x="1750057" y="4437553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40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465E444-7C21-C993-2D55-714CD39A522F}"/>
              </a:ext>
            </a:extLst>
          </p:cNvPr>
          <p:cNvSpPr txBox="1"/>
          <p:nvPr/>
        </p:nvSpPr>
        <p:spPr>
          <a:xfrm>
            <a:off x="2105359" y="4710287"/>
            <a:ext cx="624501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day</a:t>
            </a:r>
            <a:endParaRPr kumimoji="1" lang="ja-JP" altLang="en-US" sz="14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9A0004D-6522-F5AA-C33D-08D563CBB83B}"/>
              </a:ext>
            </a:extLst>
          </p:cNvPr>
          <p:cNvSpPr txBox="1"/>
          <p:nvPr/>
        </p:nvSpPr>
        <p:spPr>
          <a:xfrm>
            <a:off x="4160576" y="4455790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4000" b="1" i="1" dirty="0">
              <a:ln w="1270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FAA41E8F-3191-52CB-E844-29AA5BCABAD5}"/>
              </a:ext>
            </a:extLst>
          </p:cNvPr>
          <p:cNvSpPr txBox="1"/>
          <p:nvPr/>
        </p:nvSpPr>
        <p:spPr>
          <a:xfrm>
            <a:off x="4154984" y="4455787"/>
            <a:ext cx="50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40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35D5121-4F03-C17B-A525-8920F00AA9BB}"/>
              </a:ext>
            </a:extLst>
          </p:cNvPr>
          <p:cNvSpPr txBox="1"/>
          <p:nvPr/>
        </p:nvSpPr>
        <p:spPr>
          <a:xfrm>
            <a:off x="4535452" y="4706826"/>
            <a:ext cx="671525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days</a:t>
            </a:r>
            <a:endParaRPr kumimoji="1" lang="ja-JP" altLang="en-US" sz="1400" b="1" i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25B066C-B6DE-6BDB-33D5-F6231DB95EBB}"/>
              </a:ext>
            </a:extLst>
          </p:cNvPr>
          <p:cNvSpPr txBox="1"/>
          <p:nvPr/>
        </p:nvSpPr>
        <p:spPr>
          <a:xfrm>
            <a:off x="1649020" y="5077885"/>
            <a:ext cx="1145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気軽に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参加！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一日の流れの中で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園の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雰囲気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がわかる！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BD93A5C-155E-932B-A23F-B80649EEAC38}"/>
              </a:ext>
            </a:extLst>
          </p:cNvPr>
          <p:cNvSpPr txBox="1"/>
          <p:nvPr/>
        </p:nvSpPr>
        <p:spPr>
          <a:xfrm>
            <a:off x="2913226" y="5077885"/>
            <a:ext cx="10412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じっくり体験！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様々な年齢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の子ども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の姿を知れる！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9183A87-5A8C-E7CF-96FE-179019FEBE40}"/>
              </a:ext>
            </a:extLst>
          </p:cNvPr>
          <p:cNvSpPr txBox="1"/>
          <p:nvPr/>
        </p:nvSpPr>
        <p:spPr>
          <a:xfrm>
            <a:off x="4012307" y="5077885"/>
            <a:ext cx="13402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たっぷり学べる！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先生たちとの交流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子どもとの関わり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を体験！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25C3228-CF65-38E2-930F-3D135B11624C}"/>
              </a:ext>
            </a:extLst>
          </p:cNvPr>
          <p:cNvSpPr txBox="1"/>
          <p:nvPr/>
        </p:nvSpPr>
        <p:spPr>
          <a:xfrm>
            <a:off x="455194" y="5536865"/>
            <a:ext cx="6031383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n w="1079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育休から職場復帰する方・ブランクがある方・</a:t>
            </a:r>
            <a:endParaRPr kumimoji="1" lang="en-US" altLang="ja-JP" sz="1600" dirty="0">
              <a:ln w="107950">
                <a:solidFill>
                  <a:srgbClr val="00B0F0"/>
                </a:solidFill>
              </a:ln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ln w="107950">
                  <a:solidFill>
                    <a:srgbClr val="00B0F0"/>
                  </a:solidFill>
                </a:ln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免許を持っていながらも園での勤務は初めての方にピッタリ！</a:t>
            </a:r>
            <a:endParaRPr kumimoji="1" lang="en-US" altLang="ja-JP" sz="1600" dirty="0">
              <a:ln w="107950">
                <a:solidFill>
                  <a:srgbClr val="00B0F0"/>
                </a:solidFill>
              </a:ln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FEA6DEF-1040-CA72-CFB0-DEA3BAFFB0FF}"/>
              </a:ext>
            </a:extLst>
          </p:cNvPr>
          <p:cNvSpPr txBox="1"/>
          <p:nvPr/>
        </p:nvSpPr>
        <p:spPr>
          <a:xfrm>
            <a:off x="455018" y="5537298"/>
            <a:ext cx="6031383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育休から</a:t>
            </a:r>
            <a:r>
              <a:rPr kumimoji="1" lang="ja-JP" altLang="en-US" sz="16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職場復帰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する方・</a:t>
            </a:r>
            <a:r>
              <a:rPr kumimoji="1" lang="ja-JP" altLang="en-US" sz="16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ブランク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がある方・</a:t>
            </a:r>
            <a:endParaRPr kumimoji="1" lang="en-US" altLang="ja-JP" sz="16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免許を持っていながらも</a:t>
            </a:r>
            <a:r>
              <a:rPr kumimoji="1" lang="ja-JP" altLang="en-US" sz="1600" dirty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園での勤務は初めて</a:t>
            </a:r>
            <a:r>
              <a:rPr kumimoji="1" lang="ja-JP" altLang="en-US" sz="16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の方にピッタリ！</a:t>
            </a:r>
            <a:endParaRPr kumimoji="1" lang="en-US" altLang="ja-JP" sz="1600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3D12E98D-75D7-B08D-7B8E-AF0BDC397CEF}"/>
              </a:ext>
            </a:extLst>
          </p:cNvPr>
          <p:cNvSpPr/>
          <p:nvPr/>
        </p:nvSpPr>
        <p:spPr>
          <a:xfrm>
            <a:off x="5562352" y="625737"/>
            <a:ext cx="1060833" cy="897456"/>
          </a:xfrm>
          <a:prstGeom prst="wedgeEllipseCallout">
            <a:avLst>
              <a:gd name="adj1" fmla="val -59710"/>
              <a:gd name="adj2" fmla="val 24048"/>
            </a:avLst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93E7ECC-404F-12B2-4F23-F63B3B65C207}"/>
              </a:ext>
            </a:extLst>
          </p:cNvPr>
          <p:cNvSpPr txBox="1"/>
          <p:nvPr/>
        </p:nvSpPr>
        <p:spPr>
          <a:xfrm>
            <a:off x="5579076" y="814139"/>
            <a:ext cx="1074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体験する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日数を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選べる！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02E48B-6B76-C624-F977-5B4C84C45CC8}"/>
              </a:ext>
            </a:extLst>
          </p:cNvPr>
          <p:cNvSpPr txBox="1"/>
          <p:nvPr/>
        </p:nvSpPr>
        <p:spPr>
          <a:xfrm>
            <a:off x="820440" y="6485701"/>
            <a:ext cx="163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開催概要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1E4DD73-AEBD-185F-01B6-E6F7BA5FF6B2}"/>
              </a:ext>
            </a:extLst>
          </p:cNvPr>
          <p:cNvCxnSpPr>
            <a:cxnSpLocks/>
          </p:cNvCxnSpPr>
          <p:nvPr/>
        </p:nvCxnSpPr>
        <p:spPr>
          <a:xfrm>
            <a:off x="466593" y="6844231"/>
            <a:ext cx="2417587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5287C89-690C-4FE1-966C-424C2226D0D9}"/>
              </a:ext>
            </a:extLst>
          </p:cNvPr>
          <p:cNvCxnSpPr>
            <a:cxnSpLocks/>
          </p:cNvCxnSpPr>
          <p:nvPr/>
        </p:nvCxnSpPr>
        <p:spPr>
          <a:xfrm>
            <a:off x="451149" y="6485701"/>
            <a:ext cx="2417587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8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2337</TotalTime>
  <Words>305</Words>
  <Application>Microsoft Office PowerPoint</Application>
  <PresentationFormat>A4 210 x 297 mm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HGS創英角ﾎﾟｯﾌﾟ体</vt:lpstr>
      <vt:lpstr>HG創英角ﾎﾟｯﾌﾟ体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彩乃 野中</dc:creator>
  <cp:lastModifiedBy>Inc GCLIP</cp:lastModifiedBy>
  <cp:revision>17</cp:revision>
  <cp:lastPrinted>2023-10-20T04:54:01Z</cp:lastPrinted>
  <dcterms:created xsi:type="dcterms:W3CDTF">2023-10-11T02:56:07Z</dcterms:created>
  <dcterms:modified xsi:type="dcterms:W3CDTF">2023-10-31T01:47:33Z</dcterms:modified>
</cp:coreProperties>
</file>