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6858000" cy="9906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16"/>
    <a:srgbClr val="2388AC"/>
    <a:srgbClr val="D74449"/>
    <a:srgbClr val="FFFFFF"/>
    <a:srgbClr val="FFC000"/>
    <a:srgbClr val="43EBFF"/>
    <a:srgbClr val="A87346"/>
    <a:srgbClr val="FFFA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p:scale>
          <a:sx n="98" d="100"/>
          <a:sy n="98" d="100"/>
        </p:scale>
        <p:origin x="1584" y="8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260861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58249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189158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401872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252015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23186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17673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254353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15309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312475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B2BFAA-3571-4934-BCBA-9EDE66EBD67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405997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5B2BFAA-3571-4934-BCBA-9EDE66EBD676}" type="datetimeFigureOut">
              <a:rPr kumimoji="1" lang="ja-JP" altLang="en-US" smtClean="0"/>
              <a:t>2023/8/3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BDDCA87-61C6-4506-9166-32A6068D5A38}" type="slidenum">
              <a:rPr kumimoji="1" lang="ja-JP" altLang="en-US" smtClean="0"/>
              <a:t>‹#›</a:t>
            </a:fld>
            <a:endParaRPr kumimoji="1" lang="ja-JP" altLang="en-US"/>
          </a:p>
        </p:txBody>
      </p:sp>
    </p:spTree>
    <p:extLst>
      <p:ext uri="{BB962C8B-B14F-4D97-AF65-F5344CB8AC3E}">
        <p14:creationId xmlns:p14="http://schemas.microsoft.com/office/powerpoint/2010/main" val="429340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図 77" descr="子供を抱いている女性&#10;&#10;低い精度で自動的に生成された説明">
            <a:extLst>
              <a:ext uri="{FF2B5EF4-FFF2-40B4-BE49-F238E27FC236}">
                <a16:creationId xmlns:a16="http://schemas.microsoft.com/office/drawing/2014/main" id="{14C2FE74-6729-3EB2-F09E-0B16C0FB1205}"/>
              </a:ext>
            </a:extLst>
          </p:cNvPr>
          <p:cNvPicPr>
            <a:picLocks noChangeAspect="1"/>
          </p:cNvPicPr>
          <p:nvPr/>
        </p:nvPicPr>
        <p:blipFill rotWithShape="1">
          <a:blip r:embed="rId2">
            <a:extLst>
              <a:ext uri="{28A0092B-C50C-407E-A947-70E740481C1C}">
                <a14:useLocalDpi xmlns:a14="http://schemas.microsoft.com/office/drawing/2010/main" val="0"/>
              </a:ext>
            </a:extLst>
          </a:blip>
          <a:srcRect l="1" t="397" r="21383" b="8033"/>
          <a:stretch/>
        </p:blipFill>
        <p:spPr>
          <a:xfrm>
            <a:off x="1" y="0"/>
            <a:ext cx="6885028" cy="4494356"/>
          </a:xfrm>
          <a:prstGeom prst="rect">
            <a:avLst/>
          </a:prstGeom>
        </p:spPr>
      </p:pic>
      <p:sp>
        <p:nvSpPr>
          <p:cNvPr id="73" name="テキスト ボックス 72">
            <a:extLst>
              <a:ext uri="{FF2B5EF4-FFF2-40B4-BE49-F238E27FC236}">
                <a16:creationId xmlns:a16="http://schemas.microsoft.com/office/drawing/2014/main" id="{3A7BC71D-DCB9-8843-892F-A3BA857302CE}"/>
              </a:ext>
            </a:extLst>
          </p:cNvPr>
          <p:cNvSpPr txBox="1"/>
          <p:nvPr/>
        </p:nvSpPr>
        <p:spPr>
          <a:xfrm>
            <a:off x="1734061" y="1921031"/>
            <a:ext cx="1009094" cy="400110"/>
          </a:xfrm>
          <a:prstGeom prst="rect">
            <a:avLst/>
          </a:prstGeom>
          <a:noFill/>
        </p:spPr>
        <p:txBody>
          <a:bodyPr wrap="square" rtlCol="0">
            <a:spAutoFit/>
          </a:bodyPr>
          <a:lstStyle/>
          <a:p>
            <a:r>
              <a:rPr kumimoji="1" lang="en-US" altLang="ja-JP" sz="2000" b="1" dirty="0">
                <a:ln w="76200">
                  <a:solidFill>
                    <a:srgbClr val="FF0000"/>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Sat</a:t>
            </a:r>
          </a:p>
        </p:txBody>
      </p:sp>
      <p:sp>
        <p:nvSpPr>
          <p:cNvPr id="74" name="テキスト ボックス 73">
            <a:extLst>
              <a:ext uri="{FF2B5EF4-FFF2-40B4-BE49-F238E27FC236}">
                <a16:creationId xmlns:a16="http://schemas.microsoft.com/office/drawing/2014/main" id="{FE143738-1527-1BF0-0AE6-55A41ED61C95}"/>
              </a:ext>
            </a:extLst>
          </p:cNvPr>
          <p:cNvSpPr txBox="1"/>
          <p:nvPr/>
        </p:nvSpPr>
        <p:spPr>
          <a:xfrm>
            <a:off x="1734061" y="2209316"/>
            <a:ext cx="2219118" cy="338554"/>
          </a:xfrm>
          <a:prstGeom prst="rect">
            <a:avLst/>
          </a:prstGeom>
          <a:noFill/>
        </p:spPr>
        <p:txBody>
          <a:bodyPr wrap="square" rtlCol="0">
            <a:spAutoFit/>
          </a:bodyPr>
          <a:lstStyle/>
          <a:p>
            <a:r>
              <a:rPr kumimoji="1" lang="en-US" altLang="ja-JP" sz="1600" b="1" dirty="0">
                <a:ln w="76200">
                  <a:solidFill>
                    <a:srgbClr val="FF0000"/>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9:30</a:t>
            </a:r>
            <a:r>
              <a:rPr kumimoji="1" lang="ja-JP" altLang="en-US" sz="1600" b="1" dirty="0">
                <a:ln w="76200">
                  <a:solidFill>
                    <a:srgbClr val="FF0000"/>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a:t>
            </a:r>
            <a:r>
              <a:rPr kumimoji="1" lang="en-US" altLang="ja-JP" sz="1600" b="1" dirty="0">
                <a:ln w="76200">
                  <a:solidFill>
                    <a:srgbClr val="FF0000"/>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12:00</a:t>
            </a:r>
          </a:p>
        </p:txBody>
      </p:sp>
      <p:sp>
        <p:nvSpPr>
          <p:cNvPr id="14" name="正方形/長方形 13">
            <a:extLst>
              <a:ext uri="{FF2B5EF4-FFF2-40B4-BE49-F238E27FC236}">
                <a16:creationId xmlns:a16="http://schemas.microsoft.com/office/drawing/2014/main" id="{2ADEACD3-E230-31A7-0DCE-58CC1C4FDEF2}"/>
              </a:ext>
            </a:extLst>
          </p:cNvPr>
          <p:cNvSpPr/>
          <p:nvPr/>
        </p:nvSpPr>
        <p:spPr>
          <a:xfrm>
            <a:off x="130619" y="4552524"/>
            <a:ext cx="6629713" cy="4227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 name="直線コネクタ 2">
            <a:extLst>
              <a:ext uri="{FF2B5EF4-FFF2-40B4-BE49-F238E27FC236}">
                <a16:creationId xmlns:a16="http://schemas.microsoft.com/office/drawing/2014/main" id="{552A7BC3-1356-5095-CAF5-8AD60869F43C}"/>
              </a:ext>
            </a:extLst>
          </p:cNvPr>
          <p:cNvCxnSpPr>
            <a:cxnSpLocks/>
          </p:cNvCxnSpPr>
          <p:nvPr/>
        </p:nvCxnSpPr>
        <p:spPr>
          <a:xfrm>
            <a:off x="3429000" y="5914080"/>
            <a:ext cx="0" cy="269470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6A4A7DD2-032E-14B6-D1E4-404C9B75E34B}"/>
              </a:ext>
            </a:extLst>
          </p:cNvPr>
          <p:cNvSpPr/>
          <p:nvPr/>
        </p:nvSpPr>
        <p:spPr>
          <a:xfrm>
            <a:off x="-27030" y="8841662"/>
            <a:ext cx="6912058" cy="10681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A57A94F1-BC9D-44E7-6F30-45EBD6B67780}"/>
              </a:ext>
            </a:extLst>
          </p:cNvPr>
          <p:cNvSpPr txBox="1"/>
          <p:nvPr/>
        </p:nvSpPr>
        <p:spPr>
          <a:xfrm>
            <a:off x="283814" y="158497"/>
            <a:ext cx="3462860" cy="1754326"/>
          </a:xfrm>
          <a:prstGeom prst="rect">
            <a:avLst/>
          </a:prstGeom>
          <a:noFill/>
        </p:spPr>
        <p:txBody>
          <a:bodyPr wrap="square" rtlCol="0">
            <a:spAutoFit/>
          </a:bodyPr>
          <a:lstStyle/>
          <a:p>
            <a:r>
              <a:rPr kumimoji="1" lang="ja-JP" altLang="en-US" sz="5400" b="1" dirty="0">
                <a:ln w="152400">
                  <a:solidFill>
                    <a:schemeClr val="bg1"/>
                  </a:solidFill>
                </a:ln>
                <a:solidFill>
                  <a:schemeClr val="bg1"/>
                </a:solidFill>
                <a:latin typeface="ＭＳ 明朝" panose="02020609040205080304" pitchFamily="17" charset="-128"/>
                <a:ea typeface="ＭＳ 明朝" panose="02020609040205080304" pitchFamily="17" charset="-128"/>
              </a:rPr>
              <a:t>教育体験</a:t>
            </a:r>
            <a:endParaRPr kumimoji="1" lang="en-US" altLang="ja-JP" sz="5400" b="1" dirty="0">
              <a:ln w="152400">
                <a:solidFill>
                  <a:schemeClr val="bg1"/>
                </a:solidFill>
              </a:ln>
              <a:solidFill>
                <a:schemeClr val="bg1"/>
              </a:solidFill>
              <a:latin typeface="ＭＳ 明朝" panose="02020609040205080304" pitchFamily="17" charset="-128"/>
              <a:ea typeface="ＭＳ 明朝" panose="02020609040205080304" pitchFamily="17" charset="-128"/>
            </a:endParaRPr>
          </a:p>
          <a:p>
            <a:r>
              <a:rPr kumimoji="1" lang="ja-JP" altLang="en-US" sz="5400" b="1" dirty="0">
                <a:ln w="152400">
                  <a:solidFill>
                    <a:schemeClr val="bg1"/>
                  </a:solidFill>
                </a:ln>
                <a:solidFill>
                  <a:schemeClr val="bg1"/>
                </a:solidFill>
                <a:latin typeface="ＭＳ 明朝" panose="02020609040205080304" pitchFamily="17" charset="-128"/>
                <a:ea typeface="ＭＳ 明朝" panose="02020609040205080304" pitchFamily="17" charset="-128"/>
              </a:rPr>
              <a:t>フェスタ</a:t>
            </a:r>
          </a:p>
        </p:txBody>
      </p:sp>
      <p:sp>
        <p:nvSpPr>
          <p:cNvPr id="16" name="テキスト ボックス 15">
            <a:extLst>
              <a:ext uri="{FF2B5EF4-FFF2-40B4-BE49-F238E27FC236}">
                <a16:creationId xmlns:a16="http://schemas.microsoft.com/office/drawing/2014/main" id="{1C06CA67-4281-7F49-2ABA-4016FB10FE13}"/>
              </a:ext>
            </a:extLst>
          </p:cNvPr>
          <p:cNvSpPr txBox="1"/>
          <p:nvPr/>
        </p:nvSpPr>
        <p:spPr>
          <a:xfrm>
            <a:off x="17536" y="8829163"/>
            <a:ext cx="1760771" cy="461665"/>
          </a:xfrm>
          <a:prstGeom prst="rect">
            <a:avLst/>
          </a:prstGeom>
          <a:noFill/>
        </p:spPr>
        <p:txBody>
          <a:bodyPr wrap="square" rtlCol="0">
            <a:spAutoFit/>
          </a:bodyPr>
          <a:lstStyle/>
          <a:p>
            <a:r>
              <a:rPr kumimoji="1" lang="ja-JP" altLang="en-US" sz="2400" b="1" dirty="0">
                <a:ln w="76200">
                  <a:solidFill>
                    <a:srgbClr val="FFFFFF"/>
                  </a:solidFill>
                </a:ln>
                <a:solidFill>
                  <a:srgbClr val="FFC000"/>
                </a:solidFill>
              </a:rPr>
              <a:t>お申込み</a:t>
            </a:r>
          </a:p>
        </p:txBody>
      </p:sp>
      <p:sp>
        <p:nvSpPr>
          <p:cNvPr id="17" name="テキスト ボックス 16">
            <a:extLst>
              <a:ext uri="{FF2B5EF4-FFF2-40B4-BE49-F238E27FC236}">
                <a16:creationId xmlns:a16="http://schemas.microsoft.com/office/drawing/2014/main" id="{879D49E8-3134-9A2F-D7B4-E5D7207DB50A}"/>
              </a:ext>
            </a:extLst>
          </p:cNvPr>
          <p:cNvSpPr txBox="1"/>
          <p:nvPr/>
        </p:nvSpPr>
        <p:spPr>
          <a:xfrm>
            <a:off x="233680" y="9240304"/>
            <a:ext cx="2208301" cy="400110"/>
          </a:xfrm>
          <a:prstGeom prst="rect">
            <a:avLst/>
          </a:prstGeom>
          <a:noFill/>
        </p:spPr>
        <p:txBody>
          <a:bodyPr wrap="square" rtlCol="0">
            <a:spAutoFit/>
          </a:bodyPr>
          <a:lstStyle/>
          <a:p>
            <a:r>
              <a:rPr kumimoji="1" lang="ja-JP" altLang="en-US" sz="1000" dirty="0"/>
              <a:t>右の</a:t>
            </a:r>
            <a:r>
              <a:rPr kumimoji="1" lang="en-US" altLang="ja-JP" sz="1000" b="1" dirty="0"/>
              <a:t>QR</a:t>
            </a:r>
            <a:r>
              <a:rPr kumimoji="1" lang="ja-JP" altLang="en-US" sz="1000" b="1" dirty="0"/>
              <a:t>コード</a:t>
            </a:r>
            <a:r>
              <a:rPr kumimoji="1" lang="ja-JP" altLang="en-US" sz="1000" dirty="0"/>
              <a:t>または</a:t>
            </a:r>
            <a:r>
              <a:rPr kumimoji="1" lang="ja-JP" altLang="en-US" sz="1000" b="1" dirty="0"/>
              <a:t>お電話</a:t>
            </a:r>
            <a:r>
              <a:rPr kumimoji="1" lang="ja-JP" altLang="en-US" sz="1000" dirty="0"/>
              <a:t>から</a:t>
            </a:r>
            <a:endParaRPr kumimoji="1" lang="en-US" altLang="ja-JP" sz="1000" dirty="0"/>
          </a:p>
          <a:p>
            <a:r>
              <a:rPr kumimoji="1" lang="ja-JP" altLang="en-US" sz="1000" dirty="0"/>
              <a:t>お申込みください。</a:t>
            </a:r>
          </a:p>
        </p:txBody>
      </p:sp>
      <p:sp>
        <p:nvSpPr>
          <p:cNvPr id="18" name="テキスト ボックス 17">
            <a:extLst>
              <a:ext uri="{FF2B5EF4-FFF2-40B4-BE49-F238E27FC236}">
                <a16:creationId xmlns:a16="http://schemas.microsoft.com/office/drawing/2014/main" id="{60F0191E-6E89-8BA9-0D5F-FED7DB904309}"/>
              </a:ext>
            </a:extLst>
          </p:cNvPr>
          <p:cNvSpPr txBox="1"/>
          <p:nvPr/>
        </p:nvSpPr>
        <p:spPr>
          <a:xfrm>
            <a:off x="259037" y="9562504"/>
            <a:ext cx="2387376" cy="276999"/>
          </a:xfrm>
          <a:prstGeom prst="rect">
            <a:avLst/>
          </a:prstGeom>
          <a:noFill/>
        </p:spPr>
        <p:txBody>
          <a:bodyPr wrap="square" rtlCol="0">
            <a:spAutoFit/>
          </a:bodyPr>
          <a:lstStyle/>
          <a:p>
            <a:r>
              <a:rPr kumimoji="1" lang="en-US" altLang="ja-JP" sz="1200" b="1" u="sng" dirty="0"/>
              <a:t>TEL:</a:t>
            </a:r>
            <a:r>
              <a:rPr kumimoji="1" lang="ja-JP" altLang="en-US" sz="1200" b="1" u="sng" dirty="0"/>
              <a:t>○○</a:t>
            </a:r>
            <a:r>
              <a:rPr kumimoji="1" lang="en-US" altLang="ja-JP" sz="1200" b="1" u="sng" dirty="0"/>
              <a:t>-</a:t>
            </a:r>
            <a:r>
              <a:rPr kumimoji="1" lang="ja-JP" altLang="en-US" sz="1200" b="1" u="sng" dirty="0"/>
              <a:t>○○○○</a:t>
            </a:r>
            <a:r>
              <a:rPr kumimoji="1" lang="en-US" altLang="ja-JP" sz="1200" b="1" u="sng" dirty="0"/>
              <a:t>-</a:t>
            </a:r>
            <a:r>
              <a:rPr kumimoji="1" lang="ja-JP" altLang="en-US" sz="1200" b="1" u="sng" dirty="0"/>
              <a:t>○○○○</a:t>
            </a:r>
          </a:p>
        </p:txBody>
      </p:sp>
      <p:sp>
        <p:nvSpPr>
          <p:cNvPr id="19" name="正方形/長方形 18">
            <a:extLst>
              <a:ext uri="{FF2B5EF4-FFF2-40B4-BE49-F238E27FC236}">
                <a16:creationId xmlns:a16="http://schemas.microsoft.com/office/drawing/2014/main" id="{019798A3-3CB1-9121-7549-C0991036656F}"/>
              </a:ext>
            </a:extLst>
          </p:cNvPr>
          <p:cNvSpPr/>
          <p:nvPr/>
        </p:nvSpPr>
        <p:spPr>
          <a:xfrm>
            <a:off x="2518179" y="9142790"/>
            <a:ext cx="674986" cy="674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6D626751-0DE4-AC15-2A6E-BC8564FCFDFF}"/>
              </a:ext>
            </a:extLst>
          </p:cNvPr>
          <p:cNvSpPr txBox="1"/>
          <p:nvPr/>
        </p:nvSpPr>
        <p:spPr>
          <a:xfrm>
            <a:off x="3537454" y="9071003"/>
            <a:ext cx="2044482" cy="461665"/>
          </a:xfrm>
          <a:prstGeom prst="rect">
            <a:avLst/>
          </a:prstGeom>
          <a:noFill/>
        </p:spPr>
        <p:txBody>
          <a:bodyPr wrap="square" rtlCol="0">
            <a:spAutoFit/>
          </a:bodyPr>
          <a:lstStyle/>
          <a:p>
            <a:r>
              <a:rPr kumimoji="1" lang="ja-JP" altLang="en-US" sz="1200" dirty="0"/>
              <a:t>○○学校法人</a:t>
            </a:r>
            <a:endParaRPr kumimoji="1" lang="en-US" altLang="ja-JP" sz="1200" dirty="0"/>
          </a:p>
          <a:p>
            <a:r>
              <a:rPr kumimoji="1" lang="en-US" altLang="ja-JP" sz="1200" dirty="0"/>
              <a:t>GCLIP</a:t>
            </a:r>
            <a:r>
              <a:rPr kumimoji="1" lang="ja-JP" altLang="en-US" sz="1200" dirty="0"/>
              <a:t>幼稚園</a:t>
            </a:r>
          </a:p>
        </p:txBody>
      </p:sp>
      <p:sp>
        <p:nvSpPr>
          <p:cNvPr id="21" name="テキスト ボックス 20">
            <a:extLst>
              <a:ext uri="{FF2B5EF4-FFF2-40B4-BE49-F238E27FC236}">
                <a16:creationId xmlns:a16="http://schemas.microsoft.com/office/drawing/2014/main" id="{E7EC7500-E605-99A7-6E15-246AAECBFC77}"/>
              </a:ext>
            </a:extLst>
          </p:cNvPr>
          <p:cNvSpPr txBox="1"/>
          <p:nvPr/>
        </p:nvSpPr>
        <p:spPr>
          <a:xfrm>
            <a:off x="3561599" y="9504514"/>
            <a:ext cx="2044483" cy="338554"/>
          </a:xfrm>
          <a:prstGeom prst="rect">
            <a:avLst/>
          </a:prstGeom>
          <a:noFill/>
        </p:spPr>
        <p:txBody>
          <a:bodyPr wrap="square" rtlCol="0">
            <a:spAutoFit/>
          </a:bodyPr>
          <a:lstStyle/>
          <a:p>
            <a:r>
              <a:rPr kumimoji="1" lang="ja-JP" altLang="en-US" sz="800" dirty="0"/>
              <a:t>○○市○○○○〇○○○○〇</a:t>
            </a:r>
            <a:endParaRPr kumimoji="1" lang="en-US" altLang="ja-JP" sz="800" dirty="0"/>
          </a:p>
          <a:p>
            <a:r>
              <a:rPr kumimoji="1" lang="ja-JP" altLang="en-US" sz="800" dirty="0"/>
              <a:t>○○○○○○○○○○○○○</a:t>
            </a:r>
          </a:p>
        </p:txBody>
      </p:sp>
      <p:sp>
        <p:nvSpPr>
          <p:cNvPr id="22" name="正方形/長方形 21">
            <a:extLst>
              <a:ext uri="{FF2B5EF4-FFF2-40B4-BE49-F238E27FC236}">
                <a16:creationId xmlns:a16="http://schemas.microsoft.com/office/drawing/2014/main" id="{02893CD7-8ABB-6ECC-0778-6FC0ACB1B2A0}"/>
              </a:ext>
            </a:extLst>
          </p:cNvPr>
          <p:cNvSpPr/>
          <p:nvPr/>
        </p:nvSpPr>
        <p:spPr>
          <a:xfrm>
            <a:off x="5373958" y="9016610"/>
            <a:ext cx="1386374" cy="813216"/>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5" name="直線コネクタ 24">
            <a:extLst>
              <a:ext uri="{FF2B5EF4-FFF2-40B4-BE49-F238E27FC236}">
                <a16:creationId xmlns:a16="http://schemas.microsoft.com/office/drawing/2014/main" id="{66ABFE64-7B7F-C7A4-AA3B-C81F1AFACD15}"/>
              </a:ext>
            </a:extLst>
          </p:cNvPr>
          <p:cNvCxnSpPr>
            <a:cxnSpLocks/>
          </p:cNvCxnSpPr>
          <p:nvPr/>
        </p:nvCxnSpPr>
        <p:spPr>
          <a:xfrm>
            <a:off x="3099443" y="8830817"/>
            <a:ext cx="601" cy="1068184"/>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2509699D-FBAF-9B25-D639-86519C042C0A}"/>
              </a:ext>
            </a:extLst>
          </p:cNvPr>
          <p:cNvSpPr txBox="1"/>
          <p:nvPr/>
        </p:nvSpPr>
        <p:spPr>
          <a:xfrm>
            <a:off x="17535" y="8824426"/>
            <a:ext cx="1760771" cy="461665"/>
          </a:xfrm>
          <a:prstGeom prst="rect">
            <a:avLst/>
          </a:prstGeom>
          <a:noFill/>
        </p:spPr>
        <p:txBody>
          <a:bodyPr wrap="square" rtlCol="0">
            <a:spAutoFit/>
          </a:bodyPr>
          <a:lstStyle/>
          <a:p>
            <a:r>
              <a:rPr kumimoji="1" lang="ja-JP" altLang="en-US" sz="2400" b="1" dirty="0"/>
              <a:t>お申込み</a:t>
            </a:r>
          </a:p>
        </p:txBody>
      </p:sp>
      <p:sp>
        <p:nvSpPr>
          <p:cNvPr id="27" name="テキスト ボックス 26">
            <a:extLst>
              <a:ext uri="{FF2B5EF4-FFF2-40B4-BE49-F238E27FC236}">
                <a16:creationId xmlns:a16="http://schemas.microsoft.com/office/drawing/2014/main" id="{9E3D2FC8-0852-3DEB-9559-C5E20D5559FD}"/>
              </a:ext>
            </a:extLst>
          </p:cNvPr>
          <p:cNvSpPr txBox="1"/>
          <p:nvPr/>
        </p:nvSpPr>
        <p:spPr>
          <a:xfrm>
            <a:off x="5847446" y="9328387"/>
            <a:ext cx="439397" cy="246221"/>
          </a:xfrm>
          <a:prstGeom prst="rect">
            <a:avLst/>
          </a:prstGeom>
          <a:noFill/>
        </p:spPr>
        <p:txBody>
          <a:bodyPr wrap="square" rtlCol="0">
            <a:spAutoFit/>
          </a:bodyPr>
          <a:lstStyle/>
          <a:p>
            <a:r>
              <a:rPr kumimoji="1" lang="ja-JP" altLang="en-US" sz="1000" dirty="0">
                <a:solidFill>
                  <a:schemeClr val="tx1">
                    <a:lumMod val="75000"/>
                    <a:lumOff val="25000"/>
                  </a:schemeClr>
                </a:solidFill>
              </a:rPr>
              <a:t>地図</a:t>
            </a:r>
          </a:p>
        </p:txBody>
      </p:sp>
      <p:sp>
        <p:nvSpPr>
          <p:cNvPr id="28" name="テキスト ボックス 27">
            <a:extLst>
              <a:ext uri="{FF2B5EF4-FFF2-40B4-BE49-F238E27FC236}">
                <a16:creationId xmlns:a16="http://schemas.microsoft.com/office/drawing/2014/main" id="{9EC0CB60-08B9-F9D7-7BD7-90A409741642}"/>
              </a:ext>
            </a:extLst>
          </p:cNvPr>
          <p:cNvSpPr txBox="1"/>
          <p:nvPr/>
        </p:nvSpPr>
        <p:spPr>
          <a:xfrm>
            <a:off x="2679321" y="9369213"/>
            <a:ext cx="409718" cy="246221"/>
          </a:xfrm>
          <a:prstGeom prst="rect">
            <a:avLst/>
          </a:prstGeom>
          <a:noFill/>
        </p:spPr>
        <p:txBody>
          <a:bodyPr wrap="square" rtlCol="0">
            <a:spAutoFit/>
          </a:bodyPr>
          <a:lstStyle/>
          <a:p>
            <a:r>
              <a:rPr kumimoji="1" lang="en-US" altLang="ja-JP" sz="1000" dirty="0"/>
              <a:t>QR</a:t>
            </a:r>
            <a:endParaRPr kumimoji="1" lang="ja-JP" altLang="en-US" sz="1000" dirty="0"/>
          </a:p>
        </p:txBody>
      </p:sp>
      <p:sp>
        <p:nvSpPr>
          <p:cNvPr id="36" name="テキスト ボックス 35">
            <a:extLst>
              <a:ext uri="{FF2B5EF4-FFF2-40B4-BE49-F238E27FC236}">
                <a16:creationId xmlns:a16="http://schemas.microsoft.com/office/drawing/2014/main" id="{3BC69AF3-7F13-0D35-23E8-C8CA648D40B9}"/>
              </a:ext>
            </a:extLst>
          </p:cNvPr>
          <p:cNvSpPr txBox="1"/>
          <p:nvPr/>
        </p:nvSpPr>
        <p:spPr>
          <a:xfrm>
            <a:off x="277160" y="156443"/>
            <a:ext cx="3082058" cy="1754326"/>
          </a:xfrm>
          <a:prstGeom prst="rect">
            <a:avLst/>
          </a:prstGeom>
          <a:noFill/>
        </p:spPr>
        <p:txBody>
          <a:bodyPr wrap="square" rtlCol="0">
            <a:spAutoFit/>
          </a:bodyPr>
          <a:lstStyle/>
          <a:p>
            <a:r>
              <a:rPr kumimoji="1" lang="ja-JP" altLang="en-US" sz="5400" b="1" dirty="0">
                <a:ln w="15875">
                  <a:solidFill>
                    <a:srgbClr val="00B0F0"/>
                  </a:solidFill>
                </a:ln>
                <a:solidFill>
                  <a:srgbClr val="00B0F0"/>
                </a:solidFill>
                <a:latin typeface="ＭＳ 明朝" panose="02020609040205080304" pitchFamily="17" charset="-128"/>
                <a:ea typeface="ＭＳ 明朝" panose="02020609040205080304" pitchFamily="17" charset="-128"/>
              </a:rPr>
              <a:t>教育体験</a:t>
            </a:r>
            <a:endParaRPr kumimoji="1" lang="en-US" altLang="ja-JP" sz="5400" b="1" dirty="0">
              <a:ln w="15875">
                <a:solidFill>
                  <a:srgbClr val="00B0F0"/>
                </a:solidFill>
              </a:ln>
              <a:solidFill>
                <a:srgbClr val="00B0F0"/>
              </a:solidFill>
              <a:latin typeface="ＭＳ 明朝" panose="02020609040205080304" pitchFamily="17" charset="-128"/>
              <a:ea typeface="ＭＳ 明朝" panose="02020609040205080304" pitchFamily="17" charset="-128"/>
            </a:endParaRPr>
          </a:p>
          <a:p>
            <a:r>
              <a:rPr kumimoji="1" lang="ja-JP" altLang="en-US" sz="5400" b="1" dirty="0">
                <a:ln w="15875">
                  <a:solidFill>
                    <a:schemeClr val="tx1"/>
                  </a:solidFill>
                </a:ln>
                <a:latin typeface="ＭＳ 明朝" panose="02020609040205080304" pitchFamily="17" charset="-128"/>
                <a:ea typeface="ＭＳ 明朝" panose="02020609040205080304" pitchFamily="17" charset="-128"/>
              </a:rPr>
              <a:t>フェスタ</a:t>
            </a:r>
          </a:p>
        </p:txBody>
      </p:sp>
      <p:sp>
        <p:nvSpPr>
          <p:cNvPr id="2" name="テキスト ボックス 1">
            <a:extLst>
              <a:ext uri="{FF2B5EF4-FFF2-40B4-BE49-F238E27FC236}">
                <a16:creationId xmlns:a16="http://schemas.microsoft.com/office/drawing/2014/main" id="{B648AE94-3269-E074-2CE3-DFEF8C007453}"/>
              </a:ext>
            </a:extLst>
          </p:cNvPr>
          <p:cNvSpPr txBox="1"/>
          <p:nvPr/>
        </p:nvSpPr>
        <p:spPr>
          <a:xfrm>
            <a:off x="349010" y="1603282"/>
            <a:ext cx="2219118" cy="1015663"/>
          </a:xfrm>
          <a:prstGeom prst="rect">
            <a:avLst/>
          </a:prstGeom>
          <a:noFill/>
          <a:ln>
            <a:noFill/>
          </a:ln>
        </p:spPr>
        <p:txBody>
          <a:bodyPr wrap="square" rtlCol="0">
            <a:spAutoFit/>
          </a:bodyPr>
          <a:lstStyle/>
          <a:p>
            <a:r>
              <a:rPr kumimoji="1" lang="en-US" altLang="ja-JP" sz="4800" b="1" dirty="0">
                <a:ln w="139700">
                  <a:solidFill>
                    <a:srgbClr val="FF0000"/>
                  </a:solidFill>
                </a:ln>
                <a:solidFill>
                  <a:schemeClr val="bg1"/>
                </a:solidFill>
                <a:latin typeface="ＭＳ 明朝" panose="02020609040205080304" pitchFamily="17" charset="-128"/>
                <a:ea typeface="ＭＳ 明朝" panose="02020609040205080304" pitchFamily="17" charset="-128"/>
              </a:rPr>
              <a:t>8.26</a:t>
            </a:r>
            <a:r>
              <a:rPr kumimoji="1" lang="ja-JP" altLang="en-US" sz="6000" b="1" dirty="0">
                <a:ln w="139700">
                  <a:solidFill>
                    <a:schemeClr val="bg1"/>
                  </a:solidFill>
                </a:ln>
                <a:solidFill>
                  <a:srgbClr val="FF0000"/>
                </a:solidFill>
                <a:latin typeface="ＭＳ 明朝" panose="02020609040205080304" pitchFamily="17" charset="-128"/>
                <a:ea typeface="ＭＳ 明朝" panose="02020609040205080304" pitchFamily="17" charset="-128"/>
              </a:rPr>
              <a:t> </a:t>
            </a:r>
            <a:endParaRPr kumimoji="1" lang="ja-JP" altLang="en-US" sz="4800" b="1" dirty="0">
              <a:ln w="139700">
                <a:solidFill>
                  <a:schemeClr val="bg1"/>
                </a:solidFill>
              </a:ln>
              <a:solidFill>
                <a:srgbClr val="FF0000"/>
              </a:solidFill>
              <a:latin typeface="ＭＳ 明朝" panose="02020609040205080304" pitchFamily="17" charset="-128"/>
              <a:ea typeface="ＭＳ 明朝" panose="02020609040205080304" pitchFamily="17" charset="-128"/>
            </a:endParaRPr>
          </a:p>
        </p:txBody>
      </p:sp>
      <p:sp>
        <p:nvSpPr>
          <p:cNvPr id="32" name="テキスト ボックス 31">
            <a:extLst>
              <a:ext uri="{FF2B5EF4-FFF2-40B4-BE49-F238E27FC236}">
                <a16:creationId xmlns:a16="http://schemas.microsoft.com/office/drawing/2014/main" id="{4C03FA1F-71ED-EB7C-9ACD-A446C98EE22D}"/>
              </a:ext>
            </a:extLst>
          </p:cNvPr>
          <p:cNvSpPr txBox="1"/>
          <p:nvPr/>
        </p:nvSpPr>
        <p:spPr>
          <a:xfrm>
            <a:off x="346303" y="1746720"/>
            <a:ext cx="2039846" cy="830997"/>
          </a:xfrm>
          <a:prstGeom prst="rect">
            <a:avLst/>
          </a:prstGeom>
          <a:noFill/>
        </p:spPr>
        <p:txBody>
          <a:bodyPr wrap="square" rtlCol="0">
            <a:spAutoFit/>
          </a:bodyPr>
          <a:lstStyle/>
          <a:p>
            <a:r>
              <a:rPr kumimoji="1" lang="en-US" altLang="ja-JP" sz="4800" b="1" dirty="0">
                <a:ln w="28575">
                  <a:solidFill>
                    <a:srgbClr val="FFFFFF"/>
                  </a:solidFill>
                </a:ln>
                <a:solidFill>
                  <a:schemeClr val="bg1"/>
                </a:solidFill>
                <a:latin typeface="ＭＳ 明朝" panose="02020609040205080304" pitchFamily="17" charset="-128"/>
                <a:ea typeface="ＭＳ 明朝" panose="02020609040205080304" pitchFamily="17" charset="-128"/>
              </a:rPr>
              <a:t>8.26</a:t>
            </a:r>
            <a:r>
              <a:rPr kumimoji="1" lang="ja-JP" altLang="en-US" sz="4800" b="1" dirty="0">
                <a:ln w="28575">
                  <a:solidFill>
                    <a:srgbClr val="FFFFFF"/>
                  </a:solidFill>
                </a:ln>
                <a:solidFill>
                  <a:srgbClr val="FF0000"/>
                </a:solidFill>
                <a:latin typeface="ＭＳ 明朝" panose="02020609040205080304" pitchFamily="17" charset="-128"/>
                <a:ea typeface="ＭＳ 明朝" panose="02020609040205080304" pitchFamily="17" charset="-128"/>
              </a:rPr>
              <a:t> </a:t>
            </a:r>
          </a:p>
        </p:txBody>
      </p:sp>
      <p:sp>
        <p:nvSpPr>
          <p:cNvPr id="37" name="テキスト ボックス 36">
            <a:extLst>
              <a:ext uri="{FF2B5EF4-FFF2-40B4-BE49-F238E27FC236}">
                <a16:creationId xmlns:a16="http://schemas.microsoft.com/office/drawing/2014/main" id="{E15286A9-8C1A-4967-E388-EBA05CB137DC}"/>
              </a:ext>
            </a:extLst>
          </p:cNvPr>
          <p:cNvSpPr txBox="1"/>
          <p:nvPr/>
        </p:nvSpPr>
        <p:spPr>
          <a:xfrm>
            <a:off x="1733811" y="1921031"/>
            <a:ext cx="1009094" cy="400110"/>
          </a:xfrm>
          <a:prstGeom prst="rect">
            <a:avLst/>
          </a:prstGeom>
          <a:noFill/>
        </p:spPr>
        <p:txBody>
          <a:bodyPr wrap="square" rtlCol="0">
            <a:spAutoFit/>
          </a:bodyPr>
          <a:lstStyle/>
          <a:p>
            <a:r>
              <a:rPr kumimoji="1" lang="en-US" altLang="ja-JP" sz="2000" b="1" dirty="0">
                <a:ln>
                  <a:solidFill>
                    <a:srgbClr val="FFFFFF"/>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Sat</a:t>
            </a:r>
          </a:p>
        </p:txBody>
      </p:sp>
      <p:sp>
        <p:nvSpPr>
          <p:cNvPr id="45" name="テキスト ボックス 44">
            <a:extLst>
              <a:ext uri="{FF2B5EF4-FFF2-40B4-BE49-F238E27FC236}">
                <a16:creationId xmlns:a16="http://schemas.microsoft.com/office/drawing/2014/main" id="{175F1AA8-D3D4-8EBB-7C35-BDA283DDC734}"/>
              </a:ext>
            </a:extLst>
          </p:cNvPr>
          <p:cNvSpPr txBox="1"/>
          <p:nvPr/>
        </p:nvSpPr>
        <p:spPr>
          <a:xfrm>
            <a:off x="130619" y="5743487"/>
            <a:ext cx="3406835" cy="3021340"/>
          </a:xfrm>
          <a:prstGeom prst="rect">
            <a:avLst/>
          </a:prstGeom>
          <a:noFill/>
        </p:spPr>
        <p:txBody>
          <a:bodyPr wrap="square" rtlCol="0">
            <a:spAutoFit/>
          </a:bodyPr>
          <a:lstStyle/>
          <a:p>
            <a:pPr algn="ctr"/>
            <a:r>
              <a:rPr kumimoji="1" lang="en-US" altLang="ja-JP" sz="1100" b="1" dirty="0"/>
              <a:t>【</a:t>
            </a:r>
            <a:r>
              <a:rPr kumimoji="1" lang="ja-JP" altLang="en-US" sz="1100" b="1" dirty="0"/>
              <a:t>開催概要</a:t>
            </a:r>
            <a:r>
              <a:rPr kumimoji="1" lang="en-US" altLang="ja-JP" sz="1100" b="1" dirty="0"/>
              <a:t>】</a:t>
            </a:r>
          </a:p>
          <a:p>
            <a:pPr>
              <a:spcBef>
                <a:spcPts val="300"/>
              </a:spcBef>
              <a:spcAft>
                <a:spcPts val="300"/>
              </a:spcAft>
            </a:pPr>
            <a:r>
              <a:rPr kumimoji="1" lang="ja-JP" altLang="en-US" sz="1050" b="1" dirty="0"/>
              <a:t>対　象 ：</a:t>
            </a:r>
            <a:r>
              <a:rPr kumimoji="1" lang="en-US" altLang="ja-JP" sz="1050" dirty="0"/>
              <a:t>2024</a:t>
            </a:r>
            <a:r>
              <a:rPr kumimoji="1" lang="ja-JP" altLang="en-US" sz="1050" dirty="0"/>
              <a:t>年度入園をお考えの</a:t>
            </a:r>
            <a:r>
              <a:rPr kumimoji="1" lang="en-US" altLang="ja-JP" sz="1050" dirty="0"/>
              <a:t>1</a:t>
            </a:r>
            <a:r>
              <a:rPr kumimoji="1" lang="ja-JP" altLang="en-US" sz="1050" dirty="0"/>
              <a:t>～</a:t>
            </a:r>
            <a:r>
              <a:rPr kumimoji="1" lang="en-US" altLang="ja-JP" sz="1050" dirty="0"/>
              <a:t>2</a:t>
            </a:r>
            <a:r>
              <a:rPr kumimoji="1" lang="ja-JP" altLang="en-US" sz="1050" dirty="0"/>
              <a:t>歳児</a:t>
            </a:r>
            <a:endParaRPr kumimoji="1" lang="en-US" altLang="ja-JP" sz="1050" dirty="0"/>
          </a:p>
          <a:p>
            <a:pPr>
              <a:spcBef>
                <a:spcPts val="300"/>
              </a:spcBef>
              <a:spcAft>
                <a:spcPts val="300"/>
              </a:spcAft>
            </a:pPr>
            <a:r>
              <a:rPr kumimoji="1" lang="ja-JP" altLang="en-US" sz="1050" dirty="0"/>
              <a:t>                  </a:t>
            </a:r>
            <a:r>
              <a:rPr kumimoji="1" lang="en-US" altLang="ja-JP" sz="1050" dirty="0"/>
              <a:t>(</a:t>
            </a:r>
            <a:r>
              <a:rPr kumimoji="1" lang="ja-JP" altLang="en-US" sz="1050" dirty="0"/>
              <a:t>令和</a:t>
            </a:r>
            <a:r>
              <a:rPr kumimoji="1" lang="en-US" altLang="ja-JP" sz="1050" dirty="0"/>
              <a:t>2</a:t>
            </a:r>
            <a:r>
              <a:rPr kumimoji="1" lang="ja-JP" altLang="en-US" sz="1050" dirty="0"/>
              <a:t>年</a:t>
            </a:r>
            <a:r>
              <a:rPr kumimoji="1" lang="en-US" altLang="ja-JP" sz="1050" dirty="0"/>
              <a:t>4</a:t>
            </a:r>
            <a:r>
              <a:rPr kumimoji="1" lang="ja-JP" altLang="en-US" sz="1050" dirty="0"/>
              <a:t>月</a:t>
            </a:r>
            <a:r>
              <a:rPr kumimoji="1" lang="en-US" altLang="ja-JP" sz="1050" dirty="0"/>
              <a:t>2</a:t>
            </a:r>
            <a:r>
              <a:rPr kumimoji="1" lang="ja-JP" altLang="en-US" sz="1050" dirty="0"/>
              <a:t>日～令和</a:t>
            </a:r>
            <a:r>
              <a:rPr kumimoji="1" lang="en-US" altLang="ja-JP" sz="1050" dirty="0"/>
              <a:t>4</a:t>
            </a:r>
            <a:r>
              <a:rPr kumimoji="1" lang="ja-JP" altLang="en-US" sz="1050" dirty="0"/>
              <a:t>年</a:t>
            </a:r>
            <a:r>
              <a:rPr kumimoji="1" lang="en-US" altLang="ja-JP" sz="1050" dirty="0"/>
              <a:t>4</a:t>
            </a:r>
            <a:r>
              <a:rPr kumimoji="1" lang="ja-JP" altLang="en-US" sz="1050" dirty="0"/>
              <a:t>月</a:t>
            </a:r>
            <a:r>
              <a:rPr kumimoji="1" lang="en-US" altLang="ja-JP" sz="1050" dirty="0"/>
              <a:t>1</a:t>
            </a:r>
            <a:r>
              <a:rPr kumimoji="1" lang="ja-JP" altLang="en-US" sz="1050" dirty="0"/>
              <a:t>日生まれ</a:t>
            </a:r>
            <a:r>
              <a:rPr kumimoji="1" lang="en-US" altLang="ja-JP" sz="1050" dirty="0"/>
              <a:t>)                 </a:t>
            </a:r>
          </a:p>
          <a:p>
            <a:pPr>
              <a:spcBef>
                <a:spcPts val="300"/>
              </a:spcBef>
              <a:spcAft>
                <a:spcPts val="300"/>
              </a:spcAft>
            </a:pPr>
            <a:r>
              <a:rPr kumimoji="1" lang="ja-JP" altLang="en-US" sz="1050" b="1" dirty="0"/>
              <a:t>日　時</a:t>
            </a:r>
            <a:r>
              <a:rPr kumimoji="1" lang="ja-JP" altLang="en-US" sz="1050" dirty="0"/>
              <a:t> </a:t>
            </a:r>
            <a:r>
              <a:rPr kumimoji="1" lang="ja-JP" altLang="en-US" sz="1050" b="1" dirty="0"/>
              <a:t>：</a:t>
            </a:r>
            <a:r>
              <a:rPr kumimoji="1" lang="en-US" altLang="ja-JP" sz="1050" dirty="0"/>
              <a:t>8</a:t>
            </a:r>
            <a:r>
              <a:rPr kumimoji="1" lang="ja-JP" altLang="en-US" sz="1050" dirty="0"/>
              <a:t>月</a:t>
            </a:r>
            <a:r>
              <a:rPr kumimoji="1" lang="en-US" altLang="ja-JP" sz="1050" dirty="0"/>
              <a:t>26</a:t>
            </a:r>
            <a:r>
              <a:rPr kumimoji="1" lang="ja-JP" altLang="en-US" sz="1050" dirty="0"/>
              <a:t>日</a:t>
            </a:r>
            <a:r>
              <a:rPr kumimoji="1" lang="en-US" altLang="ja-JP" sz="1050" dirty="0"/>
              <a:t>(</a:t>
            </a:r>
            <a:r>
              <a:rPr kumimoji="1" lang="ja-JP" altLang="en-US" sz="1050" dirty="0"/>
              <a:t>土</a:t>
            </a:r>
            <a:r>
              <a:rPr kumimoji="1" lang="en-US" altLang="ja-JP" sz="1050" dirty="0"/>
              <a:t>) 9:30</a:t>
            </a:r>
            <a:r>
              <a:rPr kumimoji="1" lang="ja-JP" altLang="en-US" sz="1050" dirty="0"/>
              <a:t>～</a:t>
            </a:r>
            <a:r>
              <a:rPr kumimoji="1" lang="en-US" altLang="ja-JP" sz="1050" dirty="0"/>
              <a:t>12:00   ※9:15</a:t>
            </a:r>
            <a:r>
              <a:rPr kumimoji="1" lang="ja-JP" altLang="en-US" sz="1050" dirty="0"/>
              <a:t>～受付</a:t>
            </a:r>
            <a:endParaRPr kumimoji="1" lang="en-US" altLang="ja-JP" sz="1050" dirty="0"/>
          </a:p>
          <a:p>
            <a:pPr>
              <a:spcBef>
                <a:spcPts val="300"/>
              </a:spcBef>
              <a:spcAft>
                <a:spcPts val="300"/>
              </a:spcAft>
            </a:pPr>
            <a:r>
              <a:rPr kumimoji="1" lang="ja-JP" altLang="en-US" sz="1050" b="1" dirty="0"/>
              <a:t>場　所 </a:t>
            </a:r>
            <a:r>
              <a:rPr kumimoji="1" lang="ja-JP" altLang="en-US" sz="1050" dirty="0"/>
              <a:t> </a:t>
            </a:r>
            <a:r>
              <a:rPr kumimoji="1" lang="en-US" altLang="ja-JP" sz="1050" b="1" dirty="0"/>
              <a:t>:</a:t>
            </a:r>
            <a:r>
              <a:rPr kumimoji="1" lang="ja-JP" altLang="en-US" sz="1050" b="1" dirty="0"/>
              <a:t> </a:t>
            </a:r>
            <a:r>
              <a:rPr kumimoji="1" lang="en-US" altLang="ja-JP" sz="1050" dirty="0"/>
              <a:t>GCLIP</a:t>
            </a:r>
            <a:r>
              <a:rPr kumimoji="1" lang="ja-JP" altLang="en-US" sz="1050" dirty="0"/>
              <a:t>幼稚園</a:t>
            </a:r>
            <a:endParaRPr kumimoji="1" lang="en-US" altLang="ja-JP" sz="1050" dirty="0"/>
          </a:p>
          <a:p>
            <a:pPr>
              <a:spcBef>
                <a:spcPts val="300"/>
              </a:spcBef>
              <a:spcAft>
                <a:spcPts val="300"/>
              </a:spcAft>
            </a:pPr>
            <a:r>
              <a:rPr kumimoji="1" lang="ja-JP" altLang="en-US" sz="1050" b="1" dirty="0"/>
              <a:t>持ち物：</a:t>
            </a:r>
            <a:r>
              <a:rPr kumimoji="1" lang="ja-JP" altLang="en-US" sz="1050" dirty="0"/>
              <a:t>水筒、タオル、上履き</a:t>
            </a:r>
            <a:endParaRPr kumimoji="1" lang="en-US" altLang="ja-JP" sz="1050" dirty="0"/>
          </a:p>
          <a:p>
            <a:pPr marL="0" marR="0" lvl="0" indent="0" algn="l" defTabSz="457200" rtl="0" eaLnBrk="1" fontAlgn="auto" latinLnBrk="0" hangingPunct="1">
              <a:lnSpc>
                <a:spcPct val="100000"/>
              </a:lnSpc>
              <a:spcBef>
                <a:spcPts val="300"/>
              </a:spcBef>
              <a:spcAft>
                <a:spcPts val="30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参加費</a:t>
            </a:r>
            <a:r>
              <a:rPr kumimoji="1" lang="ja-JP" altLang="en-US" sz="1050" b="1" noProof="0" dirty="0">
                <a:solidFill>
                  <a:prstClr val="black"/>
                </a:solidFill>
                <a:latin typeface="Calibri" panose="020F0502020204030204"/>
                <a:ea typeface="游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無料</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定　員</a:t>
            </a:r>
            <a:r>
              <a:rPr kumimoji="1" lang="ja-JP" altLang="en-US" sz="1050" b="1" dirty="0">
                <a:solidFill>
                  <a:prstClr val="black"/>
                </a:solidFill>
                <a:latin typeface="Calibri" panose="020F0502020204030204"/>
                <a:ea typeface="游ゴシック" panose="020B0400000000000000" pitchFamily="50" charset="-128"/>
              </a:rPr>
              <a:t>：</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組</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申　込</a:t>
            </a:r>
            <a:r>
              <a:rPr kumimoji="1" lang="ja-JP" altLang="en-US" sz="1050" b="1" dirty="0">
                <a:solidFill>
                  <a:prstClr val="black"/>
                </a:solidFill>
                <a:latin typeface="Calibri" panose="020F0502020204030204"/>
                <a:ea typeface="游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お電話または下記の</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QR</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コード</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よりお申込み下さい</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kumimoji="1" lang="ja-JP" altLang="en-US" sz="1050" b="1" dirty="0">
                <a:solidFill>
                  <a:prstClr val="black"/>
                </a:solidFill>
                <a:latin typeface="Calibri" panose="020F0502020204030204"/>
                <a:ea typeface="游ゴシック" panose="020B0400000000000000" pitchFamily="50" charset="-128"/>
              </a:rPr>
              <a:t>内　容：</a:t>
            </a:r>
            <a:r>
              <a:rPr kumimoji="1" lang="ja-JP" altLang="en-US" sz="1050" dirty="0">
                <a:solidFill>
                  <a:prstClr val="black"/>
                </a:solidFill>
                <a:latin typeface="Calibri" panose="020F0502020204030204"/>
                <a:ea typeface="游ゴシック" panose="020B0400000000000000" pitchFamily="50" charset="-128"/>
              </a:rPr>
              <a:t>満３歳児・年少クラスの実際の活動を</a:t>
            </a:r>
            <a:endParaRPr kumimoji="1" lang="en-US" altLang="ja-JP" sz="105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親子で一緒に体験していただき、</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kumimoji="1" lang="ja-JP" altLang="en-US" sz="1050" dirty="0">
                <a:solidFill>
                  <a:prstClr val="black"/>
                </a:solidFill>
                <a:latin typeface="Calibri" panose="020F0502020204030204"/>
                <a:ea typeface="游ゴシック" panose="020B0400000000000000" pitchFamily="50" charset="-128"/>
              </a:rPr>
              <a:t>　　　　給食を召し上がっていただくことができます</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27142BB1-A64B-02AC-C9AC-D3C39F7D5987}"/>
              </a:ext>
            </a:extLst>
          </p:cNvPr>
          <p:cNvSpPr txBox="1"/>
          <p:nvPr/>
        </p:nvSpPr>
        <p:spPr>
          <a:xfrm>
            <a:off x="1733811" y="2207262"/>
            <a:ext cx="2219118" cy="338554"/>
          </a:xfrm>
          <a:prstGeom prst="rect">
            <a:avLst/>
          </a:prstGeom>
          <a:noFill/>
        </p:spPr>
        <p:txBody>
          <a:bodyPr wrap="square" rtlCol="0">
            <a:spAutoFit/>
          </a:bodyPr>
          <a:lstStyle/>
          <a:p>
            <a:r>
              <a:rPr kumimoji="1" lang="en-US" altLang="ja-JP" sz="1600" b="1" dirty="0">
                <a:ln>
                  <a:solidFill>
                    <a:srgbClr val="FFFFFF"/>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9:30</a:t>
            </a:r>
            <a:r>
              <a:rPr kumimoji="1" lang="ja-JP" altLang="en-US" sz="1600" b="1" dirty="0">
                <a:ln>
                  <a:solidFill>
                    <a:srgbClr val="FFFFFF"/>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a:t>
            </a:r>
            <a:r>
              <a:rPr kumimoji="1" lang="en-US" altLang="ja-JP" sz="1600" b="1" dirty="0">
                <a:ln>
                  <a:solidFill>
                    <a:srgbClr val="FFFFFF"/>
                  </a:solidFill>
                </a:ln>
                <a:solidFill>
                  <a:schemeClr val="bg1"/>
                </a:solidFill>
                <a:effectLst>
                  <a:outerShdw blurRad="50800" dist="38100" dir="2700000" algn="tl" rotWithShape="0">
                    <a:prstClr val="black">
                      <a:alpha val="40000"/>
                    </a:prstClr>
                  </a:outerShdw>
                </a:effectLst>
                <a:latin typeface="ＭＳ 明朝" panose="02020609040205080304" pitchFamily="17" charset="-128"/>
                <a:ea typeface="ＭＳ 明朝" panose="02020609040205080304" pitchFamily="17" charset="-128"/>
              </a:rPr>
              <a:t>12:00</a:t>
            </a:r>
          </a:p>
        </p:txBody>
      </p:sp>
      <p:sp>
        <p:nvSpPr>
          <p:cNvPr id="41" name="テキスト ボックス 40">
            <a:extLst>
              <a:ext uri="{FF2B5EF4-FFF2-40B4-BE49-F238E27FC236}">
                <a16:creationId xmlns:a16="http://schemas.microsoft.com/office/drawing/2014/main" id="{70FF4FAB-4124-4709-BD8F-A63E692C670B}"/>
              </a:ext>
            </a:extLst>
          </p:cNvPr>
          <p:cNvSpPr txBox="1"/>
          <p:nvPr/>
        </p:nvSpPr>
        <p:spPr>
          <a:xfrm>
            <a:off x="312180" y="2622439"/>
            <a:ext cx="2975691" cy="1600438"/>
          </a:xfrm>
          <a:prstGeom prst="rect">
            <a:avLst/>
          </a:prstGeom>
          <a:noFill/>
        </p:spPr>
        <p:txBody>
          <a:bodyPr wrap="square" rtlCol="0">
            <a:spAutoFit/>
          </a:bodyPr>
          <a:lstStyle/>
          <a:p>
            <a:r>
              <a:rPr kumimoji="1" lang="en-US" altLang="ja-JP" sz="1400" b="1" dirty="0">
                <a:solidFill>
                  <a:srgbClr val="FFFFFF"/>
                </a:solidFill>
                <a:effectLst>
                  <a:outerShdw blurRad="50800" dist="38100" dir="2700000" algn="tl" rotWithShape="0">
                    <a:prstClr val="black">
                      <a:alpha val="40000"/>
                    </a:prstClr>
                  </a:outerShdw>
                </a:effectLst>
              </a:rPr>
              <a:t>GCLIP</a:t>
            </a:r>
            <a:r>
              <a:rPr kumimoji="1" lang="ja-JP" altLang="en-US" sz="1400" b="1" dirty="0">
                <a:solidFill>
                  <a:srgbClr val="FFFFFF"/>
                </a:solidFill>
                <a:effectLst>
                  <a:outerShdw blurRad="50800" dist="38100" dir="2700000" algn="tl" rotWithShape="0">
                    <a:prstClr val="black">
                      <a:alpha val="40000"/>
                    </a:prstClr>
                  </a:outerShdw>
                </a:effectLst>
              </a:rPr>
              <a:t>幼稚園で実際に行われている教育活動を親子で一緒に</a:t>
            </a:r>
            <a:endParaRPr kumimoji="1" lang="en-US" altLang="ja-JP" sz="1400" b="1" dirty="0">
              <a:solidFill>
                <a:srgbClr val="FFFFFF"/>
              </a:solidFill>
              <a:effectLst>
                <a:outerShdw blurRad="50800" dist="38100" dir="2700000" algn="tl" rotWithShape="0">
                  <a:prstClr val="black">
                    <a:alpha val="40000"/>
                  </a:prstClr>
                </a:outerShdw>
              </a:effectLst>
            </a:endParaRPr>
          </a:p>
          <a:p>
            <a:r>
              <a:rPr kumimoji="1" lang="ja-JP" altLang="en-US" sz="1400" b="1" dirty="0">
                <a:solidFill>
                  <a:srgbClr val="FFFFFF"/>
                </a:solidFill>
                <a:effectLst>
                  <a:outerShdw blurRad="50800" dist="38100" dir="2700000" algn="tl" rotWithShape="0">
                    <a:prstClr val="black">
                      <a:alpha val="40000"/>
                    </a:prstClr>
                  </a:outerShdw>
                </a:effectLst>
              </a:rPr>
              <a:t>体験することができるイベント！</a:t>
            </a:r>
            <a:endParaRPr kumimoji="1" lang="en-US" altLang="ja-JP" sz="1400" b="1" dirty="0">
              <a:solidFill>
                <a:srgbClr val="FFFFFF"/>
              </a:solidFill>
              <a:effectLst>
                <a:outerShdw blurRad="50800" dist="38100" dir="2700000" algn="tl" rotWithShape="0">
                  <a:prstClr val="black">
                    <a:alpha val="40000"/>
                  </a:prstClr>
                </a:outerShdw>
              </a:effectLst>
            </a:endParaRPr>
          </a:p>
          <a:p>
            <a:endParaRPr kumimoji="1" lang="en-US" altLang="ja-JP" sz="1400" b="1" dirty="0">
              <a:solidFill>
                <a:srgbClr val="FFFFFF"/>
              </a:solidFill>
              <a:effectLst>
                <a:outerShdw blurRad="50800" dist="38100" dir="2700000" algn="tl" rotWithShape="0">
                  <a:prstClr val="black">
                    <a:alpha val="40000"/>
                  </a:prstClr>
                </a:outerShdw>
              </a:effectLst>
            </a:endParaRPr>
          </a:p>
          <a:p>
            <a:r>
              <a:rPr kumimoji="1" lang="ja-JP" altLang="en-US" sz="1400" b="1" dirty="0">
                <a:solidFill>
                  <a:srgbClr val="FFFFFF"/>
                </a:solidFill>
                <a:effectLst>
                  <a:outerShdw blurRad="50800" dist="38100" dir="2700000" algn="tl" rotWithShape="0">
                    <a:prstClr val="black">
                      <a:alpha val="40000"/>
                    </a:prstClr>
                  </a:outerShdw>
                </a:effectLst>
              </a:rPr>
              <a:t>来年</a:t>
            </a:r>
            <a:r>
              <a:rPr kumimoji="1" lang="en-US" altLang="ja-JP" sz="1400" b="1" dirty="0">
                <a:solidFill>
                  <a:srgbClr val="FFFFFF"/>
                </a:solidFill>
                <a:effectLst>
                  <a:outerShdw blurRad="50800" dist="38100" dir="2700000" algn="tl" rotWithShape="0">
                    <a:prstClr val="black">
                      <a:alpha val="40000"/>
                    </a:prstClr>
                  </a:outerShdw>
                </a:effectLst>
              </a:rPr>
              <a:t>GCLIP</a:t>
            </a:r>
            <a:r>
              <a:rPr kumimoji="1" lang="ja-JP" altLang="en-US" sz="1400" b="1" dirty="0">
                <a:solidFill>
                  <a:srgbClr val="FFFFFF"/>
                </a:solidFill>
                <a:effectLst>
                  <a:outerShdw blurRad="50800" dist="38100" dir="2700000" algn="tl" rotWithShape="0">
                    <a:prstClr val="black">
                      <a:alpha val="40000"/>
                    </a:prstClr>
                  </a:outerShdw>
                </a:effectLst>
              </a:rPr>
              <a:t>幼稚園への入園を</a:t>
            </a:r>
            <a:endParaRPr kumimoji="1" lang="en-US" altLang="ja-JP" sz="1400" b="1" dirty="0">
              <a:solidFill>
                <a:srgbClr val="FFFFFF"/>
              </a:solidFill>
              <a:effectLst>
                <a:outerShdw blurRad="50800" dist="38100" dir="2700000" algn="tl" rotWithShape="0">
                  <a:prstClr val="black">
                    <a:alpha val="40000"/>
                  </a:prstClr>
                </a:outerShdw>
              </a:effectLst>
            </a:endParaRPr>
          </a:p>
          <a:p>
            <a:r>
              <a:rPr kumimoji="1" lang="ja-JP" altLang="en-US" sz="1400" b="1" dirty="0">
                <a:solidFill>
                  <a:srgbClr val="FFFFFF"/>
                </a:solidFill>
                <a:effectLst>
                  <a:outerShdw blurRad="50800" dist="38100" dir="2700000" algn="tl" rotWithShape="0">
                    <a:prstClr val="black">
                      <a:alpha val="40000"/>
                    </a:prstClr>
                  </a:outerShdw>
                </a:effectLst>
              </a:rPr>
              <a:t>お考えの</a:t>
            </a:r>
            <a:r>
              <a:rPr kumimoji="1" lang="en-US" altLang="ja-JP" sz="1400" b="1" dirty="0">
                <a:solidFill>
                  <a:srgbClr val="FFFFFF"/>
                </a:solidFill>
                <a:effectLst>
                  <a:outerShdw blurRad="50800" dist="38100" dir="2700000" algn="tl" rotWithShape="0">
                    <a:prstClr val="black">
                      <a:alpha val="40000"/>
                    </a:prstClr>
                  </a:outerShdw>
                </a:effectLst>
              </a:rPr>
              <a:t>1</a:t>
            </a:r>
            <a:r>
              <a:rPr kumimoji="1" lang="ja-JP" altLang="en-US" sz="1400" b="1" dirty="0">
                <a:solidFill>
                  <a:srgbClr val="FFFFFF"/>
                </a:solidFill>
                <a:effectLst>
                  <a:outerShdw blurRad="50800" dist="38100" dir="2700000" algn="tl" rotWithShape="0">
                    <a:prstClr val="black">
                      <a:alpha val="40000"/>
                    </a:prstClr>
                  </a:outerShdw>
                </a:effectLst>
              </a:rPr>
              <a:t>～</a:t>
            </a:r>
            <a:r>
              <a:rPr kumimoji="1" lang="en-US" altLang="ja-JP" sz="1400" b="1" dirty="0">
                <a:solidFill>
                  <a:srgbClr val="FFFFFF"/>
                </a:solidFill>
                <a:effectLst>
                  <a:outerShdw blurRad="50800" dist="38100" dir="2700000" algn="tl" rotWithShape="0">
                    <a:prstClr val="black">
                      <a:alpha val="40000"/>
                    </a:prstClr>
                  </a:outerShdw>
                </a:effectLst>
              </a:rPr>
              <a:t>2</a:t>
            </a:r>
            <a:r>
              <a:rPr kumimoji="1" lang="ja-JP" altLang="en-US" sz="1400" b="1" dirty="0">
                <a:solidFill>
                  <a:srgbClr val="FFFFFF"/>
                </a:solidFill>
                <a:effectLst>
                  <a:outerShdw blurRad="50800" dist="38100" dir="2700000" algn="tl" rotWithShape="0">
                    <a:prstClr val="black">
                      <a:alpha val="40000"/>
                    </a:prstClr>
                  </a:outerShdw>
                </a:effectLst>
              </a:rPr>
              <a:t>歳児の方に</a:t>
            </a:r>
            <a:endParaRPr kumimoji="1" lang="en-US" altLang="ja-JP" sz="1400" b="1" dirty="0">
              <a:solidFill>
                <a:srgbClr val="FFFFFF"/>
              </a:solidFill>
              <a:effectLst>
                <a:outerShdw blurRad="50800" dist="38100" dir="2700000" algn="tl" rotWithShape="0">
                  <a:prstClr val="black">
                    <a:alpha val="40000"/>
                  </a:prstClr>
                </a:outerShdw>
              </a:effectLst>
            </a:endParaRPr>
          </a:p>
          <a:p>
            <a:r>
              <a:rPr kumimoji="1" lang="ja-JP" altLang="en-US" sz="1400" b="1" dirty="0">
                <a:solidFill>
                  <a:srgbClr val="FFFFFF"/>
                </a:solidFill>
                <a:effectLst>
                  <a:outerShdw blurRad="50800" dist="38100" dir="2700000" algn="tl" rotWithShape="0">
                    <a:prstClr val="black">
                      <a:alpha val="40000"/>
                    </a:prstClr>
                  </a:outerShdw>
                </a:effectLst>
              </a:rPr>
              <a:t>ピッタリの</a:t>
            </a:r>
            <a:r>
              <a:rPr kumimoji="1" lang="en-US" altLang="ja-JP" sz="1400" b="1" dirty="0">
                <a:solidFill>
                  <a:srgbClr val="FFFFFF"/>
                </a:solidFill>
                <a:effectLst>
                  <a:outerShdw blurRad="50800" dist="38100" dir="2700000" algn="tl" rotWithShape="0">
                    <a:prstClr val="black">
                      <a:alpha val="40000"/>
                    </a:prstClr>
                  </a:outerShdw>
                </a:effectLst>
              </a:rPr>
              <a:t>1</a:t>
            </a:r>
            <a:r>
              <a:rPr kumimoji="1" lang="ja-JP" altLang="en-US" sz="1400" b="1" dirty="0">
                <a:solidFill>
                  <a:srgbClr val="FFFFFF"/>
                </a:solidFill>
                <a:effectLst>
                  <a:outerShdw blurRad="50800" dist="38100" dir="2700000" algn="tl" rotWithShape="0">
                    <a:prstClr val="black">
                      <a:alpha val="40000"/>
                    </a:prstClr>
                  </a:outerShdw>
                </a:effectLst>
              </a:rPr>
              <a:t>日です</a:t>
            </a:r>
            <a:endParaRPr kumimoji="1" lang="en-US" altLang="ja-JP" sz="1400" b="1" dirty="0">
              <a:solidFill>
                <a:srgbClr val="FFFFFF"/>
              </a:solidFill>
              <a:effectLst>
                <a:outerShdw blurRad="50800" dist="38100" dir="2700000" algn="tl" rotWithShape="0">
                  <a:prstClr val="black">
                    <a:alpha val="40000"/>
                  </a:prstClr>
                </a:outerShdw>
              </a:effectLst>
            </a:endParaRPr>
          </a:p>
        </p:txBody>
      </p:sp>
      <p:sp>
        <p:nvSpPr>
          <p:cNvPr id="15" name="正方形/長方形 14">
            <a:extLst>
              <a:ext uri="{FF2B5EF4-FFF2-40B4-BE49-F238E27FC236}">
                <a16:creationId xmlns:a16="http://schemas.microsoft.com/office/drawing/2014/main" id="{65B0E9E0-508F-07D0-D731-625CDEF3C8AC}"/>
              </a:ext>
            </a:extLst>
          </p:cNvPr>
          <p:cNvSpPr/>
          <p:nvPr/>
        </p:nvSpPr>
        <p:spPr>
          <a:xfrm>
            <a:off x="223086" y="4626477"/>
            <a:ext cx="6475842" cy="1056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3" name="テキスト ボックス 22">
            <a:extLst>
              <a:ext uri="{FF2B5EF4-FFF2-40B4-BE49-F238E27FC236}">
                <a16:creationId xmlns:a16="http://schemas.microsoft.com/office/drawing/2014/main" id="{1B274B65-26B9-328C-731E-3554B8714D59}"/>
              </a:ext>
            </a:extLst>
          </p:cNvPr>
          <p:cNvSpPr txBox="1"/>
          <p:nvPr/>
        </p:nvSpPr>
        <p:spPr>
          <a:xfrm>
            <a:off x="258356" y="4650366"/>
            <a:ext cx="6300000" cy="461665"/>
          </a:xfrm>
          <a:prstGeom prst="rect">
            <a:avLst/>
          </a:prstGeom>
          <a:noFill/>
        </p:spPr>
        <p:txBody>
          <a:bodyPr wrap="square">
            <a:spAutoFit/>
          </a:bodyPr>
          <a:lstStyle/>
          <a:p>
            <a:pPr algn="ctr"/>
            <a:r>
              <a:rPr lang="en-US" altLang="ja-JP" sz="2400" b="1" dirty="0">
                <a:solidFill>
                  <a:srgbClr val="FF0000"/>
                </a:solidFill>
                <a:latin typeface="+mn-ea"/>
              </a:rPr>
              <a:t>GCLIP</a:t>
            </a:r>
            <a:r>
              <a:rPr lang="ja-JP" altLang="en-US" sz="2400" b="1" dirty="0">
                <a:solidFill>
                  <a:srgbClr val="FF0000"/>
                </a:solidFill>
                <a:latin typeface="+mn-ea"/>
              </a:rPr>
              <a:t>幼稚園の主体性教育</a:t>
            </a:r>
            <a:endParaRPr lang="ja-JP" altLang="en-US" b="1" dirty="0">
              <a:solidFill>
                <a:srgbClr val="FF0000"/>
              </a:solidFill>
              <a:latin typeface="+mn-ea"/>
            </a:endParaRPr>
          </a:p>
        </p:txBody>
      </p:sp>
      <p:sp>
        <p:nvSpPr>
          <p:cNvPr id="24" name="テキスト ボックス 23">
            <a:extLst>
              <a:ext uri="{FF2B5EF4-FFF2-40B4-BE49-F238E27FC236}">
                <a16:creationId xmlns:a16="http://schemas.microsoft.com/office/drawing/2014/main" id="{693CFB06-D188-C317-5DB3-A06CF4E3F02A}"/>
              </a:ext>
            </a:extLst>
          </p:cNvPr>
          <p:cNvSpPr txBox="1"/>
          <p:nvPr/>
        </p:nvSpPr>
        <p:spPr>
          <a:xfrm>
            <a:off x="367241" y="5055207"/>
            <a:ext cx="6189311" cy="600164"/>
          </a:xfrm>
          <a:prstGeom prst="rect">
            <a:avLst/>
          </a:prstGeom>
          <a:noFill/>
        </p:spPr>
        <p:txBody>
          <a:bodyPr wrap="square">
            <a:spAutoFit/>
          </a:bodyPr>
          <a:lstStyle/>
          <a:p>
            <a:pPr algn="ctr"/>
            <a:r>
              <a:rPr lang="en-US" altLang="ja-JP" sz="1100" b="1" dirty="0">
                <a:solidFill>
                  <a:schemeClr val="bg1"/>
                </a:solidFill>
                <a:latin typeface="+mn-ea"/>
              </a:rPr>
              <a:t>GCLIP</a:t>
            </a:r>
            <a:r>
              <a:rPr lang="ja-JP" altLang="en-US" sz="1100" b="1" dirty="0">
                <a:solidFill>
                  <a:schemeClr val="bg1"/>
                </a:solidFill>
                <a:latin typeface="+mn-ea"/>
              </a:rPr>
              <a:t>幼稚園では「自ら考え、諦めずに挑戦する子ども」を</a:t>
            </a:r>
            <a:endParaRPr lang="en-US" altLang="ja-JP" sz="1100" b="1" dirty="0">
              <a:solidFill>
                <a:schemeClr val="bg1"/>
              </a:solidFill>
              <a:latin typeface="+mn-ea"/>
            </a:endParaRPr>
          </a:p>
          <a:p>
            <a:pPr algn="ctr"/>
            <a:r>
              <a:rPr lang="ja-JP" altLang="en-US" sz="1100" b="1" dirty="0">
                <a:solidFill>
                  <a:schemeClr val="bg1"/>
                </a:solidFill>
                <a:latin typeface="+mn-ea"/>
              </a:rPr>
              <a:t>日々の教育目標として主体性を大切にした教育を行っています。</a:t>
            </a:r>
            <a:endParaRPr lang="en-US" altLang="ja-JP" sz="1100" b="1" dirty="0">
              <a:solidFill>
                <a:schemeClr val="bg1"/>
              </a:solidFill>
              <a:latin typeface="+mn-ea"/>
            </a:endParaRPr>
          </a:p>
          <a:p>
            <a:pPr algn="ctr"/>
            <a:r>
              <a:rPr lang="ja-JP" altLang="en-US" sz="1100" b="1" dirty="0">
                <a:solidFill>
                  <a:schemeClr val="bg1"/>
                </a:solidFill>
                <a:latin typeface="+mn-ea"/>
              </a:rPr>
              <a:t>子どもが主体となって活動する英語や絵画といった実際の教育を親子一緒に体感しませんか？</a:t>
            </a:r>
            <a:endParaRPr lang="en-US" altLang="ja-JP" sz="1100" b="1" dirty="0">
              <a:solidFill>
                <a:schemeClr val="bg1"/>
              </a:solidFill>
              <a:latin typeface="+mn-ea"/>
            </a:endParaRPr>
          </a:p>
        </p:txBody>
      </p:sp>
      <p:sp>
        <p:nvSpPr>
          <p:cNvPr id="11" name="楕円 10">
            <a:extLst>
              <a:ext uri="{FF2B5EF4-FFF2-40B4-BE49-F238E27FC236}">
                <a16:creationId xmlns:a16="http://schemas.microsoft.com/office/drawing/2014/main" id="{024CEE49-4FA9-EA27-B63F-6279513E70B3}"/>
              </a:ext>
            </a:extLst>
          </p:cNvPr>
          <p:cNvSpPr/>
          <p:nvPr/>
        </p:nvSpPr>
        <p:spPr>
          <a:xfrm rot="20039041">
            <a:off x="4208398" y="2264429"/>
            <a:ext cx="2448000" cy="2448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A348299F-CC04-71A7-6BE5-8F0A0BE0CF32}"/>
              </a:ext>
            </a:extLst>
          </p:cNvPr>
          <p:cNvSpPr txBox="1"/>
          <p:nvPr/>
        </p:nvSpPr>
        <p:spPr>
          <a:xfrm rot="320209">
            <a:off x="4577381" y="2490077"/>
            <a:ext cx="1600438" cy="2158397"/>
          </a:xfrm>
          <a:prstGeom prst="rect">
            <a:avLst/>
          </a:prstGeom>
          <a:noFill/>
        </p:spPr>
        <p:txBody>
          <a:bodyPr vert="eaVert" wrap="square" rtlCol="0">
            <a:spAutoFit/>
          </a:bodyPr>
          <a:lstStyle/>
          <a:p>
            <a:r>
              <a:rPr kumimoji="1" lang="ja-JP" altLang="en-US" sz="1600" b="1" dirty="0">
                <a:solidFill>
                  <a:schemeClr val="bg1"/>
                </a:solidFill>
              </a:rPr>
              <a:t>ＧＣＬＩＰ幼稚園</a:t>
            </a:r>
            <a:r>
              <a:rPr kumimoji="1" lang="ja-JP" altLang="en-US" sz="2000" b="1" dirty="0">
                <a:solidFill>
                  <a:schemeClr val="bg1"/>
                </a:solidFill>
              </a:rPr>
              <a:t>の</a:t>
            </a:r>
            <a:r>
              <a:rPr kumimoji="1" lang="ja-JP" altLang="en-US" sz="3600" b="1" dirty="0">
                <a:solidFill>
                  <a:schemeClr val="bg1"/>
                </a:solidFill>
              </a:rPr>
              <a:t>教育に</a:t>
            </a:r>
            <a:endParaRPr kumimoji="1" lang="en-US" altLang="ja-JP" sz="3200" b="1" dirty="0">
              <a:solidFill>
                <a:schemeClr val="bg1"/>
              </a:solidFill>
            </a:endParaRPr>
          </a:p>
          <a:p>
            <a:r>
              <a:rPr kumimoji="1" lang="ja-JP" altLang="en-US" sz="3600" b="1" dirty="0">
                <a:solidFill>
                  <a:schemeClr val="bg1"/>
                </a:solidFill>
              </a:rPr>
              <a:t>触れる</a:t>
            </a:r>
            <a:r>
              <a:rPr kumimoji="1" lang="ja-JP" altLang="en-US" sz="2000" b="1" dirty="0">
                <a:solidFill>
                  <a:schemeClr val="bg1"/>
                </a:solidFill>
              </a:rPr>
              <a:t>一日</a:t>
            </a:r>
          </a:p>
        </p:txBody>
      </p:sp>
      <p:grpSp>
        <p:nvGrpSpPr>
          <p:cNvPr id="5" name="グループ化 4">
            <a:extLst>
              <a:ext uri="{FF2B5EF4-FFF2-40B4-BE49-F238E27FC236}">
                <a16:creationId xmlns:a16="http://schemas.microsoft.com/office/drawing/2014/main" id="{88AB44B6-075C-AA5F-0CE7-B74699907BDE}"/>
              </a:ext>
            </a:extLst>
          </p:cNvPr>
          <p:cNvGrpSpPr/>
          <p:nvPr/>
        </p:nvGrpSpPr>
        <p:grpSpPr>
          <a:xfrm>
            <a:off x="5606082" y="-39078"/>
            <a:ext cx="1131429" cy="1487554"/>
            <a:chOff x="5606082" y="-100038"/>
            <a:chExt cx="1131429" cy="1487554"/>
          </a:xfrm>
        </p:grpSpPr>
        <p:sp>
          <p:nvSpPr>
            <p:cNvPr id="8" name="二等辺三角形 7">
              <a:extLst>
                <a:ext uri="{FF2B5EF4-FFF2-40B4-BE49-F238E27FC236}">
                  <a16:creationId xmlns:a16="http://schemas.microsoft.com/office/drawing/2014/main" id="{D37C7793-21E3-3B8F-AD82-A3E122A50478}"/>
                </a:ext>
              </a:extLst>
            </p:cNvPr>
            <p:cNvSpPr/>
            <p:nvPr/>
          </p:nvSpPr>
          <p:spPr>
            <a:xfrm rot="5400000">
              <a:off x="5678079" y="605137"/>
              <a:ext cx="710382" cy="854376"/>
            </a:xfrm>
            <a:prstGeom prst="triangle">
              <a:avLst>
                <a:gd name="adj" fmla="val 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二等辺三角形 9">
              <a:extLst>
                <a:ext uri="{FF2B5EF4-FFF2-40B4-BE49-F238E27FC236}">
                  <a16:creationId xmlns:a16="http://schemas.microsoft.com/office/drawing/2014/main" id="{5AFB8FE9-E44A-3ED6-50DF-F577A28AAA40}"/>
                </a:ext>
              </a:extLst>
            </p:cNvPr>
            <p:cNvSpPr/>
            <p:nvPr/>
          </p:nvSpPr>
          <p:spPr>
            <a:xfrm rot="5400000" flipV="1">
              <a:off x="5867656" y="514946"/>
              <a:ext cx="751797" cy="987913"/>
            </a:xfrm>
            <a:prstGeom prst="triangle">
              <a:avLst>
                <a:gd name="adj" fmla="val 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7DBDB2C8-94F6-735D-DD57-0802B612065B}"/>
                </a:ext>
              </a:extLst>
            </p:cNvPr>
            <p:cNvSpPr/>
            <p:nvPr/>
          </p:nvSpPr>
          <p:spPr>
            <a:xfrm>
              <a:off x="5606084" y="-100038"/>
              <a:ext cx="1131424" cy="10181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05A12FD9-F108-826A-2EE5-1BEE0EBEFD80}"/>
              </a:ext>
            </a:extLst>
          </p:cNvPr>
          <p:cNvSpPr txBox="1"/>
          <p:nvPr/>
        </p:nvSpPr>
        <p:spPr>
          <a:xfrm>
            <a:off x="5422561" y="86521"/>
            <a:ext cx="1462467" cy="892552"/>
          </a:xfrm>
          <a:prstGeom prst="rect">
            <a:avLst/>
          </a:prstGeom>
          <a:noFill/>
        </p:spPr>
        <p:txBody>
          <a:bodyPr wrap="square" rtlCol="0">
            <a:spAutoFit/>
          </a:bodyPr>
          <a:lstStyle/>
          <a:p>
            <a:pPr algn="ctr"/>
            <a:r>
              <a:rPr kumimoji="1" lang="en-US" altLang="ja-JP" sz="3200" b="1" dirty="0">
                <a:solidFill>
                  <a:sysClr val="windowText" lastClr="000000"/>
                </a:solidFill>
                <a:effectLst>
                  <a:outerShdw blurRad="50800" dist="38100" dir="2700000" algn="tl" rotWithShape="0">
                    <a:prstClr val="black">
                      <a:alpha val="40000"/>
                    </a:prstClr>
                  </a:outerShdw>
                </a:effectLst>
              </a:rPr>
              <a:t>1</a:t>
            </a:r>
            <a:r>
              <a:rPr kumimoji="1" lang="ja-JP" altLang="en-US" sz="1600" b="1" dirty="0">
                <a:solidFill>
                  <a:sysClr val="windowText" lastClr="000000"/>
                </a:solidFill>
                <a:effectLst>
                  <a:outerShdw blurRad="50800" dist="38100" dir="2700000" algn="tl" rotWithShape="0">
                    <a:prstClr val="black">
                      <a:alpha val="40000"/>
                    </a:prstClr>
                  </a:outerShdw>
                </a:effectLst>
              </a:rPr>
              <a:t>～</a:t>
            </a:r>
            <a:r>
              <a:rPr kumimoji="1" lang="en-US" altLang="ja-JP" sz="3200" b="1" dirty="0">
                <a:solidFill>
                  <a:sysClr val="windowText" lastClr="000000"/>
                </a:solidFill>
                <a:effectLst>
                  <a:outerShdw blurRad="50800" dist="38100" dir="2700000" algn="tl" rotWithShape="0">
                    <a:prstClr val="black">
                      <a:alpha val="40000"/>
                    </a:prstClr>
                  </a:outerShdw>
                </a:effectLst>
              </a:rPr>
              <a:t>2</a:t>
            </a:r>
            <a:r>
              <a:rPr kumimoji="1" lang="ja-JP" altLang="en-US" b="1" dirty="0">
                <a:solidFill>
                  <a:sysClr val="windowText" lastClr="000000"/>
                </a:solidFill>
                <a:effectLst>
                  <a:outerShdw blurRad="50800" dist="38100" dir="2700000" algn="tl" rotWithShape="0">
                    <a:prstClr val="black">
                      <a:alpha val="40000"/>
                    </a:prstClr>
                  </a:outerShdw>
                </a:effectLst>
              </a:rPr>
              <a:t>歳児</a:t>
            </a:r>
            <a:endParaRPr kumimoji="1" lang="en-US" altLang="ja-JP" b="1" dirty="0">
              <a:solidFill>
                <a:sysClr val="windowText" lastClr="000000"/>
              </a:solidFill>
              <a:effectLst>
                <a:outerShdw blurRad="50800" dist="38100" dir="2700000" algn="tl" rotWithShape="0">
                  <a:prstClr val="black">
                    <a:alpha val="40000"/>
                  </a:prstClr>
                </a:outerShdw>
              </a:effectLst>
            </a:endParaRPr>
          </a:p>
          <a:p>
            <a:pPr algn="ctr"/>
            <a:r>
              <a:rPr kumimoji="1" lang="ja-JP" altLang="en-US" b="1" dirty="0">
                <a:solidFill>
                  <a:sysClr val="windowText" lastClr="000000"/>
                </a:solidFill>
                <a:effectLst>
                  <a:outerShdw blurRad="50800" dist="38100" dir="2700000" algn="tl" rotWithShape="0">
                    <a:prstClr val="black">
                      <a:alpha val="40000"/>
                    </a:prstClr>
                  </a:outerShdw>
                </a:effectLst>
              </a:rPr>
              <a:t>親子対象</a:t>
            </a:r>
            <a:endParaRPr kumimoji="1" lang="en-US" altLang="ja-JP" sz="1200" b="1" dirty="0">
              <a:solidFill>
                <a:sysClr val="windowText" lastClr="000000"/>
              </a:solidFill>
              <a:effectLst>
                <a:outerShdw blurRad="50800" dist="38100" dir="2700000" algn="tl" rotWithShape="0">
                  <a:prstClr val="black">
                    <a:alpha val="40000"/>
                  </a:prstClr>
                </a:outerShdw>
              </a:effectLst>
            </a:endParaRPr>
          </a:p>
        </p:txBody>
      </p:sp>
      <p:pic>
        <p:nvPicPr>
          <p:cNvPr id="51" name="図 50" descr="皿の上の食べ物を食べている子供&#10;&#10;中程度の精度で自動的に生成された説明">
            <a:extLst>
              <a:ext uri="{FF2B5EF4-FFF2-40B4-BE49-F238E27FC236}">
                <a16:creationId xmlns:a16="http://schemas.microsoft.com/office/drawing/2014/main" id="{C8DEDA6F-C472-F155-0AB5-F5D72807C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665" y="7454709"/>
            <a:ext cx="1479530" cy="1109648"/>
          </a:xfrm>
          <a:prstGeom prst="rect">
            <a:avLst/>
          </a:prstGeom>
          <a:ln>
            <a:noFill/>
          </a:ln>
        </p:spPr>
      </p:pic>
      <p:cxnSp>
        <p:nvCxnSpPr>
          <p:cNvPr id="53" name="直線コネクタ 52">
            <a:extLst>
              <a:ext uri="{FF2B5EF4-FFF2-40B4-BE49-F238E27FC236}">
                <a16:creationId xmlns:a16="http://schemas.microsoft.com/office/drawing/2014/main" id="{21C77F9B-3681-A4AF-EE83-AD30B8AE5A29}"/>
              </a:ext>
            </a:extLst>
          </p:cNvPr>
          <p:cNvCxnSpPr>
            <a:cxnSpLocks/>
          </p:cNvCxnSpPr>
          <p:nvPr/>
        </p:nvCxnSpPr>
        <p:spPr>
          <a:xfrm flipV="1">
            <a:off x="5110955" y="5863010"/>
            <a:ext cx="1404000" cy="15596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C4A4D027-7945-D68F-7A22-929F61DF2B60}"/>
              </a:ext>
            </a:extLst>
          </p:cNvPr>
          <p:cNvSpPr txBox="1"/>
          <p:nvPr/>
        </p:nvSpPr>
        <p:spPr>
          <a:xfrm rot="235777">
            <a:off x="5040906" y="6077821"/>
            <a:ext cx="1724416" cy="923330"/>
          </a:xfrm>
          <a:prstGeom prst="rect">
            <a:avLst/>
          </a:prstGeom>
          <a:noFill/>
        </p:spPr>
        <p:txBody>
          <a:bodyPr wrap="square" rtlCol="0">
            <a:spAutoFit/>
          </a:bodyPr>
          <a:lstStyle/>
          <a:p>
            <a:pPr algn="ctr"/>
            <a:r>
              <a:rPr kumimoji="1" lang="en-US" altLang="ja-JP" sz="1100" b="1" dirty="0"/>
              <a:t>GCLIP</a:t>
            </a:r>
            <a:r>
              <a:rPr kumimoji="1" lang="ja-JP" altLang="en-US" sz="1100" b="1" dirty="0"/>
              <a:t>幼稚園の午前中に行われている</a:t>
            </a:r>
            <a:endParaRPr kumimoji="1" lang="en-US" altLang="ja-JP" sz="1100" b="1" dirty="0"/>
          </a:p>
          <a:p>
            <a:pPr algn="ctr"/>
            <a:r>
              <a:rPr kumimoji="1" lang="ja-JP" altLang="en-US" sz="1600" b="1" dirty="0">
                <a:solidFill>
                  <a:srgbClr val="FF0000"/>
                </a:solidFill>
              </a:rPr>
              <a:t>実際</a:t>
            </a:r>
            <a:r>
              <a:rPr kumimoji="1" lang="ja-JP" altLang="en-US" sz="1200" b="1" dirty="0">
                <a:solidFill>
                  <a:srgbClr val="FF0000"/>
                </a:solidFill>
              </a:rPr>
              <a:t>の</a:t>
            </a:r>
            <a:r>
              <a:rPr kumimoji="1" lang="ja-JP" altLang="en-US" sz="1600" b="1" dirty="0">
                <a:solidFill>
                  <a:srgbClr val="FF0000"/>
                </a:solidFill>
              </a:rPr>
              <a:t>教育活動</a:t>
            </a:r>
            <a:r>
              <a:rPr kumimoji="1" lang="ja-JP" altLang="en-US" sz="1100" b="1" dirty="0"/>
              <a:t>を</a:t>
            </a:r>
            <a:endParaRPr kumimoji="1" lang="en-US" altLang="ja-JP" sz="1100" b="1" dirty="0"/>
          </a:p>
          <a:p>
            <a:pPr algn="ctr"/>
            <a:r>
              <a:rPr kumimoji="1" lang="ja-JP" altLang="en-US" sz="1600" b="1" dirty="0">
                <a:solidFill>
                  <a:srgbClr val="FF0000"/>
                </a:solidFill>
              </a:rPr>
              <a:t>親子で</a:t>
            </a:r>
            <a:r>
              <a:rPr kumimoji="1" lang="ja-JP" altLang="en-US" sz="1100" b="1" dirty="0">
                <a:solidFill>
                  <a:schemeClr val="tx1">
                    <a:lumMod val="85000"/>
                    <a:lumOff val="15000"/>
                  </a:schemeClr>
                </a:solidFill>
              </a:rPr>
              <a:t>体験！</a:t>
            </a:r>
            <a:endParaRPr kumimoji="1" lang="en-US" altLang="ja-JP" sz="1100" b="1" dirty="0">
              <a:solidFill>
                <a:schemeClr val="tx1">
                  <a:lumMod val="85000"/>
                  <a:lumOff val="15000"/>
                </a:schemeClr>
              </a:solidFill>
            </a:endParaRPr>
          </a:p>
        </p:txBody>
      </p:sp>
      <p:cxnSp>
        <p:nvCxnSpPr>
          <p:cNvPr id="55" name="直線コネクタ 54">
            <a:extLst>
              <a:ext uri="{FF2B5EF4-FFF2-40B4-BE49-F238E27FC236}">
                <a16:creationId xmlns:a16="http://schemas.microsoft.com/office/drawing/2014/main" id="{89AC04A3-F083-65F0-8098-EFE18334A938}"/>
              </a:ext>
            </a:extLst>
          </p:cNvPr>
          <p:cNvCxnSpPr>
            <a:cxnSpLocks/>
          </p:cNvCxnSpPr>
          <p:nvPr/>
        </p:nvCxnSpPr>
        <p:spPr>
          <a:xfrm>
            <a:off x="5107029" y="6975622"/>
            <a:ext cx="1548000" cy="13398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9F86845-7BA6-4027-F250-002EC4AA7629}"/>
              </a:ext>
            </a:extLst>
          </p:cNvPr>
          <p:cNvCxnSpPr>
            <a:cxnSpLocks/>
          </p:cNvCxnSpPr>
          <p:nvPr/>
        </p:nvCxnSpPr>
        <p:spPr>
          <a:xfrm flipV="1">
            <a:off x="3640657" y="8392173"/>
            <a:ext cx="1512000" cy="16522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1FDBC46D-5D94-6286-F2AA-CB8A15B956ED}"/>
              </a:ext>
            </a:extLst>
          </p:cNvPr>
          <p:cNvCxnSpPr>
            <a:cxnSpLocks/>
          </p:cNvCxnSpPr>
          <p:nvPr/>
        </p:nvCxnSpPr>
        <p:spPr>
          <a:xfrm>
            <a:off x="3677154" y="7431264"/>
            <a:ext cx="1440000" cy="15181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76E74B5E-F829-9524-4BC4-28685D0FBA43}"/>
              </a:ext>
            </a:extLst>
          </p:cNvPr>
          <p:cNvSpPr txBox="1"/>
          <p:nvPr/>
        </p:nvSpPr>
        <p:spPr>
          <a:xfrm rot="21284297">
            <a:off x="3419607" y="7579638"/>
            <a:ext cx="1798895" cy="846386"/>
          </a:xfrm>
          <a:prstGeom prst="rect">
            <a:avLst/>
          </a:prstGeom>
          <a:noFill/>
        </p:spPr>
        <p:txBody>
          <a:bodyPr wrap="square" rtlCol="0">
            <a:spAutoFit/>
          </a:bodyPr>
          <a:lstStyle/>
          <a:p>
            <a:pPr algn="ctr"/>
            <a:r>
              <a:rPr kumimoji="1" lang="ja-JP" altLang="en-US" sz="1100" b="1" dirty="0"/>
              <a:t>栄養にも味にも</a:t>
            </a:r>
            <a:endParaRPr kumimoji="1" lang="en-US" altLang="ja-JP" sz="1100" b="1" dirty="0"/>
          </a:p>
          <a:p>
            <a:pPr algn="ctr"/>
            <a:r>
              <a:rPr kumimoji="1" lang="ja-JP" altLang="en-US" sz="1100" b="1" dirty="0"/>
              <a:t>こだわった</a:t>
            </a:r>
            <a:r>
              <a:rPr kumimoji="1" lang="en-US" altLang="ja-JP" sz="1100" b="1" dirty="0"/>
              <a:t>GCLIP</a:t>
            </a:r>
            <a:r>
              <a:rPr kumimoji="1" lang="ja-JP" altLang="en-US" sz="1100" b="1" dirty="0"/>
              <a:t>幼稚園の</a:t>
            </a:r>
            <a:endParaRPr kumimoji="1" lang="en-US" altLang="ja-JP" sz="1100" b="1" dirty="0"/>
          </a:p>
          <a:p>
            <a:pPr algn="ctr"/>
            <a:r>
              <a:rPr kumimoji="1" lang="ja-JP" altLang="en-US" sz="1600" b="1" dirty="0">
                <a:solidFill>
                  <a:srgbClr val="FF0000"/>
                </a:solidFill>
              </a:rPr>
              <a:t>給食</a:t>
            </a:r>
            <a:r>
              <a:rPr kumimoji="1" lang="ja-JP" altLang="en-US" sz="1100" b="1" dirty="0"/>
              <a:t>を実際に</a:t>
            </a:r>
            <a:endParaRPr kumimoji="1" lang="en-US" altLang="ja-JP" sz="1100" b="1" dirty="0"/>
          </a:p>
          <a:p>
            <a:pPr algn="ctr"/>
            <a:r>
              <a:rPr kumimoji="1" lang="ja-JP" altLang="en-US" sz="1100" b="1" dirty="0"/>
              <a:t>食べられる</a:t>
            </a:r>
            <a:r>
              <a:rPr kumimoji="1" lang="en-US" altLang="ja-JP" sz="1100" b="1" dirty="0"/>
              <a:t>!</a:t>
            </a:r>
          </a:p>
        </p:txBody>
      </p:sp>
      <p:pic>
        <p:nvPicPr>
          <p:cNvPr id="76" name="図 75" descr="歯ブラシで歯を磨いている子供&#10;&#10;中程度の精度で自動的に生成された説明">
            <a:extLst>
              <a:ext uri="{FF2B5EF4-FFF2-40B4-BE49-F238E27FC236}">
                <a16:creationId xmlns:a16="http://schemas.microsoft.com/office/drawing/2014/main" id="{528EC051-BF7A-54EF-5551-E1B44A6B4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253" y="6003138"/>
            <a:ext cx="1489866" cy="1117399"/>
          </a:xfrm>
          <a:prstGeom prst="rect">
            <a:avLst/>
          </a:prstGeom>
          <a:ln>
            <a:noFill/>
          </a:ln>
        </p:spPr>
      </p:pic>
    </p:spTree>
    <p:extLst>
      <p:ext uri="{BB962C8B-B14F-4D97-AF65-F5344CB8AC3E}">
        <p14:creationId xmlns:p14="http://schemas.microsoft.com/office/powerpoint/2010/main" val="12647506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1550</TotalTime>
  <Words>329</Words>
  <Application>Microsoft Office PowerPoint</Application>
  <PresentationFormat>A4 210 x 297 mm</PresentationFormat>
  <Paragraphs>55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明朝</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野中 彩乃</dc:creator>
  <cp:lastModifiedBy>watanabe@gclip.net</cp:lastModifiedBy>
  <cp:revision>22</cp:revision>
  <cp:lastPrinted>2023-07-31T04:58:11Z</cp:lastPrinted>
  <dcterms:created xsi:type="dcterms:W3CDTF">2023-07-10T01:17:39Z</dcterms:created>
  <dcterms:modified xsi:type="dcterms:W3CDTF">2023-08-02T23:33:53Z</dcterms:modified>
</cp:coreProperties>
</file>