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C4"/>
    <a:srgbClr val="FF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2188" y="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156C-6D69-4C74-8B3D-344B4955FF1C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78F3-27C2-4F75-9C0A-C03E9D532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6226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156C-6D69-4C74-8B3D-344B4955FF1C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78F3-27C2-4F75-9C0A-C03E9D532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294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156C-6D69-4C74-8B3D-344B4955FF1C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78F3-27C2-4F75-9C0A-C03E9D532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63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156C-6D69-4C74-8B3D-344B4955FF1C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78F3-27C2-4F75-9C0A-C03E9D532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187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156C-6D69-4C74-8B3D-344B4955FF1C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78F3-27C2-4F75-9C0A-C03E9D532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7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156C-6D69-4C74-8B3D-344B4955FF1C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78F3-27C2-4F75-9C0A-C03E9D532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88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156C-6D69-4C74-8B3D-344B4955FF1C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78F3-27C2-4F75-9C0A-C03E9D532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37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156C-6D69-4C74-8B3D-344B4955FF1C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78F3-27C2-4F75-9C0A-C03E9D532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14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156C-6D69-4C74-8B3D-344B4955FF1C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78F3-27C2-4F75-9C0A-C03E9D532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12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156C-6D69-4C74-8B3D-344B4955FF1C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78F3-27C2-4F75-9C0A-C03E9D532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58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156C-6D69-4C74-8B3D-344B4955FF1C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78F3-27C2-4F75-9C0A-C03E9D532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43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9156C-6D69-4C74-8B3D-344B4955FF1C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878F3-27C2-4F75-9C0A-C03E9D532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58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30331A-F5BC-8D26-89F4-EEACCB608C4E}"/>
              </a:ext>
            </a:extLst>
          </p:cNvPr>
          <p:cNvSpPr/>
          <p:nvPr/>
        </p:nvSpPr>
        <p:spPr>
          <a:xfrm>
            <a:off x="1055" y="0"/>
            <a:ext cx="6856945" cy="990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フローチャート: 結合子 44">
            <a:extLst>
              <a:ext uri="{FF2B5EF4-FFF2-40B4-BE49-F238E27FC236}">
                <a16:creationId xmlns:a16="http://schemas.microsoft.com/office/drawing/2014/main" id="{DD5323D9-9591-90CC-AEBC-8CA585066450}"/>
              </a:ext>
            </a:extLst>
          </p:cNvPr>
          <p:cNvSpPr/>
          <p:nvPr/>
        </p:nvSpPr>
        <p:spPr>
          <a:xfrm>
            <a:off x="-415215" y="-1083535"/>
            <a:ext cx="7688429" cy="3280884"/>
          </a:xfrm>
          <a:prstGeom prst="flowChartConnector">
            <a:avLst/>
          </a:prstGeom>
          <a:solidFill>
            <a:srgbClr val="FF9B9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372916B-41BA-A851-9AEF-7E7F340D123B}"/>
              </a:ext>
            </a:extLst>
          </p:cNvPr>
          <p:cNvSpPr txBox="1"/>
          <p:nvPr/>
        </p:nvSpPr>
        <p:spPr>
          <a:xfrm>
            <a:off x="677286" y="2374916"/>
            <a:ext cx="2351314" cy="27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F9B9B"/>
                </a:solidFill>
              </a:rPr>
              <a:t>○○幼稚園の特徴について</a:t>
            </a:r>
          </a:p>
        </p:txBody>
      </p: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C46DA2A6-A8DC-179F-B51F-1AE360F3E3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420377"/>
              </p:ext>
            </p:extLst>
          </p:nvPr>
        </p:nvGraphicFramePr>
        <p:xfrm>
          <a:off x="471488" y="2761752"/>
          <a:ext cx="5915024" cy="1308973"/>
        </p:xfrm>
        <a:graphic>
          <a:graphicData uri="http://schemas.openxmlformats.org/drawingml/2006/table">
            <a:tbl>
              <a:tblPr/>
              <a:tblGrid>
                <a:gridCol w="547687">
                  <a:extLst>
                    <a:ext uri="{9D8B030D-6E8A-4147-A177-3AD203B41FA5}">
                      <a16:colId xmlns:a16="http://schemas.microsoft.com/office/drawing/2014/main" val="2286487601"/>
                    </a:ext>
                  </a:extLst>
                </a:gridCol>
                <a:gridCol w="5367337">
                  <a:extLst>
                    <a:ext uri="{9D8B030D-6E8A-4147-A177-3AD203B41FA5}">
                      <a16:colId xmlns:a16="http://schemas.microsoft.com/office/drawing/2014/main" val="1910844901"/>
                    </a:ext>
                  </a:extLst>
                </a:gridCol>
              </a:tblGrid>
              <a:tr h="25741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チェック✓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項目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07045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ベテランから若手まで協力しあえるってホント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!?</a:t>
                      </a:r>
                      <a:r>
                        <a:rPr lang="ja-JP" altLang="en-US" sz="900" b="1" i="0" u="none" strike="noStrike" dirty="0">
                          <a:solidFill>
                            <a:srgbClr val="FF7575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「先生の雰囲気」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について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526479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子ども主体ってどこの園も言うけど、どう違うの？○○幼稚園の子ども達から始まる</a:t>
                      </a:r>
                      <a:r>
                        <a:rPr lang="ja-JP" altLang="en-US" sz="900" b="1" i="0" u="none" strike="noStrike">
                          <a:solidFill>
                            <a:srgbClr val="FF7575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「教育内容」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について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466196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都会なのに園庭がまるで徒歩０分の自然公園！？子ども達が思い切り遊べる充実の</a:t>
                      </a:r>
                      <a:r>
                        <a:rPr lang="ja-JP" altLang="en-US" sz="900" b="1" i="0" u="none" strike="noStrike" dirty="0">
                          <a:solidFill>
                            <a:srgbClr val="FF7575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「施設環境」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について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29058"/>
                  </a:ext>
                </a:extLst>
              </a:tr>
            </a:tbl>
          </a:graphicData>
        </a:graphic>
      </p:graphicFrame>
      <p:graphicFrame>
        <p:nvGraphicFramePr>
          <p:cNvPr id="29" name="表 28">
            <a:extLst>
              <a:ext uri="{FF2B5EF4-FFF2-40B4-BE49-F238E27FC236}">
                <a16:creationId xmlns:a16="http://schemas.microsoft.com/office/drawing/2014/main" id="{399C1CC9-78B1-46F7-A000-D6F944EE9A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861726"/>
              </p:ext>
            </p:extLst>
          </p:nvPr>
        </p:nvGraphicFramePr>
        <p:xfrm>
          <a:off x="471488" y="4787364"/>
          <a:ext cx="5915024" cy="1659493"/>
        </p:xfrm>
        <a:graphic>
          <a:graphicData uri="http://schemas.openxmlformats.org/drawingml/2006/table">
            <a:tbl>
              <a:tblPr/>
              <a:tblGrid>
                <a:gridCol w="547687">
                  <a:extLst>
                    <a:ext uri="{9D8B030D-6E8A-4147-A177-3AD203B41FA5}">
                      <a16:colId xmlns:a16="http://schemas.microsoft.com/office/drawing/2014/main" val="10691855"/>
                    </a:ext>
                  </a:extLst>
                </a:gridCol>
                <a:gridCol w="5367337">
                  <a:extLst>
                    <a:ext uri="{9D8B030D-6E8A-4147-A177-3AD203B41FA5}">
                      <a16:colId xmlns:a16="http://schemas.microsoft.com/office/drawing/2014/main" val="4169185191"/>
                    </a:ext>
                  </a:extLst>
                </a:gridCol>
              </a:tblGrid>
              <a:tr h="25741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チェック✓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項目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17607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有給休暇取得率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⁉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ゆとりある保育運営で働きやすい♪○○幼稚園の</a:t>
                      </a:r>
                      <a:r>
                        <a:rPr lang="ja-JP" altLang="en-US" sz="900" b="1" i="0" u="none" strike="noStrike">
                          <a:solidFill>
                            <a:srgbClr val="FF7575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「勤務条件」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について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189896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ライフステージに合わせて自分らしく働ける！あなたのなりたいを応援する</a:t>
                      </a:r>
                      <a:r>
                        <a:rPr lang="ja-JP" altLang="en-US" sz="900" b="1" i="0" u="none" strike="noStrike">
                          <a:solidFill>
                            <a:srgbClr val="FF7575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「キャリアステップ」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について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94324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新人先生を優しい先輩達がチームで手厚くサポート！安心の</a:t>
                      </a:r>
                      <a:r>
                        <a:rPr lang="ja-JP" altLang="en-US" sz="900" b="1" i="0" u="none" strike="noStrike" dirty="0">
                          <a:solidFill>
                            <a:srgbClr val="FF7575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「研修・新人フォロー体制」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について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101009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勤務時間内に事務や保育準備をする時間を保証！○○幼稚園の</a:t>
                      </a:r>
                      <a:r>
                        <a:rPr lang="ja-JP" altLang="en-US" sz="900" b="1" i="0" u="none" strike="noStrike" dirty="0">
                          <a:solidFill>
                            <a:srgbClr val="FF7575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「先生の</a:t>
                      </a:r>
                      <a:r>
                        <a:rPr lang="en-US" altLang="ja-JP" sz="900" b="1" i="0" u="none" strike="noStrike" dirty="0">
                          <a:solidFill>
                            <a:srgbClr val="FF7575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900" b="1" i="0" u="none" strike="noStrike" dirty="0">
                          <a:solidFill>
                            <a:srgbClr val="FF7575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日」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について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278598"/>
                  </a:ext>
                </a:extLst>
              </a:tr>
            </a:tbl>
          </a:graphicData>
        </a:graphic>
      </p:graphicFrame>
      <p:graphicFrame>
        <p:nvGraphicFramePr>
          <p:cNvPr id="31" name="表 30">
            <a:extLst>
              <a:ext uri="{FF2B5EF4-FFF2-40B4-BE49-F238E27FC236}">
                <a16:creationId xmlns:a16="http://schemas.microsoft.com/office/drawing/2014/main" id="{8A49AD4D-F490-A318-43BC-77FC060C3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962983"/>
              </p:ext>
            </p:extLst>
          </p:nvPr>
        </p:nvGraphicFramePr>
        <p:xfrm>
          <a:off x="471488" y="7156515"/>
          <a:ext cx="5915024" cy="1308973"/>
        </p:xfrm>
        <a:graphic>
          <a:graphicData uri="http://schemas.openxmlformats.org/drawingml/2006/table">
            <a:tbl>
              <a:tblPr/>
              <a:tblGrid>
                <a:gridCol w="547687">
                  <a:extLst>
                    <a:ext uri="{9D8B030D-6E8A-4147-A177-3AD203B41FA5}">
                      <a16:colId xmlns:a16="http://schemas.microsoft.com/office/drawing/2014/main" val="3932761865"/>
                    </a:ext>
                  </a:extLst>
                </a:gridCol>
                <a:gridCol w="5367337">
                  <a:extLst>
                    <a:ext uri="{9D8B030D-6E8A-4147-A177-3AD203B41FA5}">
                      <a16:colId xmlns:a16="http://schemas.microsoft.com/office/drawing/2014/main" val="2574840833"/>
                    </a:ext>
                  </a:extLst>
                </a:gridCol>
              </a:tblGrid>
              <a:tr h="25741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チェック✓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項目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71642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先輩たちはどのように就活を進めたの？就活経験者に</a:t>
                      </a:r>
                      <a:r>
                        <a:rPr lang="ja-JP" altLang="en-US" sz="900" b="1" i="0" u="none" strike="noStrike">
                          <a:solidFill>
                            <a:srgbClr val="FF7575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「就活相談」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してみたい！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135779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園についてもっとじっくり知る機会が欲しいけど、どうすればいいの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…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？</a:t>
                      </a:r>
                      <a:r>
                        <a:rPr lang="ja-JP" altLang="en-US" sz="900" b="1" i="0" u="none" strike="noStrike" dirty="0">
                          <a:solidFill>
                            <a:srgbClr val="FF7575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「採用までの流れ」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について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237878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ja-JP" altLang="en-US" sz="900" b="1" i="0" u="none" strike="noStrike" dirty="0">
                          <a:solidFill>
                            <a:srgbClr val="FF7575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「その他」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聞きたいことあるんです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…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！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306698"/>
                  </a:ext>
                </a:extLst>
              </a:tr>
            </a:tbl>
          </a:graphicData>
        </a:graphic>
      </p:graphicFrame>
      <p:pic>
        <p:nvPicPr>
          <p:cNvPr id="33" name="図 32" descr="ポーズをとっている少女たち&#10;&#10;中程度の精度で自動的に生成された説明">
            <a:extLst>
              <a:ext uri="{FF2B5EF4-FFF2-40B4-BE49-F238E27FC236}">
                <a16:creationId xmlns:a16="http://schemas.microsoft.com/office/drawing/2014/main" id="{B1CCB9A6-9107-4D38-A312-E837136ABB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6" t="1730" r="17848" b="3510"/>
          <a:stretch/>
        </p:blipFill>
        <p:spPr>
          <a:xfrm>
            <a:off x="5206287" y="126356"/>
            <a:ext cx="1296113" cy="1223643"/>
          </a:xfrm>
          <a:prstGeom prst="flowChartConnector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72AA78ED-33D8-A225-3270-C76129163AC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0" t="627" r="29571" b="19107"/>
          <a:stretch/>
        </p:blipFill>
        <p:spPr>
          <a:xfrm>
            <a:off x="261121" y="124277"/>
            <a:ext cx="1213332" cy="1164907"/>
          </a:xfrm>
          <a:prstGeom prst="flowChartConnector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DEBADD-3E07-E5A8-C50D-B60F61682D23}"/>
              </a:ext>
            </a:extLst>
          </p:cNvPr>
          <p:cNvSpPr txBox="1"/>
          <p:nvPr/>
        </p:nvSpPr>
        <p:spPr>
          <a:xfrm>
            <a:off x="1586462" y="540487"/>
            <a:ext cx="1736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rgbClr val="FFFEC4"/>
                </a:solidFill>
              </a:rPr>
              <a:t>○○幼稚園に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F1177C5-B0F8-A2C2-7728-9DD7197E1D0F}"/>
              </a:ext>
            </a:extLst>
          </p:cNvPr>
          <p:cNvSpPr txBox="1"/>
          <p:nvPr/>
        </p:nvSpPr>
        <p:spPr>
          <a:xfrm>
            <a:off x="1586462" y="842496"/>
            <a:ext cx="4109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rgbClr val="FFFEC4"/>
                </a:solidFill>
              </a:rPr>
              <a:t>聞いてみたいことは何ですか？</a:t>
            </a:r>
          </a:p>
        </p:txBody>
      </p:sp>
      <p:pic>
        <p:nvPicPr>
          <p:cNvPr id="37" name="図 36" descr="人, 屋外, 子供, 少年 が含まれている画像&#10;&#10;自動的に生成された説明">
            <a:extLst>
              <a:ext uri="{FF2B5EF4-FFF2-40B4-BE49-F238E27FC236}">
                <a16:creationId xmlns:a16="http://schemas.microsoft.com/office/drawing/2014/main" id="{AD5EFA2F-C612-3AED-772E-73A52F3FCE3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9" t="1201" r="30628" b="17896"/>
          <a:stretch/>
        </p:blipFill>
        <p:spPr>
          <a:xfrm>
            <a:off x="214713" y="1057332"/>
            <a:ext cx="943574" cy="895490"/>
          </a:xfrm>
          <a:prstGeom prst="flowChartConnector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3F9DDC1-5E69-9F56-A124-0EAC34EBA497}"/>
              </a:ext>
            </a:extLst>
          </p:cNvPr>
          <p:cNvSpPr txBox="1"/>
          <p:nvPr/>
        </p:nvSpPr>
        <p:spPr>
          <a:xfrm>
            <a:off x="1239530" y="1319178"/>
            <a:ext cx="4673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</a:rPr>
              <a:t>以下の表から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聞きたいことに</a:t>
            </a:r>
            <a:r>
              <a:rPr kumimoji="1" lang="ja-JP" altLang="en-US" sz="1400" b="1" dirty="0">
                <a:solidFill>
                  <a:srgbClr val="FFFEC4"/>
                </a:solidFill>
              </a:rPr>
              <a:t>チェック</a:t>
            </a:r>
            <a:r>
              <a:rPr kumimoji="1" lang="ja-JP" altLang="en-US" sz="1400" dirty="0">
                <a:solidFill>
                  <a:schemeClr val="bg1"/>
                </a:solidFill>
              </a:rPr>
              <a:t>をお願いします♪</a:t>
            </a: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F1DED683-1C21-9D6D-AD66-DB900112001D}"/>
              </a:ext>
            </a:extLst>
          </p:cNvPr>
          <p:cNvCxnSpPr>
            <a:cxnSpLocks/>
          </p:cNvCxnSpPr>
          <p:nvPr/>
        </p:nvCxnSpPr>
        <p:spPr>
          <a:xfrm>
            <a:off x="696997" y="2649453"/>
            <a:ext cx="2364298" cy="0"/>
          </a:xfrm>
          <a:prstGeom prst="line">
            <a:avLst/>
          </a:prstGeom>
          <a:ln w="19050">
            <a:solidFill>
              <a:srgbClr val="FF9B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図 19" descr="背景パターン&#10;&#10;自動的に生成された説明">
            <a:extLst>
              <a:ext uri="{FF2B5EF4-FFF2-40B4-BE49-F238E27FC236}">
                <a16:creationId xmlns:a16="http://schemas.microsoft.com/office/drawing/2014/main" id="{898E5618-B0B6-3EF1-3CD1-30F73E58BB8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14" t="64752" r="18131" b="21379"/>
          <a:stretch/>
        </p:blipFill>
        <p:spPr>
          <a:xfrm>
            <a:off x="418509" y="2387023"/>
            <a:ext cx="332065" cy="321375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DBEF153-FD77-D90C-DAD3-E69C18D52DE6}"/>
              </a:ext>
            </a:extLst>
          </p:cNvPr>
          <p:cNvSpPr txBox="1"/>
          <p:nvPr/>
        </p:nvSpPr>
        <p:spPr>
          <a:xfrm>
            <a:off x="677286" y="4394206"/>
            <a:ext cx="2578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F9B9B"/>
                </a:solidFill>
              </a:rPr>
              <a:t>○○幼稚園の働き方について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87416A1F-430A-9522-C822-0EA30FC62335}"/>
              </a:ext>
            </a:extLst>
          </p:cNvPr>
          <p:cNvCxnSpPr>
            <a:cxnSpLocks/>
          </p:cNvCxnSpPr>
          <p:nvPr/>
        </p:nvCxnSpPr>
        <p:spPr>
          <a:xfrm>
            <a:off x="586802" y="4668356"/>
            <a:ext cx="2600728" cy="0"/>
          </a:xfrm>
          <a:prstGeom prst="line">
            <a:avLst/>
          </a:prstGeom>
          <a:ln w="19050">
            <a:solidFill>
              <a:srgbClr val="FF9B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図 20" descr="背景パターン&#10;&#10;自動的に生成された説明">
            <a:extLst>
              <a:ext uri="{FF2B5EF4-FFF2-40B4-BE49-F238E27FC236}">
                <a16:creationId xmlns:a16="http://schemas.microsoft.com/office/drawing/2014/main" id="{27512C50-5049-AD26-8F52-41ADF74884D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8" t="63620" r="88222" b="17796"/>
          <a:stretch/>
        </p:blipFill>
        <p:spPr>
          <a:xfrm rot="21005868">
            <a:off x="453080" y="4351265"/>
            <a:ext cx="328107" cy="430485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D7835DC-7CEA-967E-0D09-31F789129DED}"/>
              </a:ext>
            </a:extLst>
          </p:cNvPr>
          <p:cNvSpPr txBox="1"/>
          <p:nvPr/>
        </p:nvSpPr>
        <p:spPr>
          <a:xfrm>
            <a:off x="677286" y="6750508"/>
            <a:ext cx="1979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F9B9B"/>
                </a:solidFill>
              </a:rPr>
              <a:t>就活・その他について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3E06BC2A-650C-FEA1-C4B5-83C327967477}"/>
              </a:ext>
            </a:extLst>
          </p:cNvPr>
          <p:cNvCxnSpPr>
            <a:cxnSpLocks/>
          </p:cNvCxnSpPr>
          <p:nvPr/>
        </p:nvCxnSpPr>
        <p:spPr>
          <a:xfrm>
            <a:off x="599122" y="7025044"/>
            <a:ext cx="2149362" cy="0"/>
          </a:xfrm>
          <a:prstGeom prst="line">
            <a:avLst/>
          </a:prstGeom>
          <a:ln w="19050">
            <a:solidFill>
              <a:srgbClr val="FF9B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図 18" descr="背景パターン&#10;&#10;自動的に生成された説明">
            <a:extLst>
              <a:ext uri="{FF2B5EF4-FFF2-40B4-BE49-F238E27FC236}">
                <a16:creationId xmlns:a16="http://schemas.microsoft.com/office/drawing/2014/main" id="{EB95F4C6-0631-81A0-F8F7-ADD02067FA6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16" t="51044" r="10492" b="33021"/>
          <a:stretch/>
        </p:blipFill>
        <p:spPr>
          <a:xfrm rot="458067">
            <a:off x="442043" y="6762597"/>
            <a:ext cx="310194" cy="374974"/>
          </a:xfrm>
          <a:prstGeom prst="rect">
            <a:avLst/>
          </a:prstGeom>
        </p:spPr>
      </p:pic>
      <p:graphicFrame>
        <p:nvGraphicFramePr>
          <p:cNvPr id="47" name="表 47">
            <a:extLst>
              <a:ext uri="{FF2B5EF4-FFF2-40B4-BE49-F238E27FC236}">
                <a16:creationId xmlns:a16="http://schemas.microsoft.com/office/drawing/2014/main" id="{2BA0063E-B7A3-3765-9FC1-55C648017C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035298"/>
              </p:ext>
            </p:extLst>
          </p:nvPr>
        </p:nvGraphicFramePr>
        <p:xfrm>
          <a:off x="564590" y="8990046"/>
          <a:ext cx="2056145" cy="298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339">
                  <a:extLst>
                    <a:ext uri="{9D8B030D-6E8A-4147-A177-3AD203B41FA5}">
                      <a16:colId xmlns:a16="http://schemas.microsoft.com/office/drawing/2014/main" val="1773465601"/>
                    </a:ext>
                  </a:extLst>
                </a:gridCol>
                <a:gridCol w="1314806">
                  <a:extLst>
                    <a:ext uri="{9D8B030D-6E8A-4147-A177-3AD203B41FA5}">
                      <a16:colId xmlns:a16="http://schemas.microsoft.com/office/drawing/2014/main" val="522918473"/>
                    </a:ext>
                  </a:extLst>
                </a:gridCol>
              </a:tblGrid>
              <a:tr h="29876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468405"/>
                  </a:ext>
                </a:extLst>
              </a:tr>
            </a:tbl>
          </a:graphicData>
        </a:graphic>
      </p:graphicFrame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78C961E3-FC72-D3BD-8EEA-D9B4173C7FA2}"/>
              </a:ext>
            </a:extLst>
          </p:cNvPr>
          <p:cNvSpPr txBox="1"/>
          <p:nvPr/>
        </p:nvSpPr>
        <p:spPr>
          <a:xfrm>
            <a:off x="534551" y="9024427"/>
            <a:ext cx="717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chemeClr val="bg1"/>
                </a:solidFill>
              </a:rPr>
              <a:t>施設形態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0F3EE23E-8C3C-064F-399C-67E50F68B5DA}"/>
              </a:ext>
            </a:extLst>
          </p:cNvPr>
          <p:cNvSpPr txBox="1"/>
          <p:nvPr/>
        </p:nvSpPr>
        <p:spPr>
          <a:xfrm>
            <a:off x="1269678" y="9031708"/>
            <a:ext cx="13145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/>
              <a:t>幼稚園・保育園・認こ園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3A44116-569E-077D-AB45-4154AA679F5D}"/>
              </a:ext>
            </a:extLst>
          </p:cNvPr>
          <p:cNvSpPr txBox="1"/>
          <p:nvPr/>
        </p:nvSpPr>
        <p:spPr>
          <a:xfrm>
            <a:off x="471487" y="8729394"/>
            <a:ext cx="37618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rgbClr val="FF9B9B"/>
                </a:solidFill>
              </a:rPr>
              <a:t>▼</a:t>
            </a:r>
            <a:r>
              <a:rPr kumimoji="1" lang="ja-JP" altLang="en-US" sz="1000" dirty="0"/>
              <a:t>今、興味のあるものを〇で囲んでください。</a:t>
            </a:r>
            <a:r>
              <a:rPr kumimoji="1" lang="en-US" altLang="ja-JP" sz="1000" dirty="0"/>
              <a:t>(</a:t>
            </a:r>
            <a:r>
              <a:rPr kumimoji="1" lang="ja-JP" altLang="en-US" sz="1000" dirty="0"/>
              <a:t>複数選択</a:t>
            </a:r>
            <a:r>
              <a:rPr kumimoji="1" lang="en-US" altLang="ja-JP" sz="1000" dirty="0"/>
              <a:t>OK)</a:t>
            </a:r>
            <a:endParaRPr kumimoji="1" lang="ja-JP" altLang="en-US" sz="1000" dirty="0"/>
          </a:p>
        </p:txBody>
      </p:sp>
      <p:graphicFrame>
        <p:nvGraphicFramePr>
          <p:cNvPr id="53" name="表 47">
            <a:extLst>
              <a:ext uri="{FF2B5EF4-FFF2-40B4-BE49-F238E27FC236}">
                <a16:creationId xmlns:a16="http://schemas.microsoft.com/office/drawing/2014/main" id="{615DFCD8-35CE-E895-7204-3342F072C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288649"/>
              </p:ext>
            </p:extLst>
          </p:nvPr>
        </p:nvGraphicFramePr>
        <p:xfrm>
          <a:off x="564589" y="9397749"/>
          <a:ext cx="2056145" cy="298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411">
                  <a:extLst>
                    <a:ext uri="{9D8B030D-6E8A-4147-A177-3AD203B41FA5}">
                      <a16:colId xmlns:a16="http://schemas.microsoft.com/office/drawing/2014/main" val="1773465601"/>
                    </a:ext>
                  </a:extLst>
                </a:gridCol>
                <a:gridCol w="1477734">
                  <a:extLst>
                    <a:ext uri="{9D8B030D-6E8A-4147-A177-3AD203B41FA5}">
                      <a16:colId xmlns:a16="http://schemas.microsoft.com/office/drawing/2014/main" val="522918473"/>
                    </a:ext>
                  </a:extLst>
                </a:gridCol>
              </a:tblGrid>
              <a:tr h="29876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468405"/>
                  </a:ext>
                </a:extLst>
              </a:tr>
            </a:tbl>
          </a:graphicData>
        </a:graphic>
      </p:graphicFrame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5B93F3A0-7CBB-9191-FBA7-E841BCFA515E}"/>
              </a:ext>
            </a:extLst>
          </p:cNvPr>
          <p:cNvSpPr txBox="1"/>
          <p:nvPr/>
        </p:nvSpPr>
        <p:spPr>
          <a:xfrm>
            <a:off x="623032" y="9438946"/>
            <a:ext cx="489510" cy="254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chemeClr val="bg1"/>
                </a:solidFill>
              </a:rPr>
              <a:t>名前</a:t>
            </a:r>
          </a:p>
        </p:txBody>
      </p:sp>
      <p:graphicFrame>
        <p:nvGraphicFramePr>
          <p:cNvPr id="54" name="表 47">
            <a:extLst>
              <a:ext uri="{FF2B5EF4-FFF2-40B4-BE49-F238E27FC236}">
                <a16:creationId xmlns:a16="http://schemas.microsoft.com/office/drawing/2014/main" id="{F02A4B8C-8729-0DCC-4229-76DFF7A3D5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674398"/>
              </p:ext>
            </p:extLst>
          </p:nvPr>
        </p:nvGraphicFramePr>
        <p:xfrm>
          <a:off x="2620734" y="9398543"/>
          <a:ext cx="2670934" cy="297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04">
                  <a:extLst>
                    <a:ext uri="{9D8B030D-6E8A-4147-A177-3AD203B41FA5}">
                      <a16:colId xmlns:a16="http://schemas.microsoft.com/office/drawing/2014/main" val="1773465601"/>
                    </a:ext>
                  </a:extLst>
                </a:gridCol>
                <a:gridCol w="1886130">
                  <a:extLst>
                    <a:ext uri="{9D8B030D-6E8A-4147-A177-3AD203B41FA5}">
                      <a16:colId xmlns:a16="http://schemas.microsoft.com/office/drawing/2014/main" val="5229184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468405"/>
                  </a:ext>
                </a:extLst>
              </a:tr>
            </a:tbl>
          </a:graphicData>
        </a:graphic>
      </p:graphicFrame>
      <p:graphicFrame>
        <p:nvGraphicFramePr>
          <p:cNvPr id="55" name="表 47">
            <a:extLst>
              <a:ext uri="{FF2B5EF4-FFF2-40B4-BE49-F238E27FC236}">
                <a16:creationId xmlns:a16="http://schemas.microsoft.com/office/drawing/2014/main" id="{6A00C5BF-7150-94F7-345B-4F76842C9E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228231"/>
              </p:ext>
            </p:extLst>
          </p:nvPr>
        </p:nvGraphicFramePr>
        <p:xfrm>
          <a:off x="5291668" y="9397749"/>
          <a:ext cx="1094844" cy="298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632">
                  <a:extLst>
                    <a:ext uri="{9D8B030D-6E8A-4147-A177-3AD203B41FA5}">
                      <a16:colId xmlns:a16="http://schemas.microsoft.com/office/drawing/2014/main" val="1773465601"/>
                    </a:ext>
                  </a:extLst>
                </a:gridCol>
                <a:gridCol w="557212">
                  <a:extLst>
                    <a:ext uri="{9D8B030D-6E8A-4147-A177-3AD203B41FA5}">
                      <a16:colId xmlns:a16="http://schemas.microsoft.com/office/drawing/2014/main" val="522918473"/>
                    </a:ext>
                  </a:extLst>
                </a:gridCol>
              </a:tblGrid>
              <a:tr h="29876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8779" marR="38779"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8779" marR="38779">
                    <a:lnL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B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468405"/>
                  </a:ext>
                </a:extLst>
              </a:tr>
            </a:tbl>
          </a:graphicData>
        </a:graphic>
      </p:graphicFrame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CA1C0049-554C-8150-EEF1-399DC9585AD9}"/>
              </a:ext>
            </a:extLst>
          </p:cNvPr>
          <p:cNvSpPr txBox="1"/>
          <p:nvPr/>
        </p:nvSpPr>
        <p:spPr>
          <a:xfrm>
            <a:off x="2723083" y="9438542"/>
            <a:ext cx="614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chemeClr val="bg1"/>
                </a:solidFill>
              </a:rPr>
              <a:t>学校名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0CD0A4C8-E392-619E-A9B3-8201A4B23305}"/>
              </a:ext>
            </a:extLst>
          </p:cNvPr>
          <p:cNvSpPr txBox="1"/>
          <p:nvPr/>
        </p:nvSpPr>
        <p:spPr>
          <a:xfrm>
            <a:off x="5347260" y="9427810"/>
            <a:ext cx="438803" cy="254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chemeClr val="bg1"/>
                </a:solidFill>
              </a:rPr>
              <a:t>学年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4A0D770A-8D76-4249-8636-0F572D5EB1A2}"/>
              </a:ext>
            </a:extLst>
          </p:cNvPr>
          <p:cNvSpPr txBox="1"/>
          <p:nvPr/>
        </p:nvSpPr>
        <p:spPr>
          <a:xfrm>
            <a:off x="1219209" y="1570093"/>
            <a:ext cx="46736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bg1"/>
                </a:solidFill>
              </a:rPr>
              <a:t>どんな疑問にも丁寧にお答えするので、安心して質問してくださいね♪</a:t>
            </a:r>
          </a:p>
        </p:txBody>
      </p:sp>
    </p:spTree>
    <p:extLst>
      <p:ext uri="{BB962C8B-B14F-4D97-AF65-F5344CB8AC3E}">
        <p14:creationId xmlns:p14="http://schemas.microsoft.com/office/powerpoint/2010/main" val="3512808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2965</TotalTime>
  <Words>332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メイリオ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株式会社 Gクリップコーポレーション</dc:creator>
  <cp:lastModifiedBy>MAEKAWA RIKO</cp:lastModifiedBy>
  <cp:revision>3</cp:revision>
  <dcterms:created xsi:type="dcterms:W3CDTF">2023-07-19T04:20:22Z</dcterms:created>
  <dcterms:modified xsi:type="dcterms:W3CDTF">2023-07-28T05:11:58Z</dcterms:modified>
</cp:coreProperties>
</file>