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2DD"/>
    <a:srgbClr val="FCDE1C"/>
    <a:srgbClr val="FFFFFF"/>
    <a:srgbClr val="77D6FF"/>
    <a:srgbClr val="B9E3F9"/>
    <a:srgbClr val="E6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1963" y="7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4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23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46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78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7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38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48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4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0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38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03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3BEC-B55A-42B9-8999-CFA240D11DBE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F61F-9FD3-4A87-8179-C054C9F17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5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水の中にいる子供&#10;&#10;中程度の精度で自動的に生成された説明">
            <a:extLst>
              <a:ext uri="{FF2B5EF4-FFF2-40B4-BE49-F238E27FC236}">
                <a16:creationId xmlns:a16="http://schemas.microsoft.com/office/drawing/2014/main" id="{89E7EF41-20A4-81E4-77F7-7B0F86E85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228" r="332" b="6498"/>
          <a:stretch/>
        </p:blipFill>
        <p:spPr>
          <a:xfrm flipH="1">
            <a:off x="-52546" y="-7920"/>
            <a:ext cx="9970490" cy="7190080"/>
          </a:xfrm>
          <a:prstGeom prst="rect">
            <a:avLst/>
          </a:prstGeom>
        </p:spPr>
      </p:pic>
      <p:pic>
        <p:nvPicPr>
          <p:cNvPr id="73" name="図 72" descr="背景パターン&#10;&#10;自動的に生成された説明">
            <a:extLst>
              <a:ext uri="{FF2B5EF4-FFF2-40B4-BE49-F238E27FC236}">
                <a16:creationId xmlns:a16="http://schemas.microsoft.com/office/drawing/2014/main" id="{3547A3B1-0CE1-7C5C-904A-E1B4260E3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2226" r="13564" b="18565"/>
          <a:stretch/>
        </p:blipFill>
        <p:spPr>
          <a:xfrm>
            <a:off x="386275" y="3627847"/>
            <a:ext cx="4707617" cy="3029220"/>
          </a:xfrm>
          <a:custGeom>
            <a:avLst/>
            <a:gdLst>
              <a:gd name="connsiteX0" fmla="*/ 267573 w 4707617"/>
              <a:gd name="connsiteY0" fmla="*/ 0 h 3646897"/>
              <a:gd name="connsiteX1" fmla="*/ 4440044 w 4707617"/>
              <a:gd name="connsiteY1" fmla="*/ 0 h 3646897"/>
              <a:gd name="connsiteX2" fmla="*/ 4707617 w 4707617"/>
              <a:gd name="connsiteY2" fmla="*/ 267573 h 3646897"/>
              <a:gd name="connsiteX3" fmla="*/ 4707617 w 4707617"/>
              <a:gd name="connsiteY3" fmla="*/ 3379324 h 3646897"/>
              <a:gd name="connsiteX4" fmla="*/ 4440044 w 4707617"/>
              <a:gd name="connsiteY4" fmla="*/ 3646897 h 3646897"/>
              <a:gd name="connsiteX5" fmla="*/ 267573 w 4707617"/>
              <a:gd name="connsiteY5" fmla="*/ 3646897 h 3646897"/>
              <a:gd name="connsiteX6" fmla="*/ 0 w 4707617"/>
              <a:gd name="connsiteY6" fmla="*/ 3379324 h 3646897"/>
              <a:gd name="connsiteX7" fmla="*/ 0 w 4707617"/>
              <a:gd name="connsiteY7" fmla="*/ 267573 h 3646897"/>
              <a:gd name="connsiteX8" fmla="*/ 267573 w 4707617"/>
              <a:gd name="connsiteY8" fmla="*/ 0 h 364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7617" h="3646897">
                <a:moveTo>
                  <a:pt x="267573" y="0"/>
                </a:moveTo>
                <a:lnTo>
                  <a:pt x="4440044" y="0"/>
                </a:lnTo>
                <a:cubicBezTo>
                  <a:pt x="4587820" y="0"/>
                  <a:pt x="4707617" y="119797"/>
                  <a:pt x="4707617" y="267573"/>
                </a:cubicBezTo>
                <a:lnTo>
                  <a:pt x="4707617" y="3379324"/>
                </a:lnTo>
                <a:cubicBezTo>
                  <a:pt x="4707617" y="3527100"/>
                  <a:pt x="4587820" y="3646897"/>
                  <a:pt x="4440044" y="3646897"/>
                </a:cubicBezTo>
                <a:lnTo>
                  <a:pt x="267573" y="3646897"/>
                </a:lnTo>
                <a:cubicBezTo>
                  <a:pt x="119797" y="3646897"/>
                  <a:pt x="0" y="3527100"/>
                  <a:pt x="0" y="3379324"/>
                </a:cubicBezTo>
                <a:lnTo>
                  <a:pt x="0" y="267573"/>
                </a:lnTo>
                <a:cubicBezTo>
                  <a:pt x="0" y="119797"/>
                  <a:pt x="119797" y="0"/>
                  <a:pt x="267573" y="0"/>
                </a:cubicBezTo>
                <a:close/>
              </a:path>
            </a:pathLst>
          </a:cu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5D764E0-8600-1B4D-233C-DA04BA9D7E7D}"/>
              </a:ext>
            </a:extLst>
          </p:cNvPr>
          <p:cNvSpPr/>
          <p:nvPr/>
        </p:nvSpPr>
        <p:spPr>
          <a:xfrm>
            <a:off x="378037" y="3621733"/>
            <a:ext cx="4707617" cy="3045494"/>
          </a:xfrm>
          <a:prstGeom prst="roundRect">
            <a:avLst>
              <a:gd name="adj" fmla="val 7337"/>
            </a:avLst>
          </a:prstGeom>
          <a:solidFill>
            <a:srgbClr val="FFFFFF">
              <a:alpha val="69804"/>
            </a:srgbClr>
          </a:solidFill>
          <a:ln>
            <a:solidFill>
              <a:srgbClr val="2BA2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7A7D647-811E-5A8A-F50E-993C87F9543A}"/>
              </a:ext>
            </a:extLst>
          </p:cNvPr>
          <p:cNvSpPr/>
          <p:nvPr/>
        </p:nvSpPr>
        <p:spPr>
          <a:xfrm rot="8530536">
            <a:off x="5277747" y="3597613"/>
            <a:ext cx="9528338" cy="5883776"/>
          </a:xfrm>
          <a:custGeom>
            <a:avLst/>
            <a:gdLst>
              <a:gd name="connsiteX0" fmla="*/ 0 w 8583695"/>
              <a:gd name="connsiteY0" fmla="*/ 4258707 h 4258707"/>
              <a:gd name="connsiteX1" fmla="*/ 5001263 w 8583695"/>
              <a:gd name="connsiteY1" fmla="*/ 0 h 4258707"/>
              <a:gd name="connsiteX2" fmla="*/ 8583695 w 8583695"/>
              <a:gd name="connsiteY2" fmla="*/ 4207072 h 4258707"/>
              <a:gd name="connsiteX3" fmla="*/ 8583695 w 8583695"/>
              <a:gd name="connsiteY3" fmla="*/ 4258707 h 42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695" h="4258707">
                <a:moveTo>
                  <a:pt x="0" y="4258707"/>
                </a:moveTo>
                <a:lnTo>
                  <a:pt x="5001263" y="0"/>
                </a:lnTo>
                <a:lnTo>
                  <a:pt x="8583695" y="4207072"/>
                </a:lnTo>
                <a:lnTo>
                  <a:pt x="8583695" y="4258707"/>
                </a:lnTo>
                <a:close/>
              </a:path>
            </a:pathLst>
          </a:custGeom>
          <a:solidFill>
            <a:srgbClr val="77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D2F8716-C209-2472-96B4-15E7223CFB4A}"/>
              </a:ext>
            </a:extLst>
          </p:cNvPr>
          <p:cNvGrpSpPr/>
          <p:nvPr/>
        </p:nvGrpSpPr>
        <p:grpSpPr>
          <a:xfrm>
            <a:off x="7845813" y="5540141"/>
            <a:ext cx="1744011" cy="1142697"/>
            <a:chOff x="5027347" y="8340486"/>
            <a:chExt cx="1527257" cy="1051781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005091B3-75AB-05D4-20E9-02DDFB40C23D}"/>
                </a:ext>
              </a:extLst>
            </p:cNvPr>
            <p:cNvSpPr/>
            <p:nvPr/>
          </p:nvSpPr>
          <p:spPr>
            <a:xfrm>
              <a:off x="5027347" y="8340486"/>
              <a:ext cx="1527257" cy="1051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34" name="テキスト ボックス 56">
              <a:extLst>
                <a:ext uri="{FF2B5EF4-FFF2-40B4-BE49-F238E27FC236}">
                  <a16:creationId xmlns:a16="http://schemas.microsoft.com/office/drawing/2014/main" id="{EA6530DD-0A36-5237-C664-C14E79CE6319}"/>
                </a:ext>
              </a:extLst>
            </p:cNvPr>
            <p:cNvSpPr txBox="1"/>
            <p:nvPr/>
          </p:nvSpPr>
          <p:spPr>
            <a:xfrm>
              <a:off x="5478049" y="8748780"/>
              <a:ext cx="592154" cy="339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dirty="0">
                  <a:latin typeface="+mn-ea"/>
                </a:rPr>
                <a:t>地図</a:t>
              </a:r>
            </a:p>
          </p:txBody>
        </p:sp>
      </p:grpSp>
      <p:sp>
        <p:nvSpPr>
          <p:cNvPr id="35" name="テキスト ボックス 26">
            <a:extLst>
              <a:ext uri="{FF2B5EF4-FFF2-40B4-BE49-F238E27FC236}">
                <a16:creationId xmlns:a16="http://schemas.microsoft.com/office/drawing/2014/main" id="{7952AB34-3663-DD42-F879-F7B7429A8067}"/>
              </a:ext>
            </a:extLst>
          </p:cNvPr>
          <p:cNvSpPr txBox="1"/>
          <p:nvPr/>
        </p:nvSpPr>
        <p:spPr>
          <a:xfrm>
            <a:off x="6363429" y="5661015"/>
            <a:ext cx="2101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○○学園 ○○幼稚園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50D873E-B1AA-48D8-9FDC-A7B31CC4F64B}"/>
              </a:ext>
            </a:extLst>
          </p:cNvPr>
          <p:cNvGrpSpPr/>
          <p:nvPr/>
        </p:nvGrpSpPr>
        <p:grpSpPr>
          <a:xfrm>
            <a:off x="7306880" y="4812163"/>
            <a:ext cx="2876434" cy="668328"/>
            <a:chOff x="217407" y="8576605"/>
            <a:chExt cx="2876434" cy="668328"/>
          </a:xfrm>
        </p:grpSpPr>
        <p:sp>
          <p:nvSpPr>
            <p:cNvPr id="37" name="テキスト ボックス 37">
              <a:extLst>
                <a:ext uri="{FF2B5EF4-FFF2-40B4-BE49-F238E27FC236}">
                  <a16:creationId xmlns:a16="http://schemas.microsoft.com/office/drawing/2014/main" id="{41DA5DE0-88D2-801F-1DB5-5259B18BE9B3}"/>
                </a:ext>
              </a:extLst>
            </p:cNvPr>
            <p:cNvSpPr txBox="1"/>
            <p:nvPr/>
          </p:nvSpPr>
          <p:spPr>
            <a:xfrm>
              <a:off x="217407" y="8967934"/>
              <a:ext cx="2876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TEL</a:t>
              </a:r>
              <a:r>
                <a:rPr kumimoji="1" lang="ja-JP" altLang="en-US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：○○</a:t>
              </a:r>
              <a:r>
                <a:rPr lang="en-US" altLang="ja-JP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-</a:t>
              </a:r>
              <a:r>
                <a:rPr lang="ja-JP" altLang="en-US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○○○○</a:t>
              </a:r>
              <a:r>
                <a:rPr lang="en-US" altLang="ja-JP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-</a:t>
              </a:r>
              <a:r>
                <a:rPr lang="ja-JP" altLang="en-US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○○○○</a:t>
              </a:r>
              <a:endParaRPr kumimoji="1"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テキスト ボックス 36">
              <a:extLst>
                <a:ext uri="{FF2B5EF4-FFF2-40B4-BE49-F238E27FC236}">
                  <a16:creationId xmlns:a16="http://schemas.microsoft.com/office/drawing/2014/main" id="{42D4E7DF-BA49-84A7-C38C-92A0AAE69248}"/>
                </a:ext>
              </a:extLst>
            </p:cNvPr>
            <p:cNvSpPr txBox="1"/>
            <p:nvPr/>
          </p:nvSpPr>
          <p:spPr>
            <a:xfrm>
              <a:off x="217407" y="8576605"/>
              <a:ext cx="2715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上記</a:t>
              </a:r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kumimoji="1"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QR</a:t>
              </a:r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コード</a:t>
              </a:r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もしくは</a:t>
              </a:r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お電話</a:t>
              </a:r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からお申込みください。</a:t>
              </a:r>
              <a:endPara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703740A-3477-606A-8860-DE6B39993AB9}"/>
              </a:ext>
            </a:extLst>
          </p:cNvPr>
          <p:cNvGrpSpPr/>
          <p:nvPr/>
        </p:nvGrpSpPr>
        <p:grpSpPr>
          <a:xfrm>
            <a:off x="8939598" y="4142145"/>
            <a:ext cx="650226" cy="626690"/>
            <a:chOff x="2594870" y="8584913"/>
            <a:chExt cx="739556" cy="708932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B2B0914-8FFE-8195-360F-23E32ED7B36B}"/>
                </a:ext>
              </a:extLst>
            </p:cNvPr>
            <p:cNvSpPr/>
            <p:nvPr/>
          </p:nvSpPr>
          <p:spPr>
            <a:xfrm>
              <a:off x="2594870" y="8584913"/>
              <a:ext cx="739556" cy="708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41" name="テキスト ボックス 35">
              <a:extLst>
                <a:ext uri="{FF2B5EF4-FFF2-40B4-BE49-F238E27FC236}">
                  <a16:creationId xmlns:a16="http://schemas.microsoft.com/office/drawing/2014/main" id="{0E874DD8-F313-A727-D109-20BE1B6D8491}"/>
                </a:ext>
              </a:extLst>
            </p:cNvPr>
            <p:cNvSpPr txBox="1"/>
            <p:nvPr/>
          </p:nvSpPr>
          <p:spPr>
            <a:xfrm>
              <a:off x="2727024" y="8816615"/>
              <a:ext cx="493562" cy="31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dirty="0">
                  <a:latin typeface="+mn-ea"/>
                </a:rPr>
                <a:t>QR</a:t>
              </a:r>
              <a:endParaRPr kumimoji="1" lang="ja-JP" altLang="en-US" sz="1200" dirty="0">
                <a:latin typeface="+mn-ea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4C7A9D3-70FA-1D7F-C7AF-13B8DFA2072F}"/>
              </a:ext>
            </a:extLst>
          </p:cNvPr>
          <p:cNvGrpSpPr/>
          <p:nvPr/>
        </p:nvGrpSpPr>
        <p:grpSpPr>
          <a:xfrm>
            <a:off x="7375670" y="4195413"/>
            <a:ext cx="1923647" cy="523220"/>
            <a:chOff x="-3572033" y="5904652"/>
            <a:chExt cx="4056726" cy="523220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929CC48-7AE5-771A-FDF5-E5D7FBDF77EA}"/>
                </a:ext>
              </a:extLst>
            </p:cNvPr>
            <p:cNvSpPr txBox="1"/>
            <p:nvPr/>
          </p:nvSpPr>
          <p:spPr>
            <a:xfrm>
              <a:off x="-3572033" y="5904652"/>
              <a:ext cx="4056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ln w="139700">
                    <a:solidFill>
                      <a:srgbClr val="77D6FF"/>
                    </a:solidFill>
                  </a:ln>
                  <a:solidFill>
                    <a:srgbClr val="2BA2DD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お申込み</a:t>
              </a:r>
              <a:endParaRPr kumimoji="1" lang="ja-JP" altLang="en-US" sz="2400" b="1" dirty="0">
                <a:ln w="139700">
                  <a:solidFill>
                    <a:srgbClr val="77D6FF"/>
                  </a:solidFill>
                </a:ln>
                <a:solidFill>
                  <a:srgbClr val="2BA2D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C19D025-E27B-A363-6A11-8AF44AE7A4D3}"/>
                </a:ext>
              </a:extLst>
            </p:cNvPr>
            <p:cNvSpPr txBox="1"/>
            <p:nvPr/>
          </p:nvSpPr>
          <p:spPr>
            <a:xfrm>
              <a:off x="-3553435" y="5904652"/>
              <a:ext cx="38921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FCDE1C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お申込み</a:t>
              </a:r>
              <a:endParaRPr kumimoji="1" lang="ja-JP" altLang="en-US" sz="2400" b="1" dirty="0">
                <a:solidFill>
                  <a:srgbClr val="FCDE1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25" name="図 24" descr="武器 が含まれている画像&#10;&#10;自動的に生成された説明">
            <a:extLst>
              <a:ext uri="{FF2B5EF4-FFF2-40B4-BE49-F238E27FC236}">
                <a16:creationId xmlns:a16="http://schemas.microsoft.com/office/drawing/2014/main" id="{2712EBD4-3382-F942-3BAE-29B74B828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t="26076" r="26825" b="27531"/>
          <a:stretch/>
        </p:blipFill>
        <p:spPr>
          <a:xfrm rot="3038034">
            <a:off x="4285867" y="2450986"/>
            <a:ext cx="902160" cy="705285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E9C44E7-F449-44F4-635E-57D761A5D81D}"/>
              </a:ext>
            </a:extLst>
          </p:cNvPr>
          <p:cNvSpPr txBox="1"/>
          <p:nvPr/>
        </p:nvSpPr>
        <p:spPr>
          <a:xfrm>
            <a:off x="84065" y="2085959"/>
            <a:ext cx="4921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>
                <a:ln w="1270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あそび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043D8D-E259-73FE-5429-784EC3A4F8AD}"/>
              </a:ext>
            </a:extLst>
          </p:cNvPr>
          <p:cNvSpPr txBox="1"/>
          <p:nvPr/>
        </p:nvSpPr>
        <p:spPr>
          <a:xfrm>
            <a:off x="1664455" y="2089378"/>
            <a:ext cx="2866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あそび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13A635-B7FF-87E0-8C67-80A9B79E70EE}"/>
              </a:ext>
            </a:extLst>
          </p:cNvPr>
          <p:cNvSpPr txBox="1"/>
          <p:nvPr/>
        </p:nvSpPr>
        <p:spPr>
          <a:xfrm rot="1134681">
            <a:off x="1002196" y="1663244"/>
            <a:ext cx="1226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>
                <a:ln w="1270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A29CB1-7DA0-7E91-7FD5-24591858DAB0}"/>
              </a:ext>
            </a:extLst>
          </p:cNvPr>
          <p:cNvSpPr txBox="1"/>
          <p:nvPr/>
        </p:nvSpPr>
        <p:spPr>
          <a:xfrm rot="20852823">
            <a:off x="153379" y="2113712"/>
            <a:ext cx="1430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>
                <a:ln w="1270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15F50F-A2F2-E77B-56B3-44D1FC8BC2C3}"/>
              </a:ext>
            </a:extLst>
          </p:cNvPr>
          <p:cNvSpPr txBox="1"/>
          <p:nvPr/>
        </p:nvSpPr>
        <p:spPr>
          <a:xfrm rot="21002921">
            <a:off x="226495" y="2113169"/>
            <a:ext cx="1260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77D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F44ECE1-FA78-5E97-BF81-A06B3028C25C}"/>
              </a:ext>
            </a:extLst>
          </p:cNvPr>
          <p:cNvSpPr txBox="1"/>
          <p:nvPr/>
        </p:nvSpPr>
        <p:spPr>
          <a:xfrm rot="1108954">
            <a:off x="1081997" y="1669516"/>
            <a:ext cx="1086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77D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ず</a:t>
            </a:r>
          </a:p>
        </p:txBody>
      </p:sp>
      <p:pic>
        <p:nvPicPr>
          <p:cNvPr id="26" name="図 25" descr="武器 が含まれている画像&#10;&#10;自動的に生成された説明">
            <a:extLst>
              <a:ext uri="{FF2B5EF4-FFF2-40B4-BE49-F238E27FC236}">
                <a16:creationId xmlns:a16="http://schemas.microsoft.com/office/drawing/2014/main" id="{1E13693B-DAC4-C356-882C-C4B0E52866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t="26076" r="26825" b="27531"/>
          <a:stretch/>
        </p:blipFill>
        <p:spPr>
          <a:xfrm rot="3215646" flipH="1">
            <a:off x="160076" y="1499505"/>
            <a:ext cx="884758" cy="744886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32AA622-61CF-CCD0-94BE-59B5284AE5E3}"/>
              </a:ext>
            </a:extLst>
          </p:cNvPr>
          <p:cNvSpPr txBox="1"/>
          <p:nvPr/>
        </p:nvSpPr>
        <p:spPr>
          <a:xfrm>
            <a:off x="522226" y="3374229"/>
            <a:ext cx="42543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98425">
                  <a:solidFill>
                    <a:srgbClr val="2BA2DD"/>
                  </a:solidFill>
                </a:ln>
                <a:solidFill>
                  <a:srgbClr val="2BA2DD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こんな親子におすすめ！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240D54D-5D23-70B4-6C69-1FD6B0EB14D0}"/>
              </a:ext>
            </a:extLst>
          </p:cNvPr>
          <p:cNvSpPr txBox="1"/>
          <p:nvPr/>
        </p:nvSpPr>
        <p:spPr>
          <a:xfrm>
            <a:off x="517722" y="3381108"/>
            <a:ext cx="44352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FF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こんな親子におすすめ！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E6BF25-7E9B-C8D6-0436-5AB5C645514A}"/>
              </a:ext>
            </a:extLst>
          </p:cNvPr>
          <p:cNvSpPr txBox="1"/>
          <p:nvPr/>
        </p:nvSpPr>
        <p:spPr>
          <a:xfrm>
            <a:off x="1325213" y="5113062"/>
            <a:ext cx="34146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歳児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のお子様とそのお母様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（平成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日～令和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日生まれ）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90">
            <a:extLst>
              <a:ext uri="{FF2B5EF4-FFF2-40B4-BE49-F238E27FC236}">
                <a16:creationId xmlns:a16="http://schemas.microsoft.com/office/drawing/2014/main" id="{300C1372-6514-4A59-BA73-8DB9E982EEC1}"/>
              </a:ext>
            </a:extLst>
          </p:cNvPr>
          <p:cNvSpPr/>
          <p:nvPr/>
        </p:nvSpPr>
        <p:spPr>
          <a:xfrm>
            <a:off x="735992" y="5213217"/>
            <a:ext cx="600003" cy="254092"/>
          </a:xfrm>
          <a:prstGeom prst="roundRect">
            <a:avLst/>
          </a:prstGeom>
          <a:solidFill>
            <a:srgbClr val="FCD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70A831-0BFA-25CD-EA9C-ADA3DB578DE5}"/>
              </a:ext>
            </a:extLst>
          </p:cNvPr>
          <p:cNvSpPr txBox="1"/>
          <p:nvPr/>
        </p:nvSpPr>
        <p:spPr>
          <a:xfrm>
            <a:off x="735671" y="5204904"/>
            <a:ext cx="604443" cy="276999"/>
          </a:xfrm>
          <a:prstGeom prst="rect">
            <a:avLst/>
          </a:prstGeom>
          <a:solidFill>
            <a:srgbClr val="FCDE1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9F35D2-B653-8ABB-414B-47F4CAF6EF5B}"/>
              </a:ext>
            </a:extLst>
          </p:cNvPr>
          <p:cNvSpPr txBox="1"/>
          <p:nvPr/>
        </p:nvSpPr>
        <p:spPr>
          <a:xfrm>
            <a:off x="1364642" y="5586389"/>
            <a:ext cx="2062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11:00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3A4EF9-045F-69D6-20E4-E7CC760895FA}"/>
              </a:ext>
            </a:extLst>
          </p:cNvPr>
          <p:cNvSpPr txBox="1"/>
          <p:nvPr/>
        </p:nvSpPr>
        <p:spPr>
          <a:xfrm>
            <a:off x="1364642" y="5958468"/>
            <a:ext cx="1631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○○幼稚園 園庭</a:t>
            </a:r>
          </a:p>
        </p:txBody>
      </p:sp>
      <p:sp>
        <p:nvSpPr>
          <p:cNvPr id="13" name="角丸四角形 90">
            <a:extLst>
              <a:ext uri="{FF2B5EF4-FFF2-40B4-BE49-F238E27FC236}">
                <a16:creationId xmlns:a16="http://schemas.microsoft.com/office/drawing/2014/main" id="{84008245-6526-C67E-6A00-A7D1A4E5855D}"/>
              </a:ext>
            </a:extLst>
          </p:cNvPr>
          <p:cNvSpPr/>
          <p:nvPr/>
        </p:nvSpPr>
        <p:spPr>
          <a:xfrm>
            <a:off x="733062" y="5577091"/>
            <a:ext cx="596423" cy="261611"/>
          </a:xfrm>
          <a:prstGeom prst="roundRect">
            <a:avLst/>
          </a:prstGeom>
          <a:solidFill>
            <a:srgbClr val="FCD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90">
            <a:extLst>
              <a:ext uri="{FF2B5EF4-FFF2-40B4-BE49-F238E27FC236}">
                <a16:creationId xmlns:a16="http://schemas.microsoft.com/office/drawing/2014/main" id="{3AB0B260-D562-802F-3134-7EFE168BCE85}"/>
              </a:ext>
            </a:extLst>
          </p:cNvPr>
          <p:cNvSpPr/>
          <p:nvPr/>
        </p:nvSpPr>
        <p:spPr>
          <a:xfrm>
            <a:off x="730263" y="5943187"/>
            <a:ext cx="605732" cy="254092"/>
          </a:xfrm>
          <a:prstGeom prst="roundRect">
            <a:avLst/>
          </a:prstGeom>
          <a:solidFill>
            <a:srgbClr val="FCD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4B0C7D-F731-41D2-454E-EC0539E5CD26}"/>
              </a:ext>
            </a:extLst>
          </p:cNvPr>
          <p:cNvSpPr txBox="1"/>
          <p:nvPr/>
        </p:nvSpPr>
        <p:spPr>
          <a:xfrm flipH="1">
            <a:off x="728767" y="5569396"/>
            <a:ext cx="604443" cy="276999"/>
          </a:xfrm>
          <a:prstGeom prst="rect">
            <a:avLst/>
          </a:prstGeom>
          <a:solidFill>
            <a:srgbClr val="FCDE1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06A4FB-221F-4D6B-2A28-F3A3FDFBA177}"/>
              </a:ext>
            </a:extLst>
          </p:cNvPr>
          <p:cNvSpPr txBox="1"/>
          <p:nvPr/>
        </p:nvSpPr>
        <p:spPr>
          <a:xfrm>
            <a:off x="722025" y="5944473"/>
            <a:ext cx="605732" cy="276999"/>
          </a:xfrm>
          <a:prstGeom prst="rect">
            <a:avLst/>
          </a:prstGeom>
          <a:solidFill>
            <a:srgbClr val="FCDE1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場所</a:t>
            </a:r>
            <a:endParaRPr kumimoji="1"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90">
            <a:extLst>
              <a:ext uri="{FF2B5EF4-FFF2-40B4-BE49-F238E27FC236}">
                <a16:creationId xmlns:a16="http://schemas.microsoft.com/office/drawing/2014/main" id="{751E5E0E-17E8-E64F-6ACA-FF9BB211B8C0}"/>
              </a:ext>
            </a:extLst>
          </p:cNvPr>
          <p:cNvSpPr/>
          <p:nvPr/>
        </p:nvSpPr>
        <p:spPr>
          <a:xfrm>
            <a:off x="742629" y="6288733"/>
            <a:ext cx="586227" cy="241503"/>
          </a:xfrm>
          <a:prstGeom prst="roundRect">
            <a:avLst/>
          </a:prstGeom>
          <a:solidFill>
            <a:srgbClr val="FCD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909426F-8E08-5B23-40B5-02DC9E4B2EAB}"/>
              </a:ext>
            </a:extLst>
          </p:cNvPr>
          <p:cNvSpPr txBox="1"/>
          <p:nvPr/>
        </p:nvSpPr>
        <p:spPr>
          <a:xfrm>
            <a:off x="706447" y="6276498"/>
            <a:ext cx="653794" cy="276999"/>
          </a:xfrm>
          <a:prstGeom prst="rect">
            <a:avLst/>
          </a:prstGeom>
          <a:solidFill>
            <a:srgbClr val="FCDE1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持ち物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65B85D-B8F9-EB36-79D0-A2B9709279A9}"/>
              </a:ext>
            </a:extLst>
          </p:cNvPr>
          <p:cNvSpPr txBox="1"/>
          <p:nvPr/>
        </p:nvSpPr>
        <p:spPr>
          <a:xfrm>
            <a:off x="1347013" y="6278679"/>
            <a:ext cx="1631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タオル、着替え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67FD6E6-D8AA-4BB6-C255-D47F54ADE454}"/>
              </a:ext>
            </a:extLst>
          </p:cNvPr>
          <p:cNvSpPr/>
          <p:nvPr/>
        </p:nvSpPr>
        <p:spPr>
          <a:xfrm>
            <a:off x="6950106" y="-628917"/>
            <a:ext cx="3228674" cy="2935158"/>
          </a:xfrm>
          <a:prstGeom prst="ellipse">
            <a:avLst/>
          </a:prstGeom>
          <a:solidFill>
            <a:srgbClr val="FCDE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06C7BBF-E6AC-429C-721B-2BFA8CAFA368}"/>
              </a:ext>
            </a:extLst>
          </p:cNvPr>
          <p:cNvSpPr txBox="1"/>
          <p:nvPr/>
        </p:nvSpPr>
        <p:spPr>
          <a:xfrm>
            <a:off x="7568167" y="178099"/>
            <a:ext cx="2031325" cy="1724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家庭にはない</a:t>
            </a:r>
            <a:endParaRPr lang="en-US" altLang="ja-JP" sz="1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i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安全</a:t>
            </a:r>
            <a:r>
              <a:rPr lang="ja-JP" altLang="en-US" sz="1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な広々空間で</a:t>
            </a:r>
            <a:endParaRPr lang="en-US" altLang="ja-JP" sz="1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i="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ダイナミック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水遊びを親子で</a:t>
            </a:r>
            <a:endParaRPr lang="en-US" altLang="ja-JP" sz="1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楽しみませんか？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41FECB9-6DBA-C398-AAAA-C7D723FE9C46}"/>
              </a:ext>
            </a:extLst>
          </p:cNvPr>
          <p:cNvSpPr txBox="1"/>
          <p:nvPr/>
        </p:nvSpPr>
        <p:spPr>
          <a:xfrm>
            <a:off x="653746" y="3982797"/>
            <a:ext cx="4083201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ja-JP" altLang="en-US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外でのびのび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遊ばせたい方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ja-JP" altLang="en-US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安心安全な環境で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水遊びしたい方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ja-JP" altLang="en-US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○○幼稚園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に興味がある方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6837B91-1284-907A-5A12-E46954609225}"/>
              </a:ext>
            </a:extLst>
          </p:cNvPr>
          <p:cNvGrpSpPr/>
          <p:nvPr/>
        </p:nvGrpSpPr>
        <p:grpSpPr>
          <a:xfrm rot="21329010">
            <a:off x="-66474" y="-91885"/>
            <a:ext cx="2992711" cy="958457"/>
            <a:chOff x="-265858" y="-41659"/>
            <a:chExt cx="2992711" cy="958457"/>
          </a:xfrm>
        </p:grpSpPr>
        <p:pic>
          <p:nvPicPr>
            <p:cNvPr id="24" name="図 23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B1240163-2A94-DB5B-EB75-B27A3088B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366">
              <a:off x="-265858" y="-41659"/>
              <a:ext cx="2992711" cy="958457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2FA3E44-C840-BE2E-3D4B-1B8072F137D3}"/>
                </a:ext>
              </a:extLst>
            </p:cNvPr>
            <p:cNvSpPr txBox="1"/>
            <p:nvPr/>
          </p:nvSpPr>
          <p:spPr>
            <a:xfrm rot="20802980">
              <a:off x="1099923" y="134415"/>
              <a:ext cx="71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SAT</a:t>
              </a:r>
              <a:endParaRPr kumimoji="1" lang="ja-JP" altLang="en-US" sz="2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3F567C8E-0563-53B1-60A0-8EB24F01D0BA}"/>
                </a:ext>
              </a:extLst>
            </p:cNvPr>
            <p:cNvSpPr txBox="1"/>
            <p:nvPr/>
          </p:nvSpPr>
          <p:spPr>
            <a:xfrm rot="20754174">
              <a:off x="1119090" y="284669"/>
              <a:ext cx="1561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0000"/>
                  </a:solidFill>
                </a:rPr>
                <a:t>10:00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～</a:t>
              </a:r>
              <a:r>
                <a:rPr kumimoji="1" lang="en-US" altLang="ja-JP" sz="1600" b="1" dirty="0">
                  <a:solidFill>
                    <a:srgbClr val="FF0000"/>
                  </a:solidFill>
                </a:rPr>
                <a:t>11:00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3905517-10F9-07E4-EF71-62613A5432B6}"/>
                </a:ext>
              </a:extLst>
            </p:cNvPr>
            <p:cNvSpPr txBox="1"/>
            <p:nvPr/>
          </p:nvSpPr>
          <p:spPr>
            <a:xfrm rot="21023121">
              <a:off x="135462" y="261281"/>
              <a:ext cx="1087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7.15</a:t>
              </a:r>
              <a:endParaRPr kumimoji="1"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54" name="図 53">
            <a:extLst>
              <a:ext uri="{FF2B5EF4-FFF2-40B4-BE49-F238E27FC236}">
                <a16:creationId xmlns:a16="http://schemas.microsoft.com/office/drawing/2014/main" id="{8A6A292B-EEF5-C82A-E7AF-1FE3F1BBA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872" y="916367"/>
            <a:ext cx="1905616" cy="121208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3C9646-A6A5-D9D3-9945-BFD8417FD348}"/>
              </a:ext>
            </a:extLst>
          </p:cNvPr>
          <p:cNvSpPr txBox="1"/>
          <p:nvPr/>
        </p:nvSpPr>
        <p:spPr>
          <a:xfrm>
            <a:off x="2992753" y="1134842"/>
            <a:ext cx="183955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47788" algn="l"/>
              </a:tabLst>
            </a:pPr>
            <a:r>
              <a:rPr kumimoji="1" lang="ja-JP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</a:t>
            </a:r>
            <a:r>
              <a:rPr kumimoji="1"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-</a:t>
            </a:r>
            <a:r>
              <a:rPr kumimoji="1" lang="ja-JP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２歳児</a:t>
            </a:r>
            <a:endParaRPr kumimoji="1" lang="en-US" altLang="ja-JP" sz="2100" dirty="0">
              <a:solidFill>
                <a:schemeClr val="tx1">
                  <a:lumMod val="75000"/>
                  <a:lumOff val="2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>
              <a:tabLst>
                <a:tab pos="1347788" algn="l"/>
              </a:tabLst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親子対象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86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1349</TotalTime>
  <Words>166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HGS創英角ﾎﾟｯﾌﾟ体</vt:lpstr>
      <vt:lpstr>HG創英角ﾎﾟｯﾌﾟ体</vt:lpstr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野中 彩乃</cp:lastModifiedBy>
  <cp:revision>17</cp:revision>
  <cp:lastPrinted>2023-07-03T04:35:19Z</cp:lastPrinted>
  <dcterms:created xsi:type="dcterms:W3CDTF">2023-06-12T01:29:51Z</dcterms:created>
  <dcterms:modified xsi:type="dcterms:W3CDTF">2023-07-03T06:12:02Z</dcterms:modified>
</cp:coreProperties>
</file>