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</p:sldIdLst>
  <p:sldSz cx="9906000" cy="6858000" type="A4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E6D"/>
    <a:srgbClr val="FFD365"/>
    <a:srgbClr val="00F6BB"/>
    <a:srgbClr val="01C897"/>
    <a:srgbClr val="019267"/>
    <a:srgbClr val="00C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C130A-7D21-4271-A81E-ACB447BEAAF3}" v="1" dt="2023-06-02T05:42:18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4" y="80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株式会社 Gクリップコーポレーション" userId="26f804c14493b341" providerId="LiveId" clId="{36BC130A-7D21-4271-A81E-ACB447BEAAF3}"/>
    <pc:docChg chg="modSld">
      <pc:chgData name="株式会社 Gクリップコーポレーション" userId="26f804c14493b341" providerId="LiveId" clId="{36BC130A-7D21-4271-A81E-ACB447BEAAF3}" dt="2023-06-02T05:45:04.537" v="34" actId="1076"/>
      <pc:docMkLst>
        <pc:docMk/>
      </pc:docMkLst>
      <pc:sldChg chg="addSp modSp mod">
        <pc:chgData name="株式会社 Gクリップコーポレーション" userId="26f804c14493b341" providerId="LiveId" clId="{36BC130A-7D21-4271-A81E-ACB447BEAAF3}" dt="2023-06-02T05:45:04.537" v="34" actId="1076"/>
        <pc:sldMkLst>
          <pc:docMk/>
          <pc:sldMk cId="897635733" sldId="263"/>
        </pc:sldMkLst>
        <pc:spChg chg="mod">
          <ac:chgData name="株式会社 Gクリップコーポレーション" userId="26f804c14493b341" providerId="LiveId" clId="{36BC130A-7D21-4271-A81E-ACB447BEAAF3}" dt="2023-06-02T05:44:28.262" v="29" actId="1076"/>
          <ac:spMkLst>
            <pc:docMk/>
            <pc:sldMk cId="897635733" sldId="263"/>
            <ac:spMk id="2" creationId="{008959CD-98C3-E8AA-EEA6-8B837550FA28}"/>
          </ac:spMkLst>
        </pc:spChg>
        <pc:spChg chg="mod">
          <ac:chgData name="株式会社 Gクリップコーポレーション" userId="26f804c14493b341" providerId="LiveId" clId="{36BC130A-7D21-4271-A81E-ACB447BEAAF3}" dt="2023-06-02T05:43:13.867" v="19" actId="1076"/>
          <ac:spMkLst>
            <pc:docMk/>
            <pc:sldMk cId="897635733" sldId="263"/>
            <ac:spMk id="11" creationId="{00000000-0000-0000-0000-000000000000}"/>
          </ac:spMkLst>
        </pc:spChg>
        <pc:spChg chg="mod">
          <ac:chgData name="株式会社 Gクリップコーポレーション" userId="26f804c14493b341" providerId="LiveId" clId="{36BC130A-7D21-4271-A81E-ACB447BEAAF3}" dt="2023-06-02T05:45:04.537" v="34" actId="1076"/>
          <ac:spMkLst>
            <pc:docMk/>
            <pc:sldMk cId="897635733" sldId="263"/>
            <ac:spMk id="18" creationId="{822B7B8F-F341-217E-036A-3EDD4370EC90}"/>
          </ac:spMkLst>
        </pc:spChg>
        <pc:spChg chg="mod">
          <ac:chgData name="株式会社 Gクリップコーポレーション" userId="26f804c14493b341" providerId="LiveId" clId="{36BC130A-7D21-4271-A81E-ACB447BEAAF3}" dt="2023-06-02T05:44:16.060" v="28" actId="1076"/>
          <ac:spMkLst>
            <pc:docMk/>
            <pc:sldMk cId="897635733" sldId="263"/>
            <ac:spMk id="30" creationId="{36538E63-C5F2-9BA9-BC1F-4896A83F4D70}"/>
          </ac:spMkLst>
        </pc:spChg>
        <pc:spChg chg="mod">
          <ac:chgData name="株式会社 Gクリップコーポレーション" userId="26f804c14493b341" providerId="LiveId" clId="{36BC130A-7D21-4271-A81E-ACB447BEAAF3}" dt="2023-06-02T05:43:43.041" v="25" actId="1076"/>
          <ac:spMkLst>
            <pc:docMk/>
            <pc:sldMk cId="897635733" sldId="263"/>
            <ac:spMk id="37" creationId="{CA553564-3C5F-62C1-D9F6-5D781CA937CA}"/>
          </ac:spMkLst>
        </pc:spChg>
        <pc:spChg chg="mod">
          <ac:chgData name="株式会社 Gクリップコーポレーション" userId="26f804c14493b341" providerId="LiveId" clId="{36BC130A-7D21-4271-A81E-ACB447BEAAF3}" dt="2023-06-02T05:43:32.183" v="24" actId="1076"/>
          <ac:spMkLst>
            <pc:docMk/>
            <pc:sldMk cId="897635733" sldId="263"/>
            <ac:spMk id="45" creationId="{F623E8BA-3F6E-F96D-F70D-AF24C96FF944}"/>
          </ac:spMkLst>
        </pc:spChg>
        <pc:spChg chg="mod">
          <ac:chgData name="株式会社 Gクリップコーポレーション" userId="26f804c14493b341" providerId="LiveId" clId="{36BC130A-7D21-4271-A81E-ACB447BEAAF3}" dt="2023-06-02T05:42:41.736" v="14" actId="1582"/>
          <ac:spMkLst>
            <pc:docMk/>
            <pc:sldMk cId="897635733" sldId="263"/>
            <ac:spMk id="46" creationId="{27BFCFF7-264F-BF46-90A3-BC3E8D520A75}"/>
          </ac:spMkLst>
        </pc:spChg>
        <pc:spChg chg="add mod">
          <ac:chgData name="株式会社 Gクリップコーポレーション" userId="26f804c14493b341" providerId="LiveId" clId="{36BC130A-7D21-4271-A81E-ACB447BEAAF3}" dt="2023-06-02T05:44:08.280" v="27" actId="1076"/>
          <ac:spMkLst>
            <pc:docMk/>
            <pc:sldMk cId="897635733" sldId="263"/>
            <ac:spMk id="52" creationId="{64932FC6-3098-7DC1-C557-560C608840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9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8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16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49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85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31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7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9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4991-9EAC-4DC1-AF86-FEB7C9DAE2C7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EEEA-0D7A-41D6-A2D6-BD5826EB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6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図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3024"/>
          <a:stretch/>
        </p:blipFill>
        <p:spPr>
          <a:xfrm>
            <a:off x="0" y="0"/>
            <a:ext cx="9906000" cy="6153972"/>
          </a:xfrm>
          <a:prstGeom prst="rect">
            <a:avLst/>
          </a:prstGeom>
        </p:spPr>
      </p:pic>
      <p:sp>
        <p:nvSpPr>
          <p:cNvPr id="81" name="正方形/長方形 80"/>
          <p:cNvSpPr/>
          <p:nvPr/>
        </p:nvSpPr>
        <p:spPr>
          <a:xfrm rot="21323789">
            <a:off x="-72629" y="5017575"/>
            <a:ext cx="10351654" cy="2272793"/>
          </a:xfrm>
          <a:prstGeom prst="rect">
            <a:avLst/>
          </a:prstGeom>
          <a:solidFill>
            <a:srgbClr val="00F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26054" y="2980515"/>
            <a:ext cx="2637383" cy="1905239"/>
          </a:xfrm>
          <a:prstGeom prst="roundRect">
            <a:avLst>
              <a:gd name="adj" fmla="val 4905"/>
            </a:avLst>
          </a:prstGeom>
          <a:solidFill>
            <a:schemeClr val="bg1">
              <a:alpha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2"/>
          <a:stretch/>
        </p:blipFill>
        <p:spPr>
          <a:xfrm rot="21374476">
            <a:off x="-673999" y="694081"/>
            <a:ext cx="4485113" cy="168886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 rot="21115166">
            <a:off x="171107" y="617999"/>
            <a:ext cx="284965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4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おしゃべり会</a:t>
            </a:r>
            <a:r>
              <a:rPr lang="ja-JP" altLang="en-US" sz="1938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付き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120594" y="1066238"/>
            <a:ext cx="3338557" cy="3474328"/>
          </a:xfrm>
          <a:prstGeom prst="roundRect">
            <a:avLst>
              <a:gd name="adj" fmla="val 53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角丸四角形 71"/>
          <p:cNvSpPr/>
          <p:nvPr/>
        </p:nvSpPr>
        <p:spPr>
          <a:xfrm>
            <a:off x="6124023" y="2670732"/>
            <a:ext cx="3338702" cy="1869833"/>
          </a:xfrm>
          <a:prstGeom prst="roundRect">
            <a:avLst>
              <a:gd name="adj" fmla="val 8107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81901" y="1239517"/>
            <a:ext cx="29582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F6BB"/>
              </a:buClr>
              <a:buFont typeface="Wingdings" panose="05000000000000000000" pitchFamily="2" charset="2"/>
              <a:buChar char="l"/>
            </a:pP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就職後のギャップはある？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rgbClr val="00F6BB"/>
              </a:buClr>
              <a:buFont typeface="Wingdings" panose="05000000000000000000" pitchFamily="2" charset="2"/>
              <a:buChar char="l"/>
            </a:pP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○○幼稚園のどこが就職の決め手？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Clr>
                <a:srgbClr val="00F6BB"/>
              </a:buClr>
              <a:buFont typeface="Wingdings" panose="05000000000000000000" pitchFamily="2" charset="2"/>
              <a:buChar char="l"/>
            </a:pP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子ども達にどんな教育をしているの？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87094" y="1807620"/>
            <a:ext cx="271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園選びで不安なことはたくさんありますよね。○○幼稚園は、学生さんに後悔のない園選びをしてほしいから、学生さんのあらゆるギモンに若手先生が参加者の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1315943">
            <a:off x="7114028" y="820543"/>
            <a:ext cx="197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ギモンも解決！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 rot="21315943">
            <a:off x="7114028" y="820544"/>
            <a:ext cx="197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73E6D"/>
                </a:solidFill>
              </a:rPr>
              <a:t>ギモンも解決！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1713" y="2220186"/>
            <a:ext cx="111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73E6D"/>
                </a:solidFill>
              </a:rPr>
              <a:t>あなただけ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19691" y="2250964"/>
            <a:ext cx="286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に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69024" y="2220186"/>
            <a:ext cx="73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73E6D"/>
                </a:solidFill>
              </a:rPr>
              <a:t>ホンネ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32423" y="2250964"/>
            <a:ext cx="1171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で答えます！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31032" y="933974"/>
            <a:ext cx="92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園選びの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33730" y="933973"/>
            <a:ext cx="92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F6BB"/>
                </a:solidFill>
              </a:rPr>
              <a:t>園選びの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74384" y="3065826"/>
            <a:ext cx="2618147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各クラス見学　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各クラスの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自然な活動の様子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をじっくりご覧いただけます。担当の先生が○○幼稚園の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教育方針や活動の狙いなど、丁寧に解説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します！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60913" y="3719210"/>
            <a:ext cx="2579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若手先生とおしゃべり会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園での働き方や就活に関する素朴な疑問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など、気になる事はなんでも聞いてくださいね。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若手の先生がホンネで回答します！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お茶やお菓子も用意しているので、リラックスして気軽にお話ししましょう♪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6491777" y="3186626"/>
            <a:ext cx="1" cy="701787"/>
          </a:xfrm>
          <a:prstGeom prst="line">
            <a:avLst/>
          </a:prstGeom>
          <a:ln w="25400">
            <a:solidFill>
              <a:srgbClr val="F73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ローチャート: 結合子 34"/>
          <p:cNvSpPr/>
          <p:nvPr/>
        </p:nvSpPr>
        <p:spPr>
          <a:xfrm>
            <a:off x="6421981" y="3127753"/>
            <a:ext cx="130625" cy="130625"/>
          </a:xfrm>
          <a:prstGeom prst="flowChartConnector">
            <a:avLst/>
          </a:prstGeom>
          <a:solidFill>
            <a:srgbClr val="F73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ローチャート: 結合子 35"/>
          <p:cNvSpPr/>
          <p:nvPr/>
        </p:nvSpPr>
        <p:spPr>
          <a:xfrm>
            <a:off x="6421979" y="3780898"/>
            <a:ext cx="130625" cy="130625"/>
          </a:xfrm>
          <a:prstGeom prst="flowChartConnector">
            <a:avLst/>
          </a:prstGeom>
          <a:solidFill>
            <a:srgbClr val="F73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1323" y="5083877"/>
            <a:ext cx="152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お申込み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17815" r="29515" b="49169"/>
          <a:stretch/>
        </p:blipFill>
        <p:spPr>
          <a:xfrm>
            <a:off x="2462461" y="4167184"/>
            <a:ext cx="524031" cy="524031"/>
          </a:xfrm>
          <a:prstGeom prst="flowChartConnector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16351" r="27783" b="48094"/>
          <a:stretch/>
        </p:blipFill>
        <p:spPr>
          <a:xfrm flipH="1">
            <a:off x="504077" y="3348244"/>
            <a:ext cx="519189" cy="510081"/>
          </a:xfrm>
          <a:prstGeom prst="flowChartConnector">
            <a:avLst/>
          </a:prstGeom>
        </p:spPr>
      </p:pic>
      <p:sp>
        <p:nvSpPr>
          <p:cNvPr id="40" name="角丸四角形吹き出し 39"/>
          <p:cNvSpPr/>
          <p:nvPr/>
        </p:nvSpPr>
        <p:spPr>
          <a:xfrm>
            <a:off x="1066934" y="3213957"/>
            <a:ext cx="1813483" cy="606489"/>
          </a:xfrm>
          <a:prstGeom prst="wedgeRoundRectCallout">
            <a:avLst>
              <a:gd name="adj1" fmla="val -55160"/>
              <a:gd name="adj2" fmla="val 16864"/>
              <a:gd name="adj3" fmla="val 16667"/>
            </a:avLst>
          </a:prstGeom>
          <a:solidFill>
            <a:schemeClr val="bg1"/>
          </a:solidFill>
          <a:ln>
            <a:solidFill>
              <a:srgbClr val="00F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66933" y="3235843"/>
            <a:ext cx="186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若手先生とのおしゃべり会で就職後の先輩先生からの</a:t>
            </a:r>
            <a:r>
              <a:rPr lang="ja-JP" altLang="en-US" sz="800" dirty="0">
                <a:solidFill>
                  <a:srgbClr val="F73E6D"/>
                </a:solidFill>
              </a:rPr>
              <a:t>サポート体制</a:t>
            </a:r>
            <a:r>
              <a:rPr lang="ja-JP" altLang="en-US" sz="800" dirty="0"/>
              <a:t>や</a:t>
            </a:r>
            <a:endParaRPr lang="en-US" altLang="ja-JP" sz="800" dirty="0"/>
          </a:p>
          <a:p>
            <a:r>
              <a:rPr lang="ja-JP" altLang="en-US" sz="800" dirty="0">
                <a:solidFill>
                  <a:srgbClr val="F73E6D"/>
                </a:solidFill>
              </a:rPr>
              <a:t>先生達の雰囲気</a:t>
            </a:r>
            <a:r>
              <a:rPr lang="ja-JP" altLang="en-US" sz="800" dirty="0"/>
              <a:t>を詳しく話してもらえて安心できた！</a:t>
            </a:r>
            <a:endParaRPr kumimoji="1" lang="ja-JP" altLang="en-US" sz="800" dirty="0"/>
          </a:p>
        </p:txBody>
      </p:sp>
      <p:sp>
        <p:nvSpPr>
          <p:cNvPr id="42" name="角丸四角形吹き出し 41"/>
          <p:cNvSpPr/>
          <p:nvPr/>
        </p:nvSpPr>
        <p:spPr>
          <a:xfrm>
            <a:off x="613678" y="4041095"/>
            <a:ext cx="1804020" cy="598357"/>
          </a:xfrm>
          <a:prstGeom prst="wedgeRoundRectCallout">
            <a:avLst>
              <a:gd name="adj1" fmla="val 56660"/>
              <a:gd name="adj2" fmla="val 12861"/>
              <a:gd name="adj3" fmla="val 16667"/>
            </a:avLst>
          </a:prstGeom>
          <a:solidFill>
            <a:schemeClr val="bg1"/>
          </a:solidFill>
          <a:ln>
            <a:solidFill>
              <a:srgbClr val="00F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6731" y="4125969"/>
            <a:ext cx="181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クラス見学では、○○幼稚園の</a:t>
            </a:r>
            <a:r>
              <a:rPr kumimoji="1" lang="ja-JP" altLang="en-US" sz="800" dirty="0">
                <a:solidFill>
                  <a:srgbClr val="F73E6D"/>
                </a:solidFill>
              </a:rPr>
              <a:t>一人ひとりの個性を大切にする教育方針</a:t>
            </a:r>
            <a:r>
              <a:rPr kumimoji="1" lang="ja-JP" altLang="en-US" sz="800" dirty="0"/>
              <a:t>が伝わってきた！</a:t>
            </a: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544" r="73544" b="689"/>
          <a:stretch/>
        </p:blipFill>
        <p:spPr>
          <a:xfrm rot="19303587">
            <a:off x="5772907" y="5182462"/>
            <a:ext cx="889184" cy="246313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 r="73544" b="689"/>
          <a:stretch/>
        </p:blipFill>
        <p:spPr>
          <a:xfrm rot="2578207" flipH="1">
            <a:off x="4635144" y="5157035"/>
            <a:ext cx="857542" cy="2375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03198" y="5491584"/>
            <a:ext cx="193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</a:rPr>
              <a:t>右の</a:t>
            </a:r>
            <a:r>
              <a:rPr lang="en-US" altLang="ja-JP" sz="1000" b="1" dirty="0">
                <a:solidFill>
                  <a:schemeClr val="bg1"/>
                </a:solidFill>
              </a:rPr>
              <a:t>QR</a:t>
            </a:r>
            <a:r>
              <a:rPr lang="ja-JP" altLang="en-US" sz="1000" b="1" dirty="0">
                <a:solidFill>
                  <a:schemeClr val="bg1"/>
                </a:solidFill>
              </a:rPr>
              <a:t>コード</a:t>
            </a:r>
            <a:r>
              <a:rPr lang="ja-JP" altLang="en-US" sz="1000" dirty="0">
                <a:solidFill>
                  <a:schemeClr val="bg1"/>
                </a:solidFill>
              </a:rPr>
              <a:t>または、</a:t>
            </a:r>
            <a:endParaRPr lang="en-US" altLang="ja-JP" sz="1000" dirty="0">
              <a:solidFill>
                <a:schemeClr val="bg1"/>
              </a:solidFill>
            </a:endParaRPr>
          </a:p>
          <a:p>
            <a:r>
              <a:rPr lang="ja-JP" altLang="en-US" sz="1000" b="1" dirty="0">
                <a:solidFill>
                  <a:schemeClr val="bg1"/>
                </a:solidFill>
              </a:rPr>
              <a:t>お電話</a:t>
            </a:r>
            <a:r>
              <a:rPr lang="ja-JP" altLang="en-US" sz="1000" dirty="0">
                <a:solidFill>
                  <a:schemeClr val="bg1"/>
                </a:solidFill>
              </a:rPr>
              <a:t>からお申込み下さい。</a:t>
            </a:r>
            <a:endParaRPr lang="en-US" altLang="ja-JP" sz="10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63676" y="5471296"/>
            <a:ext cx="832277" cy="79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77286" y="5743247"/>
            <a:ext cx="48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13785" y="5921359"/>
            <a:ext cx="2103773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050" b="1" dirty="0">
                <a:solidFill>
                  <a:srgbClr val="FFD36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TEL</a:t>
            </a:r>
            <a:r>
              <a:rPr kumimoji="1" lang="ja-JP" altLang="en-US" sz="1050" b="1" dirty="0">
                <a:solidFill>
                  <a:srgbClr val="FFD36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：○○</a:t>
            </a:r>
            <a:r>
              <a:rPr kumimoji="1" lang="en-US" altLang="ja-JP" sz="1050" b="1" dirty="0">
                <a:solidFill>
                  <a:srgbClr val="FFD36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-</a:t>
            </a:r>
            <a:r>
              <a:rPr kumimoji="1" lang="ja-JP" altLang="en-US" sz="1050" b="1" dirty="0">
                <a:solidFill>
                  <a:srgbClr val="FFD36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○○○○</a:t>
            </a:r>
            <a:r>
              <a:rPr kumimoji="1" lang="en-US" altLang="ja-JP" sz="1050" b="1" dirty="0">
                <a:solidFill>
                  <a:srgbClr val="FFD36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-</a:t>
            </a:r>
            <a:r>
              <a:rPr kumimoji="1" lang="ja-JP" altLang="en-US" sz="1050" b="1" dirty="0">
                <a:solidFill>
                  <a:srgbClr val="FFD36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○○○○</a:t>
            </a:r>
            <a:endParaRPr kumimoji="1" lang="en-US" altLang="ja-JP" sz="1050" b="1" dirty="0">
              <a:solidFill>
                <a:srgbClr val="FFD365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just"/>
            <a:r>
              <a:rPr lang="en-US" altLang="ja-JP" sz="800" dirty="0">
                <a:solidFill>
                  <a:schemeClr val="bg1"/>
                </a:solidFill>
                <a:latin typeface="+mn-ea"/>
              </a:rPr>
              <a:t>(</a:t>
            </a:r>
            <a:r>
              <a:rPr lang="ja-JP" altLang="en-US" sz="800" dirty="0">
                <a:solidFill>
                  <a:schemeClr val="bg1"/>
                </a:solidFill>
                <a:latin typeface="+mn-ea"/>
              </a:rPr>
              <a:t>お電話受付時間：平日</a:t>
            </a:r>
            <a:r>
              <a:rPr lang="en-US" altLang="ja-JP" sz="800" dirty="0">
                <a:solidFill>
                  <a:schemeClr val="bg1"/>
                </a:solidFill>
                <a:latin typeface="+mn-ea"/>
              </a:rPr>
              <a:t>9:00</a:t>
            </a:r>
            <a:r>
              <a:rPr lang="ja-JP" altLang="en-US" sz="800" dirty="0">
                <a:solidFill>
                  <a:schemeClr val="bg1"/>
                </a:solidFill>
                <a:latin typeface="+mn-ea"/>
              </a:rPr>
              <a:t>ー</a:t>
            </a:r>
            <a:r>
              <a:rPr lang="en-US" altLang="ja-JP" sz="800" dirty="0">
                <a:solidFill>
                  <a:schemeClr val="bg1"/>
                </a:solidFill>
                <a:latin typeface="+mn-ea"/>
              </a:rPr>
              <a:t>17:00)</a:t>
            </a:r>
            <a:endParaRPr kumimoji="1" lang="en-US" altLang="ja-JP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069652" y="5472195"/>
            <a:ext cx="1635853" cy="863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50197" y="6327539"/>
            <a:ext cx="199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○○学校法人○○幼稚園</a:t>
            </a:r>
            <a:r>
              <a:rPr lang="ja-JP" altLang="en-US" sz="1200" dirty="0">
                <a:solidFill>
                  <a:schemeClr val="bg1"/>
                </a:solidFill>
              </a:rPr>
              <a:t>　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○○市○○町○○○○○○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77518" y="5774039"/>
            <a:ext cx="59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5180896" y="6389882"/>
            <a:ext cx="1319916" cy="274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263783" y="6413879"/>
            <a:ext cx="1162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rgbClr val="F73E6D"/>
                </a:solidFill>
                <a:latin typeface="+mn-ea"/>
              </a:rPr>
              <a:t>私服</a:t>
            </a:r>
            <a:r>
              <a:rPr lang="ja-JP" altLang="en-US" sz="1000" b="1" dirty="0">
                <a:solidFill>
                  <a:srgbClr val="01C897"/>
                </a:solidFill>
                <a:latin typeface="+mn-ea"/>
              </a:rPr>
              <a:t>で参加</a:t>
            </a:r>
            <a:r>
              <a:rPr kumimoji="1" lang="en-US" altLang="ja-JP" sz="1000" b="1" dirty="0">
                <a:solidFill>
                  <a:srgbClr val="01C897"/>
                </a:solidFill>
                <a:latin typeface="+mn-ea"/>
              </a:rPr>
              <a:t>OK</a:t>
            </a:r>
            <a:r>
              <a:rPr kumimoji="1" lang="ja-JP" altLang="en-US" sz="1000" b="1" dirty="0">
                <a:solidFill>
                  <a:srgbClr val="01C897"/>
                </a:solidFill>
                <a:latin typeface="+mn-ea"/>
              </a:rPr>
              <a:t>！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564103" y="6389882"/>
            <a:ext cx="1319916" cy="274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616299" y="6413879"/>
            <a:ext cx="1440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73E6D"/>
                </a:solidFill>
              </a:rPr>
              <a:t>お友達</a:t>
            </a:r>
            <a:r>
              <a:rPr kumimoji="1" lang="ja-JP" altLang="en-US" sz="1000" b="1" dirty="0">
                <a:solidFill>
                  <a:srgbClr val="01C897"/>
                </a:solidFill>
              </a:rPr>
              <a:t>と参加</a:t>
            </a:r>
            <a:r>
              <a:rPr lang="en-US" altLang="ja-JP" sz="1000" b="1" dirty="0">
                <a:solidFill>
                  <a:srgbClr val="01C897"/>
                </a:solidFill>
              </a:rPr>
              <a:t>OK</a:t>
            </a:r>
            <a:r>
              <a:rPr lang="ja-JP" altLang="en-US" sz="1000" b="1" dirty="0">
                <a:solidFill>
                  <a:srgbClr val="01C897"/>
                </a:solidFill>
              </a:rPr>
              <a:t>！</a:t>
            </a:r>
            <a:endParaRPr kumimoji="1" lang="ja-JP" altLang="en-US" b="1" dirty="0">
              <a:solidFill>
                <a:srgbClr val="01C897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03198" y="5083877"/>
            <a:ext cx="119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73E6D"/>
                </a:solidFill>
              </a:rPr>
              <a:t>お申込み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43557" y="6344208"/>
            <a:ext cx="33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F73E6D"/>
                </a:solidFill>
              </a:rPr>
              <a:t>Instagram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で日々の活動＆先生紹介を発信中！</a:t>
            </a:r>
            <a:endParaRPr kumimoji="1" lang="en-US" altLang="ja-JP" sz="1000" b="1" dirty="0">
              <a:solidFill>
                <a:schemeClr val="bg1"/>
              </a:solidFill>
            </a:endParaRPr>
          </a:p>
          <a:p>
            <a:r>
              <a:rPr lang="ja-JP" altLang="en-US" sz="800" dirty="0">
                <a:solidFill>
                  <a:schemeClr val="bg1"/>
                </a:solidFill>
              </a:rPr>
              <a:t>右上の</a:t>
            </a:r>
            <a:r>
              <a:rPr lang="en-US" altLang="ja-JP" sz="800" dirty="0">
                <a:solidFill>
                  <a:schemeClr val="bg1"/>
                </a:solidFill>
              </a:rPr>
              <a:t>QR</a:t>
            </a:r>
            <a:r>
              <a:rPr lang="ja-JP" altLang="en-US" sz="800" dirty="0">
                <a:solidFill>
                  <a:schemeClr val="bg1"/>
                </a:solidFill>
              </a:rPr>
              <a:t>コードからチェック！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126153" y="5579872"/>
            <a:ext cx="743118" cy="69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77203" y="5818564"/>
            <a:ext cx="42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120595" y="2635994"/>
            <a:ext cx="3338556" cy="336219"/>
          </a:xfrm>
          <a:prstGeom prst="rect">
            <a:avLst/>
          </a:prstGeom>
          <a:solidFill>
            <a:srgbClr val="F73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96396" y="2670733"/>
            <a:ext cx="213341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2" b="1" dirty="0">
                <a:solidFill>
                  <a:schemeClr val="bg1"/>
                </a:solidFill>
              </a:rPr>
              <a:t>当日スケジュール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 rot="21117718">
            <a:off x="201325" y="366666"/>
            <a:ext cx="2171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○○幼稚園</a:t>
            </a:r>
            <a:r>
              <a:rPr lang="ja-JP" altLang="en-US" sz="1400" b="1" dirty="0">
                <a:solidFill>
                  <a:schemeClr val="bg1"/>
                </a:solidFill>
              </a:rPr>
              <a:t>の若手先生と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77" name="フローチャート: 結合子 76"/>
          <p:cNvSpPr/>
          <p:nvPr/>
        </p:nvSpPr>
        <p:spPr>
          <a:xfrm>
            <a:off x="1949588" y="1329679"/>
            <a:ext cx="1530630" cy="1445686"/>
          </a:xfrm>
          <a:prstGeom prst="flowChartConnector">
            <a:avLst/>
          </a:prstGeom>
          <a:solidFill>
            <a:srgbClr val="FFD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21190296">
            <a:off x="369188" y="901859"/>
            <a:ext cx="2734141" cy="7954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4569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園見学会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 rot="21190296">
            <a:off x="369187" y="877203"/>
            <a:ext cx="2734141" cy="7954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4569" dirty="0">
                <a:solidFill>
                  <a:srgbClr val="F73E6D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園見学会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 rot="21115166">
            <a:off x="167812" y="617999"/>
            <a:ext cx="284468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400" b="1" dirty="0">
                <a:solidFill>
                  <a:srgbClr val="FFD365"/>
                </a:solidFill>
              </a:rPr>
              <a:t>おしゃべり会</a:t>
            </a:r>
            <a:r>
              <a:rPr lang="ja-JP" altLang="en-US" sz="1938" b="1" dirty="0">
                <a:solidFill>
                  <a:srgbClr val="FFD365"/>
                </a:solidFill>
              </a:rPr>
              <a:t>付き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39488" y="1592972"/>
            <a:ext cx="571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など</a:t>
            </a:r>
            <a:r>
              <a:rPr kumimoji="1" lang="en-US" altLang="ja-JP" sz="800" dirty="0"/>
              <a:t>…</a:t>
            </a:r>
            <a:endParaRPr kumimoji="1" lang="ja-JP" altLang="en-US" sz="800" dirty="0"/>
          </a:p>
        </p:txBody>
      </p:sp>
      <p:grpSp>
        <p:nvGrpSpPr>
          <p:cNvPr id="61" name="グループ化 60"/>
          <p:cNvGrpSpPr/>
          <p:nvPr/>
        </p:nvGrpSpPr>
        <p:grpSpPr>
          <a:xfrm rot="413624">
            <a:off x="708098" y="2803951"/>
            <a:ext cx="1464734" cy="307833"/>
            <a:chOff x="-2371440" y="2915450"/>
            <a:chExt cx="1464734" cy="307833"/>
          </a:xfrm>
        </p:grpSpPr>
        <p:sp>
          <p:nvSpPr>
            <p:cNvPr id="22" name="テキスト ボックス 21"/>
            <p:cNvSpPr txBox="1"/>
            <p:nvPr/>
          </p:nvSpPr>
          <p:spPr>
            <a:xfrm rot="21216205">
              <a:off x="-2371440" y="2915506"/>
              <a:ext cx="1464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n w="76200">
                    <a:solidFill>
                      <a:schemeClr val="bg1"/>
                    </a:solidFill>
                  </a:ln>
                  <a:solidFill>
                    <a:srgbClr val="F73E6D"/>
                  </a:solidFill>
                </a:rPr>
                <a:t>参加者の声</a:t>
              </a: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 rot="21216205">
              <a:off x="-2371440" y="2915450"/>
              <a:ext cx="1464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solidFill>
                    <a:srgbClr val="00F6BB"/>
                  </a:solidFill>
                </a:rPr>
                <a:t>参加者の声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 rot="413563">
            <a:off x="496171" y="2763595"/>
            <a:ext cx="1471850" cy="392292"/>
            <a:chOff x="613738" y="2628709"/>
            <a:chExt cx="1471850" cy="392292"/>
          </a:xfrm>
        </p:grpSpPr>
        <p:cxnSp>
          <p:nvCxnSpPr>
            <p:cNvPr id="62" name="直線コネクタ 61"/>
            <p:cNvCxnSpPr/>
            <p:nvPr/>
          </p:nvCxnSpPr>
          <p:spPr>
            <a:xfrm>
              <a:off x="697305" y="2729738"/>
              <a:ext cx="184291" cy="28702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900000">
              <a:off x="621979" y="2939192"/>
              <a:ext cx="169284" cy="7768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6300000">
              <a:off x="1957992" y="2742597"/>
              <a:ext cx="169284" cy="7768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3600000">
              <a:off x="1849137" y="2577341"/>
              <a:ext cx="184291" cy="28702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689064" y="2733860"/>
              <a:ext cx="184291" cy="287027"/>
            </a:xfrm>
            <a:prstGeom prst="line">
              <a:avLst/>
            </a:prstGeom>
            <a:ln w="19050">
              <a:solidFill>
                <a:srgbClr val="00F6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900000">
              <a:off x="613738" y="2943314"/>
              <a:ext cx="169284" cy="77687"/>
            </a:xfrm>
            <a:prstGeom prst="line">
              <a:avLst/>
            </a:prstGeom>
            <a:ln w="19050">
              <a:solidFill>
                <a:srgbClr val="00F6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6300000">
              <a:off x="1962103" y="2746719"/>
              <a:ext cx="169284" cy="77687"/>
            </a:xfrm>
            <a:prstGeom prst="line">
              <a:avLst/>
            </a:prstGeom>
            <a:ln w="19050">
              <a:solidFill>
                <a:srgbClr val="00F6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3600000">
              <a:off x="1840896" y="2581206"/>
              <a:ext cx="184291" cy="287027"/>
            </a:xfrm>
            <a:prstGeom prst="line">
              <a:avLst/>
            </a:prstGeom>
            <a:ln w="19050">
              <a:solidFill>
                <a:srgbClr val="00F6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4417" r="15370" b="29625"/>
          <a:stretch/>
        </p:blipFill>
        <p:spPr>
          <a:xfrm>
            <a:off x="1966621" y="5580662"/>
            <a:ext cx="1031363" cy="6986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b="13880"/>
          <a:stretch/>
        </p:blipFill>
        <p:spPr>
          <a:xfrm>
            <a:off x="834937" y="5588945"/>
            <a:ext cx="1052153" cy="68454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4681C3BC-94CF-B9B0-7440-9E82415C61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176">
            <a:off x="592162" y="5534253"/>
            <a:ext cx="347503" cy="34750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21238937">
            <a:off x="2189229" y="1685700"/>
            <a:ext cx="49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16</a:t>
            </a:r>
            <a:endParaRPr kumimoji="1" lang="en-US" altLang="ja-JP" sz="14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2B7B8F-F341-217E-036A-3EDD4370EC90}"/>
              </a:ext>
            </a:extLst>
          </p:cNvPr>
          <p:cNvSpPr txBox="1"/>
          <p:nvPr/>
        </p:nvSpPr>
        <p:spPr>
          <a:xfrm rot="21106942">
            <a:off x="2030967" y="2066054"/>
            <a:ext cx="14718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10:30-11:30</a:t>
            </a:r>
          </a:p>
          <a:p>
            <a:pPr algn="ctr"/>
            <a:endParaRPr lang="en-US" altLang="ja-JP" sz="1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12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＠○○幼稚園　</a:t>
            </a:r>
            <a:endParaRPr lang="en-US" altLang="ja-JP" sz="11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A553564-3C5F-62C1-D9F6-5D781CA937CA}"/>
              </a:ext>
            </a:extLst>
          </p:cNvPr>
          <p:cNvSpPr txBox="1"/>
          <p:nvPr/>
        </p:nvSpPr>
        <p:spPr>
          <a:xfrm rot="21201080">
            <a:off x="2634519" y="1601650"/>
            <a:ext cx="90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0" u="none" strike="noStrike" kern="120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23</a:t>
            </a:r>
            <a:r>
              <a:rPr kumimoji="1" lang="en-US" altLang="ja-JP" sz="1400" b="1" i="0" u="none" strike="noStrike" kern="120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(</a:t>
            </a:r>
            <a:r>
              <a:rPr kumimoji="1" lang="ja-JP" altLang="en-US" sz="1400" b="1" i="0" u="none" strike="noStrike" kern="120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金</a:t>
            </a:r>
            <a:r>
              <a:rPr kumimoji="1" lang="en-US" altLang="ja-JP" sz="1400" b="1" i="0" u="none" strike="noStrike" kern="120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)</a:t>
            </a:r>
            <a:endParaRPr kumimoji="1" lang="ja-JP" altLang="en-US" b="1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623E8BA-3F6E-F96D-F70D-AF24C96FF944}"/>
              </a:ext>
            </a:extLst>
          </p:cNvPr>
          <p:cNvSpPr txBox="1"/>
          <p:nvPr/>
        </p:nvSpPr>
        <p:spPr>
          <a:xfrm>
            <a:off x="2491441" y="1775523"/>
            <a:ext cx="38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129317DF-FA5E-6100-548D-0F7F6463AF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0665" y="-775862"/>
            <a:ext cx="892362" cy="2253299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8348750" y="165960"/>
            <a:ext cx="16119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F73E6D"/>
                </a:solidFill>
              </a:rPr>
              <a:t>GCLIP</a:t>
            </a:r>
            <a:r>
              <a:rPr kumimoji="1" lang="ja-JP" altLang="en-US" sz="1400" b="1" dirty="0">
                <a:solidFill>
                  <a:srgbClr val="F73E6D"/>
                </a:solidFill>
              </a:rPr>
              <a:t>大学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保育学生対象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8959CD-98C3-E8AA-EEA6-8B837550FA28}"/>
              </a:ext>
            </a:extLst>
          </p:cNvPr>
          <p:cNvSpPr txBox="1"/>
          <p:nvPr/>
        </p:nvSpPr>
        <p:spPr>
          <a:xfrm rot="21201080">
            <a:off x="2624925" y="1599955"/>
            <a:ext cx="108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73E6D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23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73E6D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(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3E6D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金）</a:t>
            </a:r>
            <a:endParaRPr kumimoji="1" lang="ja-JP" altLang="en-US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538E63-C5F2-9BA9-BC1F-4896A83F4D70}"/>
              </a:ext>
            </a:extLst>
          </p:cNvPr>
          <p:cNvSpPr txBox="1"/>
          <p:nvPr/>
        </p:nvSpPr>
        <p:spPr>
          <a:xfrm rot="21238937">
            <a:off x="2193819" y="1684574"/>
            <a:ext cx="67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73E6D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16</a:t>
            </a:r>
            <a:endParaRPr kumimoji="1" lang="en-US" altLang="ja-JP" sz="1400" dirty="0">
              <a:solidFill>
                <a:srgbClr val="F73E6D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7BFCFF7-264F-BF46-90A3-BC3E8D520A75}"/>
              </a:ext>
            </a:extLst>
          </p:cNvPr>
          <p:cNvSpPr txBox="1"/>
          <p:nvPr/>
        </p:nvSpPr>
        <p:spPr>
          <a:xfrm rot="21341480">
            <a:off x="1985056" y="1865658"/>
            <a:ext cx="396240" cy="3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6/</a:t>
            </a:r>
            <a:endParaRPr kumimoji="1" lang="ja-JP" altLang="en-US" sz="140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4932FC6-3098-7DC1-C557-560C60884080}"/>
              </a:ext>
            </a:extLst>
          </p:cNvPr>
          <p:cNvSpPr txBox="1"/>
          <p:nvPr/>
        </p:nvSpPr>
        <p:spPr>
          <a:xfrm rot="21341480">
            <a:off x="1984186" y="1868574"/>
            <a:ext cx="396240" cy="3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73E6D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6/</a:t>
            </a:r>
            <a:endParaRPr kumimoji="1" lang="ja-JP" altLang="en-US" sz="1400" dirty="0">
              <a:solidFill>
                <a:srgbClr val="F73E6D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63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358</Words>
  <Application>Microsoft Office PowerPoint</Application>
  <PresentationFormat>A4 210 x 297 mm</PresentationFormat>
  <Paragraphs>55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HG創英角ﾎﾟｯﾌﾟ体</vt:lpstr>
      <vt:lpstr>メイリオ</vt:lpstr>
      <vt:lpstr>Arial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株式会社 Gクリップコーポレーション</cp:lastModifiedBy>
  <cp:revision>215</cp:revision>
  <cp:lastPrinted>2023-05-26T05:50:15Z</cp:lastPrinted>
  <dcterms:created xsi:type="dcterms:W3CDTF">2023-05-12T01:45:15Z</dcterms:created>
  <dcterms:modified xsi:type="dcterms:W3CDTF">2023-06-02T05:45:06Z</dcterms:modified>
</cp:coreProperties>
</file>