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5997"/>
    <a:srgbClr val="FFFFFF"/>
    <a:srgbClr val="FBDFDA"/>
    <a:srgbClr val="F59C95"/>
    <a:srgbClr val="0000A4"/>
    <a:srgbClr val="663300"/>
    <a:srgbClr val="FAFAFA"/>
    <a:srgbClr val="3A6D72"/>
    <a:srgbClr val="A5C4E7"/>
    <a:srgbClr val="F4A3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262" y="-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72-70B7-4DE3-9DE7-C9E2E09305C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FDED-00AC-48C1-93F0-FBC311B70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94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72-70B7-4DE3-9DE7-C9E2E09305C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FDED-00AC-48C1-93F0-FBC311B70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69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72-70B7-4DE3-9DE7-C9E2E09305C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FDED-00AC-48C1-93F0-FBC311B70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78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72-70B7-4DE3-9DE7-C9E2E09305C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FDED-00AC-48C1-93F0-FBC311B70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74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72-70B7-4DE3-9DE7-C9E2E09305C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FDED-00AC-48C1-93F0-FBC311B70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47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72-70B7-4DE3-9DE7-C9E2E09305C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FDED-00AC-48C1-93F0-FBC311B70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45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72-70B7-4DE3-9DE7-C9E2E09305C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FDED-00AC-48C1-93F0-FBC311B70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44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72-70B7-4DE3-9DE7-C9E2E09305C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FDED-00AC-48C1-93F0-FBC311B70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80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72-70B7-4DE3-9DE7-C9E2E09305C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FDED-00AC-48C1-93F0-FBC311B70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53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72-70B7-4DE3-9DE7-C9E2E09305C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FDED-00AC-48C1-93F0-FBC311B70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7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4A72-70B7-4DE3-9DE7-C9E2E09305C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FDED-00AC-48C1-93F0-FBC311B70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19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C4A72-70B7-4DE3-9DE7-C9E2E09305C4}" type="datetimeFigureOut">
              <a:rPr kumimoji="1" lang="ja-JP" altLang="en-US" smtClean="0"/>
              <a:t>2023/5/8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EFDED-00AC-48C1-93F0-FBC311B70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15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F22C93B4-4EE2-D274-FC7C-96B0FAE9AD08}"/>
              </a:ext>
            </a:extLst>
          </p:cNvPr>
          <p:cNvSpPr/>
          <p:nvPr/>
        </p:nvSpPr>
        <p:spPr>
          <a:xfrm>
            <a:off x="3688013" y="6406149"/>
            <a:ext cx="449922" cy="65355"/>
          </a:xfrm>
          <a:prstGeom prst="rect">
            <a:avLst/>
          </a:prstGeom>
          <a:solidFill>
            <a:srgbClr val="FD59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F06D052-EECC-BA30-5665-F8C8904B6B24}"/>
              </a:ext>
            </a:extLst>
          </p:cNvPr>
          <p:cNvSpPr/>
          <p:nvPr/>
        </p:nvSpPr>
        <p:spPr>
          <a:xfrm>
            <a:off x="0" y="0"/>
            <a:ext cx="6858000" cy="8698152"/>
          </a:xfrm>
          <a:prstGeom prst="rect">
            <a:avLst/>
          </a:prstGeom>
          <a:solidFill>
            <a:srgbClr val="F4A394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角丸四角形 58">
            <a:extLst>
              <a:ext uri="{FF2B5EF4-FFF2-40B4-BE49-F238E27FC236}">
                <a16:creationId xmlns:a16="http://schemas.microsoft.com/office/drawing/2014/main" id="{DAC7A8C6-B5AD-59A3-C8F6-FDF140D47ECE}"/>
              </a:ext>
            </a:extLst>
          </p:cNvPr>
          <p:cNvSpPr/>
          <p:nvPr/>
        </p:nvSpPr>
        <p:spPr>
          <a:xfrm>
            <a:off x="138622" y="5657351"/>
            <a:ext cx="6580755" cy="2626600"/>
          </a:xfrm>
          <a:prstGeom prst="roundRect">
            <a:avLst>
              <a:gd name="adj" fmla="val 858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吹き出し: 円形 23">
            <a:extLst>
              <a:ext uri="{FF2B5EF4-FFF2-40B4-BE49-F238E27FC236}">
                <a16:creationId xmlns:a16="http://schemas.microsoft.com/office/drawing/2014/main" id="{58746BE9-89BC-7F14-3E99-1D3215351DE5}"/>
              </a:ext>
            </a:extLst>
          </p:cNvPr>
          <p:cNvSpPr/>
          <p:nvPr/>
        </p:nvSpPr>
        <p:spPr>
          <a:xfrm>
            <a:off x="3280266" y="7520745"/>
            <a:ext cx="2590023" cy="636822"/>
          </a:xfrm>
          <a:prstGeom prst="wedgeEllipseCallout">
            <a:avLst>
              <a:gd name="adj1" fmla="val 52458"/>
              <a:gd name="adj2" fmla="val -42919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7" name="図 36" descr="テーブルに肘をついている子供&#10;&#10;中程度の精度で自動的に生成された説明">
            <a:extLst>
              <a:ext uri="{FF2B5EF4-FFF2-40B4-BE49-F238E27FC236}">
                <a16:creationId xmlns:a16="http://schemas.microsoft.com/office/drawing/2014/main" id="{72A01662-4DE2-99B6-099E-F8083E1711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8352"/>
          <a:stretch/>
        </p:blipFill>
        <p:spPr>
          <a:xfrm>
            <a:off x="-5080" y="2528"/>
            <a:ext cx="6858000" cy="5507381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7E36D01-9827-A285-B20D-A72F59495B5C}"/>
              </a:ext>
            </a:extLst>
          </p:cNvPr>
          <p:cNvSpPr/>
          <p:nvPr/>
        </p:nvSpPr>
        <p:spPr>
          <a:xfrm>
            <a:off x="-20656" y="8613606"/>
            <a:ext cx="6893242" cy="1395650"/>
          </a:xfrm>
          <a:prstGeom prst="rect">
            <a:avLst/>
          </a:prstGeom>
          <a:solidFill>
            <a:srgbClr val="F59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DC222B6A-018D-191D-174A-EC04B49806E9}"/>
              </a:ext>
            </a:extLst>
          </p:cNvPr>
          <p:cNvGrpSpPr/>
          <p:nvPr/>
        </p:nvGrpSpPr>
        <p:grpSpPr>
          <a:xfrm>
            <a:off x="5203743" y="8755642"/>
            <a:ext cx="1527257" cy="1051781"/>
            <a:chOff x="5203743" y="8629345"/>
            <a:chExt cx="1527257" cy="1051781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66C6C3D7-0933-CD7C-5BAE-48423F14D716}"/>
                </a:ext>
              </a:extLst>
            </p:cNvPr>
            <p:cNvSpPr/>
            <p:nvPr/>
          </p:nvSpPr>
          <p:spPr>
            <a:xfrm>
              <a:off x="5203743" y="8629345"/>
              <a:ext cx="1527257" cy="10517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/>
            </a:p>
          </p:txBody>
        </p:sp>
        <p:sp>
          <p:nvSpPr>
            <p:cNvPr id="6" name="テキスト ボックス 56">
              <a:extLst>
                <a:ext uri="{FF2B5EF4-FFF2-40B4-BE49-F238E27FC236}">
                  <a16:creationId xmlns:a16="http://schemas.microsoft.com/office/drawing/2014/main" id="{73EF4186-3A97-B6A6-8BC4-0514BC28E546}"/>
                </a:ext>
              </a:extLst>
            </p:cNvPr>
            <p:cNvSpPr txBox="1"/>
            <p:nvPr/>
          </p:nvSpPr>
          <p:spPr>
            <a:xfrm>
              <a:off x="5619357" y="9061250"/>
              <a:ext cx="7129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地図</a:t>
              </a:r>
            </a:p>
          </p:txBody>
        </p:sp>
      </p:grpSp>
      <p:sp>
        <p:nvSpPr>
          <p:cNvPr id="7" name="テキスト ボックス 26">
            <a:extLst>
              <a:ext uri="{FF2B5EF4-FFF2-40B4-BE49-F238E27FC236}">
                <a16:creationId xmlns:a16="http://schemas.microsoft.com/office/drawing/2014/main" id="{93AC92D5-06F5-FE37-2CF8-510A89D4DE5D}"/>
              </a:ext>
            </a:extLst>
          </p:cNvPr>
          <p:cNvSpPr txBox="1"/>
          <p:nvPr/>
        </p:nvSpPr>
        <p:spPr>
          <a:xfrm>
            <a:off x="3518267" y="9160067"/>
            <a:ext cx="210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○○学園 ○○幼稚園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○○○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○○○○○○○○○○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AA04986C-BDAB-DFD7-2933-7A4B479ED2CC}"/>
              </a:ext>
            </a:extLst>
          </p:cNvPr>
          <p:cNvGrpSpPr/>
          <p:nvPr/>
        </p:nvGrpSpPr>
        <p:grpSpPr>
          <a:xfrm>
            <a:off x="121409" y="9061250"/>
            <a:ext cx="2720668" cy="739967"/>
            <a:chOff x="121409" y="8657234"/>
            <a:chExt cx="2720668" cy="739967"/>
          </a:xfrm>
        </p:grpSpPr>
        <p:sp>
          <p:nvSpPr>
            <p:cNvPr id="9" name="テキスト ボックス 37">
              <a:extLst>
                <a:ext uri="{FF2B5EF4-FFF2-40B4-BE49-F238E27FC236}">
                  <a16:creationId xmlns:a16="http://schemas.microsoft.com/office/drawing/2014/main" id="{8556AD81-E77E-F30E-0A0A-A083E8B67ADB}"/>
                </a:ext>
              </a:extLst>
            </p:cNvPr>
            <p:cNvSpPr txBox="1"/>
            <p:nvPr/>
          </p:nvSpPr>
          <p:spPr>
            <a:xfrm>
              <a:off x="121409" y="9089424"/>
              <a:ext cx="26078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400" b="1" u="sng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TEL</a:t>
              </a:r>
              <a:r>
                <a:rPr kumimoji="1" lang="ja-JP" altLang="en-US" sz="1400" b="1" u="sng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：○○</a:t>
              </a:r>
              <a:r>
                <a:rPr lang="en-US" altLang="ja-JP" sz="1400" b="1" u="sng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-</a:t>
              </a:r>
              <a:r>
                <a:rPr lang="ja-JP" altLang="en-US" sz="1400" b="1" u="sng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○○○○</a:t>
              </a:r>
              <a:r>
                <a:rPr lang="en-US" altLang="ja-JP" sz="1400" b="1" u="sng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-</a:t>
              </a:r>
              <a:r>
                <a:rPr lang="ja-JP" altLang="en-US" sz="1400" b="1" u="sng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○○○○</a:t>
              </a:r>
              <a:endParaRPr kumimoji="1" lang="ja-JP" altLang="en-US" sz="14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10" name="テキスト ボックス 36">
              <a:extLst>
                <a:ext uri="{FF2B5EF4-FFF2-40B4-BE49-F238E27FC236}">
                  <a16:creationId xmlns:a16="http://schemas.microsoft.com/office/drawing/2014/main" id="{E4FF1943-D69F-FA6D-5E21-327BA010531E}"/>
                </a:ext>
              </a:extLst>
            </p:cNvPr>
            <p:cNvSpPr txBox="1"/>
            <p:nvPr/>
          </p:nvSpPr>
          <p:spPr>
            <a:xfrm>
              <a:off x="127000" y="8657234"/>
              <a:ext cx="27150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お電話</a:t>
              </a:r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もしくは右の</a:t>
              </a:r>
              <a:r>
                <a:rPr kumimoji="1" lang="en-US" altLang="ja-JP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QR</a:t>
              </a:r>
              <a:r>
                <a:rPr kumimoji="1" lang="ja-JP" altLang="en-US" sz="1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コード</a:t>
              </a:r>
              <a:r>
                <a:rPr kumimoji="1"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からお申込みください。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CC660F1C-FC3D-E0DA-2C0B-CF7C97A30023}"/>
              </a:ext>
            </a:extLst>
          </p:cNvPr>
          <p:cNvGrpSpPr/>
          <p:nvPr/>
        </p:nvGrpSpPr>
        <p:grpSpPr>
          <a:xfrm>
            <a:off x="2715485" y="9034795"/>
            <a:ext cx="739556" cy="708932"/>
            <a:chOff x="2720725" y="8657234"/>
            <a:chExt cx="739556" cy="708932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143B6668-1B29-5B39-CEF8-E94E7159BE2D}"/>
                </a:ext>
              </a:extLst>
            </p:cNvPr>
            <p:cNvSpPr/>
            <p:nvPr/>
          </p:nvSpPr>
          <p:spPr>
            <a:xfrm>
              <a:off x="2720725" y="8657234"/>
              <a:ext cx="739556" cy="7089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dirty="0"/>
            </a:p>
          </p:txBody>
        </p:sp>
        <p:sp>
          <p:nvSpPr>
            <p:cNvPr id="12" name="テキスト ボックス 35">
              <a:extLst>
                <a:ext uri="{FF2B5EF4-FFF2-40B4-BE49-F238E27FC236}">
                  <a16:creationId xmlns:a16="http://schemas.microsoft.com/office/drawing/2014/main" id="{A61C9241-12E8-49F7-00B3-EF1E80CB7284}"/>
                </a:ext>
              </a:extLst>
            </p:cNvPr>
            <p:cNvSpPr txBox="1"/>
            <p:nvPr/>
          </p:nvSpPr>
          <p:spPr>
            <a:xfrm>
              <a:off x="2871126" y="8896295"/>
              <a:ext cx="4472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2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QR</a:t>
              </a:r>
              <a:endParaRPr kumimoji="1"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D9C76E0-5938-E8E7-C0EA-DC25211ACA96}"/>
              </a:ext>
            </a:extLst>
          </p:cNvPr>
          <p:cNvSpPr txBox="1"/>
          <p:nvPr/>
        </p:nvSpPr>
        <p:spPr>
          <a:xfrm>
            <a:off x="121409" y="103205"/>
            <a:ext cx="4137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実習が</a:t>
            </a:r>
            <a:r>
              <a:rPr kumimoji="1" lang="ja-JP" altLang="en-US" sz="2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楽しみ</a:t>
            </a:r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になる</a:t>
            </a:r>
            <a:r>
              <a:rPr kumimoji="1" lang="en-US" altLang="ja-JP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!</a:t>
            </a:r>
          </a:p>
        </p:txBody>
      </p: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9AA92641-2B66-A042-FFE0-1D78904CBED5}"/>
              </a:ext>
            </a:extLst>
          </p:cNvPr>
          <p:cNvCxnSpPr>
            <a:cxnSpLocks/>
          </p:cNvCxnSpPr>
          <p:nvPr/>
        </p:nvCxnSpPr>
        <p:spPr>
          <a:xfrm>
            <a:off x="91251" y="345494"/>
            <a:ext cx="98277" cy="284776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D9E44709-C4D9-5DB8-5A88-3256CB3DDC29}"/>
              </a:ext>
            </a:extLst>
          </p:cNvPr>
          <p:cNvCxnSpPr>
            <a:cxnSpLocks/>
          </p:cNvCxnSpPr>
          <p:nvPr/>
        </p:nvCxnSpPr>
        <p:spPr>
          <a:xfrm flipH="1">
            <a:off x="2896366" y="320695"/>
            <a:ext cx="110994" cy="280671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FC66610D-CD8A-3E3B-FF59-DB983E60FFE1}"/>
              </a:ext>
            </a:extLst>
          </p:cNvPr>
          <p:cNvSpPr txBox="1"/>
          <p:nvPr/>
        </p:nvSpPr>
        <p:spPr>
          <a:xfrm>
            <a:off x="3450362" y="6122504"/>
            <a:ext cx="3280638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</a:t>
            </a:r>
            <a:r>
              <a:rPr kumimoji="1" lang="ja-JP" altLang="en-US" sz="12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指導案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の書き方って？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若手先生が解説する</a:t>
            </a:r>
            <a:r>
              <a:rPr kumimoji="1" lang="ja-JP" altLang="en-US" sz="12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実習前にやるべき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可愛がられる</a:t>
            </a:r>
            <a:r>
              <a:rPr kumimoji="1" lang="ja-JP" altLang="en-US" sz="1200" b="1" dirty="0">
                <a:solidFill>
                  <a:srgbClr val="FD599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先生とのかかわり方</a:t>
            </a:r>
            <a:endParaRPr kumimoji="1" lang="en-US" altLang="ja-JP" sz="1200" b="1" dirty="0">
              <a:solidFill>
                <a:srgbClr val="FD5997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 その他質問コーナーも設けます！　</a:t>
            </a:r>
          </a:p>
        </p:txBody>
      </p: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9197ACD3-06DC-D55B-6922-D2310E6A0FDF}"/>
              </a:ext>
            </a:extLst>
          </p:cNvPr>
          <p:cNvGrpSpPr/>
          <p:nvPr/>
        </p:nvGrpSpPr>
        <p:grpSpPr>
          <a:xfrm>
            <a:off x="3460870" y="5842739"/>
            <a:ext cx="541736" cy="276999"/>
            <a:chOff x="-1429056" y="5484554"/>
            <a:chExt cx="667695" cy="371113"/>
          </a:xfrm>
        </p:grpSpPr>
        <p:sp>
          <p:nvSpPr>
            <p:cNvPr id="98" name="角丸四角形 90">
              <a:extLst>
                <a:ext uri="{FF2B5EF4-FFF2-40B4-BE49-F238E27FC236}">
                  <a16:creationId xmlns:a16="http://schemas.microsoft.com/office/drawing/2014/main" id="{A9537B75-17FE-82A5-005F-BA9469FE66AC}"/>
                </a:ext>
              </a:extLst>
            </p:cNvPr>
            <p:cNvSpPr/>
            <p:nvPr/>
          </p:nvSpPr>
          <p:spPr>
            <a:xfrm>
              <a:off x="-1429056" y="5492204"/>
              <a:ext cx="667695" cy="33666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4C70CC63-BF3D-ABC1-A49E-1806985D1CD6}"/>
                </a:ext>
              </a:extLst>
            </p:cNvPr>
            <p:cNvSpPr txBox="1"/>
            <p:nvPr/>
          </p:nvSpPr>
          <p:spPr>
            <a:xfrm>
              <a:off x="-1390385" y="5484554"/>
              <a:ext cx="624488" cy="37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内容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E00B5BE2-FF64-8D1E-8ED5-45DB60033437}"/>
              </a:ext>
            </a:extLst>
          </p:cNvPr>
          <p:cNvSpPr txBox="1"/>
          <p:nvPr/>
        </p:nvSpPr>
        <p:spPr>
          <a:xfrm>
            <a:off x="1007521" y="5777798"/>
            <a:ext cx="258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実習を控えている学生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大学１年生～４年生まで大歓迎！</a:t>
            </a:r>
          </a:p>
        </p:txBody>
      </p:sp>
      <p:sp>
        <p:nvSpPr>
          <p:cNvPr id="122" name="角丸四角形 90">
            <a:extLst>
              <a:ext uri="{FF2B5EF4-FFF2-40B4-BE49-F238E27FC236}">
                <a16:creationId xmlns:a16="http://schemas.microsoft.com/office/drawing/2014/main" id="{606F5511-77C6-4B45-590E-96BB194B070B}"/>
              </a:ext>
            </a:extLst>
          </p:cNvPr>
          <p:cNvSpPr/>
          <p:nvPr/>
        </p:nvSpPr>
        <p:spPr>
          <a:xfrm>
            <a:off x="392509" y="5887258"/>
            <a:ext cx="539608" cy="2356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00D8E10E-0313-7C77-CC95-1B412FE15E9A}"/>
              </a:ext>
            </a:extLst>
          </p:cNvPr>
          <p:cNvSpPr txBox="1"/>
          <p:nvPr/>
        </p:nvSpPr>
        <p:spPr>
          <a:xfrm>
            <a:off x="407909" y="5874053"/>
            <a:ext cx="506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24" name="グループ化 123">
            <a:extLst>
              <a:ext uri="{FF2B5EF4-FFF2-40B4-BE49-F238E27FC236}">
                <a16:creationId xmlns:a16="http://schemas.microsoft.com/office/drawing/2014/main" id="{8FB10A7A-747B-2FF6-7099-9934A5F65D98}"/>
              </a:ext>
            </a:extLst>
          </p:cNvPr>
          <p:cNvGrpSpPr/>
          <p:nvPr/>
        </p:nvGrpSpPr>
        <p:grpSpPr>
          <a:xfrm>
            <a:off x="400620" y="6451869"/>
            <a:ext cx="539609" cy="296633"/>
            <a:chOff x="-1429055" y="5492198"/>
            <a:chExt cx="667696" cy="378264"/>
          </a:xfrm>
        </p:grpSpPr>
        <p:sp>
          <p:nvSpPr>
            <p:cNvPr id="125" name="角丸四角形 90">
              <a:extLst>
                <a:ext uri="{FF2B5EF4-FFF2-40B4-BE49-F238E27FC236}">
                  <a16:creationId xmlns:a16="http://schemas.microsoft.com/office/drawing/2014/main" id="{BDD24FBA-3E29-8391-87FE-2795C4E4B7CA}"/>
                </a:ext>
              </a:extLst>
            </p:cNvPr>
            <p:cNvSpPr/>
            <p:nvPr/>
          </p:nvSpPr>
          <p:spPr>
            <a:xfrm>
              <a:off x="-1429055" y="5492198"/>
              <a:ext cx="667695" cy="33666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3A8CCB73-23E0-62F5-D32C-6EB410CA7216}"/>
                </a:ext>
              </a:extLst>
            </p:cNvPr>
            <p:cNvSpPr txBox="1"/>
            <p:nvPr/>
          </p:nvSpPr>
          <p:spPr>
            <a:xfrm flipH="1">
              <a:off x="-1408685" y="5517236"/>
              <a:ext cx="647326" cy="353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日時</a:t>
              </a:r>
              <a:endPara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28" name="角丸四角形 90">
            <a:extLst>
              <a:ext uri="{FF2B5EF4-FFF2-40B4-BE49-F238E27FC236}">
                <a16:creationId xmlns:a16="http://schemas.microsoft.com/office/drawing/2014/main" id="{C0804B96-2277-E115-677D-735F6CC97E5D}"/>
              </a:ext>
            </a:extLst>
          </p:cNvPr>
          <p:cNvSpPr/>
          <p:nvPr/>
        </p:nvSpPr>
        <p:spPr>
          <a:xfrm>
            <a:off x="392509" y="7073138"/>
            <a:ext cx="541736" cy="2512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2DF5D2CA-D9BE-2BD4-66CC-AB81434A1C50}"/>
              </a:ext>
            </a:extLst>
          </p:cNvPr>
          <p:cNvSpPr txBox="1"/>
          <p:nvPr/>
        </p:nvSpPr>
        <p:spPr>
          <a:xfrm>
            <a:off x="417084" y="7078822"/>
            <a:ext cx="506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定員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1" name="角丸四角形 90">
            <a:extLst>
              <a:ext uri="{FF2B5EF4-FFF2-40B4-BE49-F238E27FC236}">
                <a16:creationId xmlns:a16="http://schemas.microsoft.com/office/drawing/2014/main" id="{0C952B54-BD24-D366-FCE4-0B8A3F0B55A8}"/>
              </a:ext>
            </a:extLst>
          </p:cNvPr>
          <p:cNvSpPr/>
          <p:nvPr/>
        </p:nvSpPr>
        <p:spPr>
          <a:xfrm>
            <a:off x="390381" y="7651812"/>
            <a:ext cx="541736" cy="2512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3476F023-A3FC-CBCD-4DC2-BBCE0610FB8B}"/>
              </a:ext>
            </a:extLst>
          </p:cNvPr>
          <p:cNvSpPr txBox="1"/>
          <p:nvPr/>
        </p:nvSpPr>
        <p:spPr>
          <a:xfrm>
            <a:off x="417084" y="7658239"/>
            <a:ext cx="506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B2CE35DB-D166-2C54-EDC6-DEA526D96034}"/>
              </a:ext>
            </a:extLst>
          </p:cNvPr>
          <p:cNvSpPr txBox="1"/>
          <p:nvPr/>
        </p:nvSpPr>
        <p:spPr>
          <a:xfrm>
            <a:off x="1007521" y="6381871"/>
            <a:ext cx="163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10:00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11:00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4E35789A-9D79-B707-C8A9-BD946515F135}"/>
              </a:ext>
            </a:extLst>
          </p:cNvPr>
          <p:cNvSpPr txBox="1"/>
          <p:nvPr/>
        </p:nvSpPr>
        <p:spPr>
          <a:xfrm>
            <a:off x="1007520" y="7070093"/>
            <a:ext cx="1631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3582900-E38B-FDE8-B2C5-D0A133D2B2DF}"/>
              </a:ext>
            </a:extLst>
          </p:cNvPr>
          <p:cNvSpPr txBox="1"/>
          <p:nvPr/>
        </p:nvSpPr>
        <p:spPr>
          <a:xfrm>
            <a:off x="996133" y="7646842"/>
            <a:ext cx="174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(zoom)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開催</a:t>
            </a:r>
          </a:p>
        </p:txBody>
      </p:sp>
      <p:pic>
        <p:nvPicPr>
          <p:cNvPr id="15" name="図 14" descr="アイコン&#10;&#10;自動的に生成された説明">
            <a:extLst>
              <a:ext uri="{FF2B5EF4-FFF2-40B4-BE49-F238E27FC236}">
                <a16:creationId xmlns:a16="http://schemas.microsoft.com/office/drawing/2014/main" id="{E34C43D1-9C82-AD59-50D8-C0E8D1CC91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230" y="7337281"/>
            <a:ext cx="687827" cy="962201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AD85A5B-7DB1-D77B-2CBD-621B32829BB5}"/>
              </a:ext>
            </a:extLst>
          </p:cNvPr>
          <p:cNvSpPr/>
          <p:nvPr/>
        </p:nvSpPr>
        <p:spPr>
          <a:xfrm>
            <a:off x="3450362" y="3333261"/>
            <a:ext cx="3253893" cy="2130279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0B61F7-B42A-970A-3DAE-41BC6A37D8C7}"/>
              </a:ext>
            </a:extLst>
          </p:cNvPr>
          <p:cNvSpPr txBox="1"/>
          <p:nvPr/>
        </p:nvSpPr>
        <p:spPr>
          <a:xfrm>
            <a:off x="3504827" y="3366617"/>
            <a:ext cx="32087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こんなことをお考えの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実習予定者にピッタリ！</a:t>
            </a:r>
            <a:b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指導案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の書き方がわからない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実習前に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やっておくべきことを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知りたい！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先生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との関わりが不安！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不安や悩みを全部解決して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実習が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楽しみ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に！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BAAFDA7-2747-041B-0B06-2ED03143BADF}"/>
              </a:ext>
            </a:extLst>
          </p:cNvPr>
          <p:cNvSpPr txBox="1"/>
          <p:nvPr/>
        </p:nvSpPr>
        <p:spPr>
          <a:xfrm>
            <a:off x="3391240" y="7669877"/>
            <a:ext cx="275253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実習に関する不安が解消！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1B2BA409-FB24-FDDC-1130-CBE7D88C6104}"/>
              </a:ext>
            </a:extLst>
          </p:cNvPr>
          <p:cNvGrpSpPr/>
          <p:nvPr/>
        </p:nvGrpSpPr>
        <p:grpSpPr>
          <a:xfrm>
            <a:off x="81209" y="8324758"/>
            <a:ext cx="4056726" cy="667015"/>
            <a:chOff x="-3572033" y="5883968"/>
            <a:chExt cx="4056726" cy="667015"/>
          </a:xfrm>
        </p:grpSpPr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3CAB328D-A90B-7180-E4F3-B1008895C910}"/>
                </a:ext>
              </a:extLst>
            </p:cNvPr>
            <p:cNvSpPr txBox="1"/>
            <p:nvPr/>
          </p:nvSpPr>
          <p:spPr>
            <a:xfrm>
              <a:off x="-3572033" y="5904652"/>
              <a:ext cx="4056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>
                  <a:ln w="152400">
                    <a:solidFill>
                      <a:srgbClr val="F59C95"/>
                    </a:solidFill>
                  </a:ln>
                  <a:solidFill>
                    <a:srgbClr val="F59C95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お申込み</a:t>
              </a:r>
              <a:r>
                <a:rPr kumimoji="1" lang="ja-JP" altLang="en-US" sz="3200" b="1" dirty="0">
                  <a:ln w="152400">
                    <a:solidFill>
                      <a:srgbClr val="F59C95"/>
                    </a:solidFill>
                  </a:ln>
                  <a:solidFill>
                    <a:srgbClr val="F59C95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はこちら！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BB48BD0E-3B21-9424-407E-DEEDC7A6FB81}"/>
                </a:ext>
              </a:extLst>
            </p:cNvPr>
            <p:cNvSpPr txBox="1"/>
            <p:nvPr/>
          </p:nvSpPr>
          <p:spPr>
            <a:xfrm>
              <a:off x="-3572033" y="5883968"/>
              <a:ext cx="38921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b="1" dirty="0">
                  <a:solidFill>
                    <a:srgbClr val="0000A4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お申込み</a:t>
              </a:r>
              <a:r>
                <a:rPr kumimoji="1" lang="ja-JP" altLang="en-US" sz="3200" b="1" dirty="0">
                  <a:solidFill>
                    <a:srgbClr val="FFFFFF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はこちら！</a:t>
              </a:r>
            </a:p>
          </p:txBody>
        </p:sp>
      </p:grpSp>
      <p:sp>
        <p:nvSpPr>
          <p:cNvPr id="36" name="吹き出し: 円形 35">
            <a:extLst>
              <a:ext uri="{FF2B5EF4-FFF2-40B4-BE49-F238E27FC236}">
                <a16:creationId xmlns:a16="http://schemas.microsoft.com/office/drawing/2014/main" id="{DD818D22-3C4E-6217-F4A3-09322A6426E0}"/>
              </a:ext>
            </a:extLst>
          </p:cNvPr>
          <p:cNvSpPr/>
          <p:nvPr/>
        </p:nvSpPr>
        <p:spPr>
          <a:xfrm>
            <a:off x="138622" y="1393745"/>
            <a:ext cx="1368743" cy="1338290"/>
          </a:xfrm>
          <a:prstGeom prst="wedgeEllipseCallout">
            <a:avLst>
              <a:gd name="adj1" fmla="val 36451"/>
              <a:gd name="adj2" fmla="val -51620"/>
            </a:avLst>
          </a:prstGeom>
          <a:solidFill>
            <a:srgbClr val="FD599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E5CEC3A-13B1-2B7C-0148-90907C9D2287}"/>
              </a:ext>
            </a:extLst>
          </p:cNvPr>
          <p:cNvSpPr txBox="1"/>
          <p:nvPr/>
        </p:nvSpPr>
        <p:spPr>
          <a:xfrm>
            <a:off x="283836" y="1545900"/>
            <a:ext cx="513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8B2D386D-9C39-AB35-8FAC-F7CEC5A8E7F4}"/>
              </a:ext>
            </a:extLst>
          </p:cNvPr>
          <p:cNvCxnSpPr>
            <a:cxnSpLocks/>
          </p:cNvCxnSpPr>
          <p:nvPr/>
        </p:nvCxnSpPr>
        <p:spPr>
          <a:xfrm flipH="1">
            <a:off x="458746" y="1593398"/>
            <a:ext cx="608403" cy="66944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57ACD8E-8E65-BA11-1E63-AB0A96EB8231}"/>
              </a:ext>
            </a:extLst>
          </p:cNvPr>
          <p:cNvSpPr txBox="1"/>
          <p:nvPr/>
        </p:nvSpPr>
        <p:spPr>
          <a:xfrm>
            <a:off x="699246" y="1788903"/>
            <a:ext cx="777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13</a:t>
            </a:r>
            <a:endParaRPr kumimoji="1" lang="en-US" altLang="ja-JP" sz="36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A4FFBE9-CDB3-6144-174C-A10B83F3A380}"/>
              </a:ext>
            </a:extLst>
          </p:cNvPr>
          <p:cNvSpPr txBox="1"/>
          <p:nvPr/>
        </p:nvSpPr>
        <p:spPr>
          <a:xfrm>
            <a:off x="458746" y="2297385"/>
            <a:ext cx="714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SAT</a:t>
            </a:r>
            <a:endParaRPr kumimoji="1" lang="ja-JP" altLang="en-US" sz="2000" b="1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B088249-C845-6C29-7DFD-DA1A863FAF0A}"/>
              </a:ext>
            </a:extLst>
          </p:cNvPr>
          <p:cNvSpPr txBox="1"/>
          <p:nvPr/>
        </p:nvSpPr>
        <p:spPr>
          <a:xfrm>
            <a:off x="962767" y="554728"/>
            <a:ext cx="6103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n w="152400">
                  <a:solidFill>
                    <a:srgbClr val="FFFFFF"/>
                  </a:solidFill>
                </a:ln>
                <a:solidFill>
                  <a:srgbClr val="FFFF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実習前オンライン講座</a:t>
            </a:r>
            <a:endParaRPr kumimoji="1" lang="en-US" altLang="ja-JP" sz="4400" b="1" dirty="0">
              <a:ln w="152400">
                <a:solidFill>
                  <a:srgbClr val="FFFFFF"/>
                </a:solidFill>
              </a:ln>
              <a:solidFill>
                <a:srgbClr val="FFFFFF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2411E41-FF76-0517-20F4-122E480E4316}"/>
              </a:ext>
            </a:extLst>
          </p:cNvPr>
          <p:cNvSpPr txBox="1"/>
          <p:nvPr/>
        </p:nvSpPr>
        <p:spPr>
          <a:xfrm>
            <a:off x="958755" y="556896"/>
            <a:ext cx="61035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実習前</a:t>
            </a:r>
            <a:r>
              <a:rPr kumimoji="1" lang="ja-JP" altLang="en-US" sz="4400" b="1" dirty="0">
                <a:solidFill>
                  <a:srgbClr val="FD5997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オンライン</a:t>
            </a:r>
            <a:r>
              <a:rPr kumimoji="1" lang="ja-JP" altLang="en-US" sz="44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講座</a:t>
            </a:r>
            <a:endParaRPr kumimoji="1" lang="en-US" altLang="ja-JP" sz="4400" b="1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7784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1056</TotalTime>
  <Words>197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HGP創英角ﾎﾟｯﾌﾟ体</vt:lpstr>
      <vt:lpstr>HGS創英角ﾎﾟｯﾌﾟ体</vt:lpstr>
      <vt:lpstr>HG創英角ﾎﾟｯﾌﾟ体</vt:lpstr>
      <vt:lpstr>UD デジタル 教科書体 NK-R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野中 彩乃</dc:creator>
  <cp:lastModifiedBy>野中 彩乃</cp:lastModifiedBy>
  <cp:revision>14</cp:revision>
  <cp:lastPrinted>2023-04-24T05:20:58Z</cp:lastPrinted>
  <dcterms:created xsi:type="dcterms:W3CDTF">2023-04-10T01:27:23Z</dcterms:created>
  <dcterms:modified xsi:type="dcterms:W3CDTF">2023-05-08T04:03:20Z</dcterms:modified>
</cp:coreProperties>
</file>