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E5E"/>
    <a:srgbClr val="FC8610"/>
    <a:srgbClr val="FFFD9B"/>
    <a:srgbClr val="F98383"/>
    <a:srgbClr val="FDC741"/>
    <a:srgbClr val="FB9E70"/>
    <a:srgbClr val="FD9E6D"/>
    <a:srgbClr val="F33939"/>
    <a:srgbClr val="94B756"/>
    <a:srgbClr val="F9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316" y="546"/>
      </p:cViewPr>
      <p:guideLst>
        <p:guide orient="horz" pos="307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8E82-35C4-436C-A1D6-41340A312D4C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793E-56CD-4AB0-B4B5-F4E417D56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14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8E82-35C4-436C-A1D6-41340A312D4C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793E-56CD-4AB0-B4B5-F4E417D56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6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8E82-35C4-436C-A1D6-41340A312D4C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793E-56CD-4AB0-B4B5-F4E417D56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0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8E82-35C4-436C-A1D6-41340A312D4C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793E-56CD-4AB0-B4B5-F4E417D56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3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8E82-35C4-436C-A1D6-41340A312D4C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793E-56CD-4AB0-B4B5-F4E417D56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98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8E82-35C4-436C-A1D6-41340A312D4C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793E-56CD-4AB0-B4B5-F4E417D56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65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8E82-35C4-436C-A1D6-41340A312D4C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793E-56CD-4AB0-B4B5-F4E417D56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90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8E82-35C4-436C-A1D6-41340A312D4C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793E-56CD-4AB0-B4B5-F4E417D56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5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8E82-35C4-436C-A1D6-41340A312D4C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793E-56CD-4AB0-B4B5-F4E417D56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03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8E82-35C4-436C-A1D6-41340A312D4C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793E-56CD-4AB0-B4B5-F4E417D56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9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8E82-35C4-436C-A1D6-41340A312D4C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793E-56CD-4AB0-B4B5-F4E417D56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31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38E82-35C4-436C-A1D6-41340A312D4C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793E-56CD-4AB0-B4B5-F4E417D56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77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74" y="-681809"/>
            <a:ext cx="7412347" cy="4945425"/>
          </a:xfrm>
          <a:prstGeom prst="rect">
            <a:avLst/>
          </a:prstGeom>
        </p:spPr>
      </p:pic>
      <p:sp>
        <p:nvSpPr>
          <p:cNvPr id="72" name="フローチャート: 結合子 71"/>
          <p:cNvSpPr/>
          <p:nvPr/>
        </p:nvSpPr>
        <p:spPr>
          <a:xfrm rot="20683951">
            <a:off x="-955381" y="-1014399"/>
            <a:ext cx="2675396" cy="2200084"/>
          </a:xfrm>
          <a:prstGeom prst="flowChartConnector">
            <a:avLst/>
          </a:prstGeom>
          <a:solidFill>
            <a:srgbClr val="94B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0" y="8766155"/>
            <a:ext cx="6858000" cy="1139844"/>
          </a:xfrm>
          <a:prstGeom prst="rect">
            <a:avLst/>
          </a:prstGeom>
          <a:solidFill>
            <a:srgbClr val="FE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0" y="3660525"/>
            <a:ext cx="6858000" cy="5105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aseline="-25000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827656" y="3932532"/>
            <a:ext cx="2127143" cy="442252"/>
          </a:xfrm>
          <a:prstGeom prst="wedgeRoundRectCallout">
            <a:avLst>
              <a:gd name="adj1" fmla="val -41030"/>
              <a:gd name="adj2" fmla="val 71844"/>
              <a:gd name="adj3" fmla="val 16667"/>
            </a:avLst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 rot="21560215">
            <a:off x="829008" y="4035234"/>
            <a:ext cx="2125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今</a:t>
            </a:r>
            <a:r>
              <a:rPr kumimoji="1" lang="ja-JP" altLang="en-US" sz="1000" dirty="0" smtClean="0"/>
              <a:t>どんな準備が必要か知りたい</a:t>
            </a:r>
            <a:r>
              <a:rPr kumimoji="1" lang="en-US" altLang="ja-JP" sz="1000" dirty="0" smtClean="0"/>
              <a:t>…</a:t>
            </a:r>
            <a:endParaRPr kumimoji="1" lang="ja-JP" altLang="en-US" sz="1000" dirty="0"/>
          </a:p>
        </p:txBody>
      </p:sp>
      <p:sp>
        <p:nvSpPr>
          <p:cNvPr id="21" name="角丸四角形吹き出し 20"/>
          <p:cNvSpPr/>
          <p:nvPr/>
        </p:nvSpPr>
        <p:spPr>
          <a:xfrm>
            <a:off x="1146375" y="4520046"/>
            <a:ext cx="2127143" cy="474058"/>
          </a:xfrm>
          <a:prstGeom prst="wedgeRoundRectCallout">
            <a:avLst>
              <a:gd name="adj1" fmla="val -57788"/>
              <a:gd name="adj2" fmla="val 318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48969" y="4586692"/>
            <a:ext cx="1859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産後のママのサポート方法が知りたい</a:t>
            </a:r>
            <a:r>
              <a:rPr kumimoji="1" lang="en-US" altLang="ja-JP" sz="1000" dirty="0" smtClean="0"/>
              <a:t>…</a:t>
            </a:r>
            <a:endParaRPr kumimoji="1" lang="ja-JP" altLang="en-US" sz="1000" dirty="0"/>
          </a:p>
        </p:txBody>
      </p:sp>
      <p:sp>
        <p:nvSpPr>
          <p:cNvPr id="23" name="角丸四角形吹き出し 22"/>
          <p:cNvSpPr/>
          <p:nvPr/>
        </p:nvSpPr>
        <p:spPr>
          <a:xfrm>
            <a:off x="3734137" y="3928991"/>
            <a:ext cx="2127143" cy="474058"/>
          </a:xfrm>
          <a:prstGeom prst="wedgeRoundRectCallout">
            <a:avLst>
              <a:gd name="adj1" fmla="val 58059"/>
              <a:gd name="adj2" fmla="val 39151"/>
              <a:gd name="adj3" fmla="val 16667"/>
            </a:avLst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吹き出し 23"/>
          <p:cNvSpPr/>
          <p:nvPr/>
        </p:nvSpPr>
        <p:spPr>
          <a:xfrm>
            <a:off x="3548364" y="4533901"/>
            <a:ext cx="2127143" cy="474058"/>
          </a:xfrm>
          <a:prstGeom prst="wedgeRoundRectCallout">
            <a:avLst>
              <a:gd name="adj1" fmla="val 61702"/>
              <a:gd name="adj2" fmla="val 1299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75568" y="3986243"/>
            <a:ext cx="170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夫婦の子育て分担の成功例を知りたい</a:t>
            </a:r>
            <a:r>
              <a:rPr lang="en-US" altLang="ja-JP" sz="1000" dirty="0" smtClean="0"/>
              <a:t>…</a:t>
            </a:r>
            <a:endParaRPr kumimoji="1" lang="ja-JP" altLang="en-US" sz="1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48720" y="4580139"/>
            <a:ext cx="181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新生児の沐浴・オムツ替え</a:t>
            </a:r>
            <a:endParaRPr lang="en-US" altLang="ja-JP" sz="1000" dirty="0" smtClean="0"/>
          </a:p>
          <a:p>
            <a:r>
              <a:rPr kumimoji="1" lang="ja-JP" altLang="en-US" sz="1000" dirty="0"/>
              <a:t>どうやる</a:t>
            </a:r>
            <a:r>
              <a:rPr kumimoji="1" lang="ja-JP" altLang="en-US" sz="1000" dirty="0" smtClean="0"/>
              <a:t>の？</a:t>
            </a:r>
            <a:endParaRPr kumimoji="1" lang="ja-JP" altLang="en-US" sz="1000" dirty="0"/>
          </a:p>
        </p:txBody>
      </p:sp>
      <p:sp>
        <p:nvSpPr>
          <p:cNvPr id="26" name="角丸四角形吹き出し 25"/>
          <p:cNvSpPr/>
          <p:nvPr/>
        </p:nvSpPr>
        <p:spPr>
          <a:xfrm>
            <a:off x="2429649" y="5226111"/>
            <a:ext cx="3426150" cy="2963687"/>
          </a:xfrm>
          <a:prstGeom prst="wedgeRoundRectCallout">
            <a:avLst>
              <a:gd name="adj1" fmla="val 57943"/>
              <a:gd name="adj2" fmla="val 133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61024" y="5379422"/>
            <a:ext cx="4159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なるほど</a:t>
            </a:r>
            <a:r>
              <a:rPr lang="en-US" altLang="ja-JP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不安ですよね。でも大丈夫！</a:t>
            </a:r>
            <a:endParaRPr lang="en-US" altLang="ja-JP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幼児教育のプロが講座でお教えします！</a:t>
            </a:r>
            <a:endParaRPr lang="en-US" altLang="ja-JP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フローチャート: 結合子 26"/>
          <p:cNvSpPr/>
          <p:nvPr/>
        </p:nvSpPr>
        <p:spPr>
          <a:xfrm>
            <a:off x="5422819" y="2500903"/>
            <a:ext cx="979052" cy="942107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12182" y="2746461"/>
            <a:ext cx="12378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FE5E5E"/>
                </a:solidFill>
              </a:rPr>
              <a:t>出産前</a:t>
            </a:r>
            <a:r>
              <a:rPr kumimoji="1" lang="ja-JP" altLang="en-US" sz="1200" dirty="0" smtClean="0">
                <a:solidFill>
                  <a:schemeClr val="bg2">
                    <a:lumMod val="50000"/>
                  </a:schemeClr>
                </a:solidFill>
              </a:rPr>
              <a:t>の</a:t>
            </a:r>
            <a:endParaRPr kumimoji="1" lang="en-US" altLang="ja-JP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bg2">
                    <a:lumMod val="50000"/>
                  </a:schemeClr>
                </a:solidFill>
              </a:rPr>
              <a:t>ご夫婦</a:t>
            </a:r>
            <a:r>
              <a:rPr kumimoji="1" lang="ja-JP" altLang="en-US" sz="1200" dirty="0" smtClean="0">
                <a:solidFill>
                  <a:schemeClr val="bg2">
                    <a:lumMod val="50000"/>
                  </a:schemeClr>
                </a:solidFill>
              </a:rPr>
              <a:t>対象</a:t>
            </a:r>
            <a:endParaRPr kumimoji="1" lang="ja-JP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4" t="12321" r="19520" b="31300"/>
          <a:stretch/>
        </p:blipFill>
        <p:spPr>
          <a:xfrm>
            <a:off x="155468" y="4368925"/>
            <a:ext cx="685687" cy="681507"/>
          </a:xfrm>
          <a:prstGeom prst="flowChartConnector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14334" r="61251" b="46944"/>
          <a:stretch/>
        </p:blipFill>
        <p:spPr>
          <a:xfrm>
            <a:off x="6043519" y="4392299"/>
            <a:ext cx="693079" cy="658133"/>
          </a:xfrm>
          <a:prstGeom prst="flowChartConnector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0" t="10976" r="22297" b="43068"/>
          <a:stretch/>
        </p:blipFill>
        <p:spPr>
          <a:xfrm>
            <a:off x="5974042" y="5365872"/>
            <a:ext cx="743026" cy="748601"/>
          </a:xfrm>
          <a:prstGeom prst="flowChartConnector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0" name="正方形/長方形 39"/>
          <p:cNvSpPr/>
          <p:nvPr/>
        </p:nvSpPr>
        <p:spPr>
          <a:xfrm>
            <a:off x="3909259" y="9119172"/>
            <a:ext cx="610435" cy="59831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19046" y="862177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 w="76200">
                  <a:solidFill>
                    <a:srgbClr val="FE5E5E"/>
                  </a:solidFill>
                </a:ln>
                <a:solidFill>
                  <a:srgbClr val="FE5E5E"/>
                </a:solidFill>
              </a:rPr>
              <a:t>お申込み</a:t>
            </a:r>
            <a:endParaRPr kumimoji="1" lang="ja-JP" altLang="en-US" sz="2000" b="1" dirty="0">
              <a:ln w="76200">
                <a:solidFill>
                  <a:srgbClr val="FE5E5E"/>
                </a:solidFill>
              </a:ln>
              <a:solidFill>
                <a:srgbClr val="FE5E5E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267" y="9050637"/>
            <a:ext cx="321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</a:rPr>
              <a:t>右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の</a:t>
            </a:r>
            <a:r>
              <a:rPr kumimoji="1" lang="en-US" altLang="ja-JP" sz="1000" dirty="0" smtClean="0">
                <a:solidFill>
                  <a:schemeClr val="bg1"/>
                </a:solidFill>
              </a:rPr>
              <a:t>QR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コードまたはお電話からお申込みください。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02170" y="9270090"/>
            <a:ext cx="78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QR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18267" y="9305461"/>
            <a:ext cx="3517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u="sng" dirty="0" smtClean="0">
                <a:solidFill>
                  <a:schemeClr val="bg1"/>
                </a:solidFill>
              </a:rPr>
              <a:t>TEL:</a:t>
            </a:r>
            <a:r>
              <a:rPr kumimoji="1" lang="ja-JP" altLang="en-US" sz="1600" b="1" u="sng" dirty="0" smtClean="0">
                <a:solidFill>
                  <a:schemeClr val="bg1"/>
                </a:solidFill>
              </a:rPr>
              <a:t>○○</a:t>
            </a:r>
            <a:r>
              <a:rPr kumimoji="1" lang="en-US" altLang="ja-JP" sz="1600" b="1" u="sng" dirty="0" smtClean="0">
                <a:solidFill>
                  <a:schemeClr val="bg1"/>
                </a:solidFill>
              </a:rPr>
              <a:t>-</a:t>
            </a:r>
            <a:r>
              <a:rPr kumimoji="1" lang="ja-JP" altLang="en-US" sz="1600" b="1" u="sng" dirty="0" smtClean="0">
                <a:solidFill>
                  <a:schemeClr val="bg1"/>
                </a:solidFill>
              </a:rPr>
              <a:t>○○○○</a:t>
            </a:r>
            <a:r>
              <a:rPr kumimoji="1" lang="en-US" altLang="ja-JP" sz="1600" b="1" u="sng" dirty="0" smtClean="0">
                <a:solidFill>
                  <a:schemeClr val="bg1"/>
                </a:solidFill>
              </a:rPr>
              <a:t>-</a:t>
            </a:r>
            <a:r>
              <a:rPr kumimoji="1" lang="ja-JP" altLang="en-US" sz="1600" b="1" u="sng" dirty="0" smtClean="0">
                <a:solidFill>
                  <a:schemeClr val="bg1"/>
                </a:solidFill>
              </a:rPr>
              <a:t>○○○○</a:t>
            </a:r>
            <a:endParaRPr kumimoji="1" lang="ja-JP" altLang="en-US" sz="1600" b="1" u="sng" dirty="0">
              <a:solidFill>
                <a:schemeClr val="bg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552388" y="5810235"/>
            <a:ext cx="33915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講座</a:t>
            </a:r>
            <a:r>
              <a:rPr lang="ja-JP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ja-JP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ja-JP" sz="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10:00-10:45 </a:t>
            </a:r>
          </a:p>
          <a:p>
            <a:r>
              <a:rPr lang="ja-JP" altLang="en-US" sz="1300" b="1" dirty="0" smtClean="0">
                <a:solidFill>
                  <a:srgbClr val="FC8610"/>
                </a:solidFill>
              </a:rPr>
              <a:t>　沐浴・オムツ替え</a:t>
            </a:r>
            <a:r>
              <a:rPr lang="ja-JP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のやり方</a:t>
            </a:r>
            <a:endParaRPr lang="en-US" altLang="ja-JP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ja-JP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10:45-11:00 </a:t>
            </a:r>
          </a:p>
          <a:p>
            <a:r>
              <a:rPr lang="ja-JP" altLang="en-US" sz="1300" b="1" dirty="0" smtClean="0">
                <a:solidFill>
                  <a:srgbClr val="FC8610"/>
                </a:solidFill>
              </a:rPr>
              <a:t>　産後</a:t>
            </a:r>
            <a:r>
              <a:rPr lang="ja-JP" altLang="en-US" sz="1300" b="1" dirty="0" smtClean="0">
                <a:solidFill>
                  <a:srgbClr val="FC8610"/>
                </a:solidFill>
              </a:rPr>
              <a:t>ママへのサポート</a:t>
            </a:r>
            <a:r>
              <a:rPr lang="ja-JP" altLang="en-US" sz="1300" b="1" dirty="0" smtClean="0">
                <a:solidFill>
                  <a:srgbClr val="FC8610"/>
                </a:solidFill>
              </a:rPr>
              <a:t>方法</a:t>
            </a:r>
            <a:endParaRPr lang="en-US" altLang="ja-JP" sz="1300" b="1" dirty="0">
              <a:solidFill>
                <a:srgbClr val="FC8610"/>
              </a:solidFill>
            </a:endParaRPr>
          </a:p>
          <a:p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　 先生</a:t>
            </a:r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の先輩ママから夫婦の</a:t>
            </a:r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子育て</a:t>
            </a:r>
            <a:endParaRPr lang="en-US" altLang="ja-JP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　 分担例をご紹介</a:t>
            </a:r>
            <a:endParaRPr lang="en-US" altLang="ja-JP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ja-JP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11:00-11:30</a:t>
            </a:r>
            <a:r>
              <a:rPr lang="en-US" altLang="ja-JP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1300" b="1" dirty="0" smtClean="0">
                <a:solidFill>
                  <a:srgbClr val="FC8610"/>
                </a:solidFill>
              </a:rPr>
              <a:t>　子</a:t>
            </a:r>
            <a:r>
              <a:rPr lang="ja-JP" altLang="en-US" sz="1300" b="1" dirty="0" smtClean="0">
                <a:solidFill>
                  <a:srgbClr val="FC8610"/>
                </a:solidFill>
              </a:rPr>
              <a:t>育てに関する</a:t>
            </a:r>
            <a:r>
              <a:rPr lang="ja-JP" altLang="en-US" sz="1300" b="1" dirty="0" smtClean="0">
                <a:solidFill>
                  <a:srgbClr val="FC8610"/>
                </a:solidFill>
              </a:rPr>
              <a:t>ご相談</a:t>
            </a:r>
            <a:endParaRPr lang="en-US" altLang="ja-JP" sz="1300" b="1" dirty="0">
              <a:solidFill>
                <a:srgbClr val="FC8610"/>
              </a:solidFill>
            </a:endParaRPr>
          </a:p>
          <a:p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　 子</a:t>
            </a:r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育てに向けて不安に思う</a:t>
            </a:r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こと</a:t>
            </a:r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等、</a:t>
            </a:r>
            <a:endParaRPr lang="en-US" altLang="ja-JP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些細</a:t>
            </a:r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な</a:t>
            </a:r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ことでも</a:t>
            </a:r>
            <a:r>
              <a:rPr lang="ja-JP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相談にのります。</a:t>
            </a:r>
            <a:endParaRPr lang="en-US" altLang="ja-JP" sz="1100" b="1" dirty="0" smtClean="0">
              <a:solidFill>
                <a:schemeClr val="bg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5021096" y="8851386"/>
            <a:ext cx="1656661" cy="94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537441" y="9189204"/>
            <a:ext cx="74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地図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6615" y="5070758"/>
            <a:ext cx="729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プレパパ</a:t>
            </a:r>
            <a:endParaRPr kumimoji="1" lang="ja-JP" altLang="en-US" sz="1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39405" y="5063374"/>
            <a:ext cx="71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プレママ</a:t>
            </a:r>
            <a:endParaRPr kumimoji="1" lang="ja-JP" altLang="en-US" sz="1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84982" y="6123625"/>
            <a:ext cx="84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○○幼稚園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000" dirty="0" smtClean="0"/>
              <a:t>○○先生</a:t>
            </a:r>
            <a:endParaRPr kumimoji="1" lang="ja-JP" altLang="en-US" sz="1000" dirty="0"/>
          </a:p>
        </p:txBody>
      </p:sp>
      <p:sp>
        <p:nvSpPr>
          <p:cNvPr id="22" name="円形吹き出し 21"/>
          <p:cNvSpPr/>
          <p:nvPr/>
        </p:nvSpPr>
        <p:spPr>
          <a:xfrm rot="20783852">
            <a:off x="1073995" y="1538902"/>
            <a:ext cx="974549" cy="572296"/>
          </a:xfrm>
          <a:prstGeom prst="wedgeEllipseCallout">
            <a:avLst>
              <a:gd name="adj1" fmla="val 46695"/>
              <a:gd name="adj2" fmla="val 50474"/>
            </a:avLst>
          </a:prstGeom>
          <a:noFill/>
          <a:ln w="28575">
            <a:solidFill>
              <a:srgbClr val="FE5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E5E5E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20675970">
            <a:off x="1145510" y="1588971"/>
            <a:ext cx="7981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E5E5E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プレ</a:t>
            </a:r>
            <a:endParaRPr kumimoji="1" lang="ja-JP" altLang="en-US" sz="2400" b="1" dirty="0">
              <a:solidFill>
                <a:srgbClr val="FE5E5E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990474" y="1806180"/>
            <a:ext cx="466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n w="101600">
                  <a:solidFill>
                    <a:srgbClr val="FFC000"/>
                  </a:solidFill>
                </a:ln>
                <a:solidFill>
                  <a:srgbClr val="FDC74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パパ・ママ</a:t>
            </a:r>
            <a:r>
              <a:rPr lang="ja-JP" altLang="en-US" sz="3200" b="1" dirty="0">
                <a:ln w="101600">
                  <a:solidFill>
                    <a:srgbClr val="FFC000"/>
                  </a:solidFill>
                </a:ln>
                <a:solidFill>
                  <a:srgbClr val="FDC74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講座</a:t>
            </a:r>
            <a:endParaRPr kumimoji="1" lang="ja-JP" altLang="en-US" sz="3200" b="1" dirty="0">
              <a:ln w="101600">
                <a:solidFill>
                  <a:srgbClr val="FFC000"/>
                </a:solidFill>
              </a:ln>
              <a:solidFill>
                <a:srgbClr val="FDC74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90474" y="1808860"/>
            <a:ext cx="466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パパ・ママ</a:t>
            </a:r>
            <a:r>
              <a:rPr lang="ja-JP" altLang="en-US" sz="3200" b="1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講座</a:t>
            </a:r>
            <a:endParaRPr kumimoji="1" lang="ja-JP" altLang="en-US" sz="3200" b="1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13810" y="1463293"/>
            <a:ext cx="293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n w="88900">
                  <a:solidFill>
                    <a:srgbClr val="FE5E5E"/>
                  </a:solidFill>
                </a:ln>
                <a:solidFill>
                  <a:srgbClr val="F9838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幼児教育のプロ直伝！</a:t>
            </a:r>
            <a:endParaRPr kumimoji="1" lang="ja-JP" altLang="en-US" sz="2000" dirty="0">
              <a:ln w="88900">
                <a:solidFill>
                  <a:srgbClr val="FE5E5E"/>
                </a:solidFill>
              </a:ln>
              <a:solidFill>
                <a:srgbClr val="F9838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997597" y="1460860"/>
            <a:ext cx="293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幼児教育のプロ直伝！</a:t>
            </a:r>
            <a:endParaRPr kumimoji="1" lang="ja-JP" altLang="en-US" sz="2000" b="1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2057262" y="2422686"/>
            <a:ext cx="904257" cy="282947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072300" y="2456247"/>
            <a:ext cx="884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オムツ替え</a:t>
            </a:r>
            <a:endParaRPr kumimoji="1" lang="ja-JP" altLang="en-US" sz="1100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9" b="24443" l="37923" r="58322">
                        <a14:foregroundMark x1="38316" y1="16481" x2="38316" y2="16481"/>
                        <a14:foregroundMark x1="40744" y1="11527" x2="40744" y2="11527"/>
                        <a14:foregroundMark x1="48862" y1="8190" x2="53869" y2="7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73" t="251" r="39128" b="72869"/>
          <a:stretch/>
        </p:blipFill>
        <p:spPr>
          <a:xfrm rot="191470">
            <a:off x="442085" y="806848"/>
            <a:ext cx="1840238" cy="1455044"/>
          </a:xfrm>
          <a:prstGeom prst="flowChartConnector">
            <a:avLst/>
          </a:prstGeom>
        </p:spPr>
      </p:pic>
      <p:sp>
        <p:nvSpPr>
          <p:cNvPr id="61" name="角丸四角形 60"/>
          <p:cNvSpPr/>
          <p:nvPr/>
        </p:nvSpPr>
        <p:spPr>
          <a:xfrm>
            <a:off x="3070156" y="2422686"/>
            <a:ext cx="904257" cy="282947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79212" y="2457878"/>
            <a:ext cx="481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沐浴</a:t>
            </a:r>
            <a:endParaRPr kumimoji="1" lang="ja-JP" altLang="en-US" sz="1100" dirty="0"/>
          </a:p>
        </p:txBody>
      </p:sp>
      <p:sp>
        <p:nvSpPr>
          <p:cNvPr id="62" name="テキスト ボックス 61"/>
          <p:cNvSpPr txBox="1"/>
          <p:nvPr/>
        </p:nvSpPr>
        <p:spPr>
          <a:xfrm rot="20700000">
            <a:off x="993745" y="36383"/>
            <a:ext cx="714805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1600" b="1" dirty="0" smtClean="0">
                <a:solidFill>
                  <a:schemeClr val="bg1"/>
                </a:solidFill>
              </a:rPr>
              <a:t>土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)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 rot="20700000">
            <a:off x="49031" y="139497"/>
            <a:ext cx="127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</a:rPr>
              <a:t>4/15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4083049" y="2422686"/>
            <a:ext cx="904257" cy="282947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149834" y="2450470"/>
            <a:ext cx="877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悩み</a:t>
            </a:r>
            <a:r>
              <a:rPr kumimoji="1" lang="ja-JP" altLang="en-US" sz="1100" dirty="0" smtClean="0"/>
              <a:t>相談</a:t>
            </a:r>
            <a:endParaRPr kumimoji="1" lang="ja-JP" altLang="en-US" sz="1100" dirty="0"/>
          </a:p>
        </p:txBody>
      </p:sp>
      <p:sp>
        <p:nvSpPr>
          <p:cNvPr id="71" name="テキスト ボックス 70"/>
          <p:cNvSpPr txBox="1"/>
          <p:nvPr/>
        </p:nvSpPr>
        <p:spPr>
          <a:xfrm rot="20700000">
            <a:off x="215448" y="509640"/>
            <a:ext cx="126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10:00-11:30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　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r>
              <a:rPr lang="en-US" altLang="ja-JP" sz="1200" dirty="0" smtClean="0">
                <a:solidFill>
                  <a:schemeClr val="bg1"/>
                </a:solidFill>
              </a:rPr>
              <a:t>@</a:t>
            </a:r>
            <a:r>
              <a:rPr lang="ja-JP" altLang="en-US" sz="1200" dirty="0" smtClean="0">
                <a:solidFill>
                  <a:schemeClr val="bg1"/>
                </a:solidFill>
              </a:rPr>
              <a:t>○○幼稚園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12830" y="8631192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</a:rPr>
              <a:t>お申込み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09335" y="9602684"/>
            <a:ext cx="4314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○○学校法人○○</a:t>
            </a:r>
            <a:r>
              <a:rPr lang="ja-JP" altLang="en-US" sz="1200" dirty="0" smtClean="0">
                <a:solidFill>
                  <a:schemeClr val="bg1"/>
                </a:solidFill>
              </a:rPr>
              <a:t>幼稚園</a:t>
            </a:r>
            <a:r>
              <a:rPr lang="ja-JP" altLang="en-US" sz="1200" dirty="0">
                <a:solidFill>
                  <a:schemeClr val="bg1"/>
                </a:solidFill>
              </a:rPr>
              <a:t>　</a:t>
            </a:r>
            <a:r>
              <a:rPr kumimoji="1" lang="ja-JP" altLang="en-US" sz="1050" dirty="0" smtClean="0">
                <a:solidFill>
                  <a:schemeClr val="bg1"/>
                </a:solidFill>
              </a:rPr>
              <a:t>○○市</a:t>
            </a:r>
            <a:r>
              <a:rPr kumimoji="1" lang="ja-JP" altLang="en-US" sz="1050" dirty="0">
                <a:solidFill>
                  <a:schemeClr val="bg1"/>
                </a:solidFill>
              </a:rPr>
              <a:t>○○町○○○○○○</a:t>
            </a: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28" y="5892703"/>
            <a:ext cx="907308" cy="606762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67" y="7320365"/>
            <a:ext cx="908469" cy="606119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277">
            <a:off x="1764404" y="7970033"/>
            <a:ext cx="1142768" cy="1142768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9" t="28205" r="62704" b="51045"/>
          <a:stretch/>
        </p:blipFill>
        <p:spPr>
          <a:xfrm rot="1580199" flipH="1">
            <a:off x="6061522" y="2502700"/>
            <a:ext cx="605379" cy="1187016"/>
          </a:xfrm>
          <a:prstGeom prst="flowChartConnector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70" b="42467" l="46586" r="67451">
                        <a14:foregroundMark x1="55463" y1="39130" x2="63126" y2="31446"/>
                        <a14:foregroundMark x1="61077" y1="40344" x2="61077" y2="40344"/>
                        <a14:foregroundMark x1="66085" y1="14055" x2="66085" y2="14055"/>
                        <a14:foregroundMark x1="64188" y1="11325" x2="64188" y2="11325"/>
                        <a14:foregroundMark x1="52200" y1="40344" x2="52200" y2="40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08" t="6311" r="30114" b="53511"/>
          <a:stretch/>
        </p:blipFill>
        <p:spPr>
          <a:xfrm rot="1027925">
            <a:off x="3878291" y="1362965"/>
            <a:ext cx="1824201" cy="2264127"/>
          </a:xfrm>
          <a:prstGeom prst="flowChartConnector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b="10348"/>
          <a:stretch/>
        </p:blipFill>
        <p:spPr>
          <a:xfrm>
            <a:off x="4833222" y="6604868"/>
            <a:ext cx="898414" cy="610093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t="91668" r="27088" b="1125"/>
          <a:stretch/>
        </p:blipFill>
        <p:spPr>
          <a:xfrm rot="20728644">
            <a:off x="6266048" y="8268479"/>
            <a:ext cx="538481" cy="347445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7" t="91044" r="12000" b="860"/>
          <a:stretch/>
        </p:blipFill>
        <p:spPr>
          <a:xfrm rot="21092044">
            <a:off x="5371518" y="8455741"/>
            <a:ext cx="1063893" cy="41645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2732686" y="8313873"/>
            <a:ext cx="3752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FE5E5E"/>
                </a:solidFill>
              </a:rPr>
              <a:t>○○幼稚園は出産前～産後まで</a:t>
            </a:r>
            <a:r>
              <a:rPr lang="ja-JP" altLang="en-US" sz="1000" dirty="0">
                <a:solidFill>
                  <a:srgbClr val="FE5E5E"/>
                </a:solidFill>
              </a:rPr>
              <a:t>子育て</a:t>
            </a:r>
            <a:r>
              <a:rPr lang="ja-JP" altLang="en-US" sz="1000" dirty="0" smtClean="0">
                <a:solidFill>
                  <a:srgbClr val="FE5E5E"/>
                </a:solidFill>
              </a:rPr>
              <a:t>家庭</a:t>
            </a:r>
            <a:r>
              <a:rPr lang="ja-JP" altLang="en-US" sz="1000" dirty="0">
                <a:solidFill>
                  <a:srgbClr val="FE5E5E"/>
                </a:solidFill>
              </a:rPr>
              <a:t>に</a:t>
            </a:r>
            <a:r>
              <a:rPr kumimoji="1" lang="ja-JP" altLang="en-US" sz="1000" dirty="0" smtClean="0">
                <a:solidFill>
                  <a:srgbClr val="FE5E5E"/>
                </a:solidFill>
              </a:rPr>
              <a:t>寄り添います！</a:t>
            </a:r>
            <a:endParaRPr kumimoji="1" lang="ja-JP" altLang="en-US" sz="1000" dirty="0">
              <a:solidFill>
                <a:srgbClr val="FE5E5E"/>
              </a:solidFill>
            </a:endParaRP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7" t="91044" r="12000" b="860"/>
          <a:stretch/>
        </p:blipFill>
        <p:spPr>
          <a:xfrm rot="507956" flipH="1">
            <a:off x="2577604" y="8454357"/>
            <a:ext cx="1063893" cy="416456"/>
          </a:xfrm>
          <a:prstGeom prst="rect">
            <a:avLst/>
          </a:prstGeom>
        </p:spPr>
      </p:pic>
      <p:sp>
        <p:nvSpPr>
          <p:cNvPr id="3" name="二等辺三角形 2"/>
          <p:cNvSpPr/>
          <p:nvPr/>
        </p:nvSpPr>
        <p:spPr>
          <a:xfrm rot="5400000">
            <a:off x="3614599" y="9346496"/>
            <a:ext cx="285859" cy="1272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 rot="20700000">
            <a:off x="278046" y="8292856"/>
            <a:ext cx="120511" cy="268741"/>
          </a:xfrm>
          <a:prstGeom prst="line">
            <a:avLst/>
          </a:prstGeom>
          <a:ln w="16510">
            <a:solidFill>
              <a:srgbClr val="FE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rot="2700000">
            <a:off x="656382" y="8275415"/>
            <a:ext cx="120511" cy="268741"/>
          </a:xfrm>
          <a:prstGeom prst="line">
            <a:avLst/>
          </a:prstGeom>
          <a:ln w="16510">
            <a:solidFill>
              <a:srgbClr val="FE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rot="900000">
            <a:off x="449560" y="8250489"/>
            <a:ext cx="120511" cy="222100"/>
          </a:xfrm>
          <a:prstGeom prst="line">
            <a:avLst/>
          </a:prstGeom>
          <a:ln w="16510">
            <a:solidFill>
              <a:srgbClr val="FE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フリーフォーム 81"/>
          <p:cNvSpPr/>
          <p:nvPr/>
        </p:nvSpPr>
        <p:spPr>
          <a:xfrm rot="16200000" flipH="1">
            <a:off x="2369328" y="6911965"/>
            <a:ext cx="612709" cy="113789"/>
          </a:xfrm>
          <a:custGeom>
            <a:avLst/>
            <a:gdLst>
              <a:gd name="connsiteX0" fmla="*/ 0 w 2042170"/>
              <a:gd name="connsiteY0" fmla="*/ 139484 h 263229"/>
              <a:gd name="connsiteX1" fmla="*/ 1464606 w 2042170"/>
              <a:gd name="connsiteY1" fmla="*/ 139484 h 263229"/>
              <a:gd name="connsiteX2" fmla="*/ 1464606 w 2042170"/>
              <a:gd name="connsiteY2" fmla="*/ 263229 h 263229"/>
              <a:gd name="connsiteX3" fmla="*/ 0 w 2042170"/>
              <a:gd name="connsiteY3" fmla="*/ 263229 h 263229"/>
              <a:gd name="connsiteX4" fmla="*/ 1468733 w 2042170"/>
              <a:gd name="connsiteY4" fmla="*/ 0 h 263229"/>
              <a:gd name="connsiteX5" fmla="*/ 2042170 w 2042170"/>
              <a:gd name="connsiteY5" fmla="*/ 263229 h 263229"/>
              <a:gd name="connsiteX6" fmla="*/ 1468733 w 2042170"/>
              <a:gd name="connsiteY6" fmla="*/ 263229 h 26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2170" h="263229">
                <a:moveTo>
                  <a:pt x="0" y="139484"/>
                </a:moveTo>
                <a:lnTo>
                  <a:pt x="1464606" y="139484"/>
                </a:lnTo>
                <a:lnTo>
                  <a:pt x="1464606" y="263229"/>
                </a:lnTo>
                <a:lnTo>
                  <a:pt x="0" y="263229"/>
                </a:lnTo>
                <a:close/>
                <a:moveTo>
                  <a:pt x="1468733" y="0"/>
                </a:moveTo>
                <a:lnTo>
                  <a:pt x="2042170" y="263229"/>
                </a:lnTo>
                <a:lnTo>
                  <a:pt x="1468733" y="263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フリーフォーム 82"/>
          <p:cNvSpPr/>
          <p:nvPr/>
        </p:nvSpPr>
        <p:spPr>
          <a:xfrm rot="16200000" flipH="1">
            <a:off x="2430858" y="7599782"/>
            <a:ext cx="493120" cy="110317"/>
          </a:xfrm>
          <a:custGeom>
            <a:avLst/>
            <a:gdLst>
              <a:gd name="connsiteX0" fmla="*/ 0 w 2042170"/>
              <a:gd name="connsiteY0" fmla="*/ 139484 h 263229"/>
              <a:gd name="connsiteX1" fmla="*/ 1464606 w 2042170"/>
              <a:gd name="connsiteY1" fmla="*/ 139484 h 263229"/>
              <a:gd name="connsiteX2" fmla="*/ 1464606 w 2042170"/>
              <a:gd name="connsiteY2" fmla="*/ 263229 h 263229"/>
              <a:gd name="connsiteX3" fmla="*/ 0 w 2042170"/>
              <a:gd name="connsiteY3" fmla="*/ 263229 h 263229"/>
              <a:gd name="connsiteX4" fmla="*/ 1468733 w 2042170"/>
              <a:gd name="connsiteY4" fmla="*/ 0 h 263229"/>
              <a:gd name="connsiteX5" fmla="*/ 2042170 w 2042170"/>
              <a:gd name="connsiteY5" fmla="*/ 263229 h 263229"/>
              <a:gd name="connsiteX6" fmla="*/ 1468733 w 2042170"/>
              <a:gd name="connsiteY6" fmla="*/ 263229 h 26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2170" h="263229">
                <a:moveTo>
                  <a:pt x="0" y="139484"/>
                </a:moveTo>
                <a:lnTo>
                  <a:pt x="1464606" y="139484"/>
                </a:lnTo>
                <a:lnTo>
                  <a:pt x="1464606" y="263229"/>
                </a:lnTo>
                <a:lnTo>
                  <a:pt x="0" y="263229"/>
                </a:lnTo>
                <a:close/>
                <a:moveTo>
                  <a:pt x="1468733" y="0"/>
                </a:moveTo>
                <a:lnTo>
                  <a:pt x="2042170" y="263229"/>
                </a:lnTo>
                <a:lnTo>
                  <a:pt x="1468733" y="263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吹き出し 1"/>
          <p:cNvSpPr/>
          <p:nvPr/>
        </p:nvSpPr>
        <p:spPr>
          <a:xfrm>
            <a:off x="325158" y="5664164"/>
            <a:ext cx="1964862" cy="2511507"/>
          </a:xfrm>
          <a:prstGeom prst="wedgeRoundRectCallout">
            <a:avLst>
              <a:gd name="adj1" fmla="val -59465"/>
              <a:gd name="adj2" fmla="val 37800"/>
              <a:gd name="adj3" fmla="val 16667"/>
            </a:avLst>
          </a:prstGeom>
          <a:noFill/>
          <a:ln w="19050">
            <a:solidFill>
              <a:srgbClr val="FE5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2579" y="5295301"/>
            <a:ext cx="1333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E5E5E"/>
                </a:solidFill>
              </a:rPr>
              <a:t>参加者の声</a:t>
            </a:r>
            <a:endParaRPr kumimoji="1" lang="ja-JP" altLang="en-US" sz="1400" dirty="0">
              <a:solidFill>
                <a:srgbClr val="FE5E5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3345" y="5755017"/>
            <a:ext cx="193141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FE5E5E"/>
              </a:buClr>
              <a:buFont typeface="Arial" panose="020B0604020202020204" pitchFamily="34" charset="0"/>
              <a:buChar char="•"/>
            </a:pPr>
            <a:r>
              <a:rPr lang="ja-JP" altLang="en-US" sz="1000" dirty="0" smtClean="0">
                <a:solidFill>
                  <a:prstClr val="black"/>
                </a:solidFill>
              </a:rPr>
              <a:t>沐浴</a:t>
            </a:r>
            <a:r>
              <a:rPr lang="ja-JP" altLang="en-US" sz="1000" dirty="0">
                <a:solidFill>
                  <a:prstClr val="black"/>
                </a:solidFill>
              </a:rPr>
              <a:t>・</a:t>
            </a:r>
            <a:r>
              <a:rPr lang="ja-JP" altLang="en-US" sz="1000" dirty="0" smtClean="0">
                <a:solidFill>
                  <a:prstClr val="black"/>
                </a:solidFill>
              </a:rPr>
              <a:t>オムツ替え講座では</a:t>
            </a:r>
            <a:r>
              <a:rPr lang="ja-JP" altLang="en-US" sz="1000" dirty="0">
                <a:solidFill>
                  <a:prstClr val="black"/>
                </a:solidFill>
              </a:rPr>
              <a:t>、</a:t>
            </a:r>
            <a:r>
              <a:rPr lang="ja-JP" altLang="en-US" sz="1000" b="1" dirty="0">
                <a:solidFill>
                  <a:srgbClr val="FE5E5E"/>
                </a:solidFill>
              </a:rPr>
              <a:t>先生ならでは</a:t>
            </a:r>
            <a:r>
              <a:rPr lang="ja-JP" altLang="en-US" sz="1000" b="1" dirty="0" smtClean="0">
                <a:solidFill>
                  <a:srgbClr val="FE5E5E"/>
                </a:solidFill>
              </a:rPr>
              <a:t>のコツ</a:t>
            </a:r>
            <a:r>
              <a:rPr lang="ja-JP" altLang="en-US" sz="1000" dirty="0" smtClean="0">
                <a:solidFill>
                  <a:prstClr val="black"/>
                </a:solidFill>
              </a:rPr>
              <a:t>を教えて</a:t>
            </a:r>
            <a:r>
              <a:rPr lang="ja-JP" altLang="en-US" sz="1000" dirty="0">
                <a:solidFill>
                  <a:prstClr val="black"/>
                </a:solidFill>
              </a:rPr>
              <a:t>もらえて非常に</a:t>
            </a:r>
            <a:r>
              <a:rPr lang="ja-JP" altLang="en-US" sz="1000" dirty="0" smtClean="0">
                <a:solidFill>
                  <a:prstClr val="black"/>
                </a:solidFill>
              </a:rPr>
              <a:t>参考になった！</a:t>
            </a:r>
            <a:r>
              <a:rPr lang="en-US" altLang="ja-JP" sz="1000" dirty="0" smtClean="0">
                <a:solidFill>
                  <a:prstClr val="black"/>
                </a:solidFill>
              </a:rPr>
              <a:t>(</a:t>
            </a:r>
            <a:r>
              <a:rPr lang="ja-JP" altLang="en-US" sz="1000" dirty="0" smtClean="0">
                <a:solidFill>
                  <a:prstClr val="black"/>
                </a:solidFill>
              </a:rPr>
              <a:t>プレママ</a:t>
            </a:r>
            <a:r>
              <a:rPr lang="en-US" altLang="ja-JP" sz="1000" dirty="0" smtClean="0">
                <a:solidFill>
                  <a:prstClr val="black"/>
                </a:solidFill>
              </a:rPr>
              <a:t>A</a:t>
            </a:r>
            <a:r>
              <a:rPr lang="ja-JP" altLang="en-US" sz="1000" dirty="0" err="1" smtClean="0">
                <a:solidFill>
                  <a:prstClr val="black"/>
                </a:solidFill>
              </a:rPr>
              <a:t>さん</a:t>
            </a:r>
            <a:r>
              <a:rPr lang="en-US" altLang="ja-JP" sz="1000" dirty="0" smtClean="0">
                <a:solidFill>
                  <a:prstClr val="black"/>
                </a:solidFill>
              </a:rPr>
              <a:t>)</a:t>
            </a:r>
          </a:p>
          <a:p>
            <a:pPr lvl="0"/>
            <a:endParaRPr lang="en-US" altLang="ja-JP" sz="5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00" b="1" dirty="0" smtClean="0">
                <a:solidFill>
                  <a:srgbClr val="FE5E5E"/>
                </a:solidFill>
              </a:rPr>
              <a:t>仕事と育児の両立方法</a:t>
            </a:r>
            <a:r>
              <a:rPr lang="ja-JP" altLang="en-US" sz="1000" dirty="0" smtClean="0"/>
              <a:t>に</a:t>
            </a:r>
            <a:r>
              <a:rPr lang="ja-JP" altLang="en-US" sz="1000" dirty="0" err="1" smtClean="0"/>
              <a:t>つ</a:t>
            </a:r>
            <a:endParaRPr lang="en-US" altLang="ja-JP" sz="1000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いて具体的な実践例を知れ</a:t>
            </a:r>
            <a:endParaRPr lang="en-US" altLang="ja-JP" sz="1000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て、父親として</a:t>
            </a:r>
            <a:r>
              <a:rPr lang="ja-JP" altLang="en-US" sz="1000" b="1" dirty="0" smtClean="0">
                <a:solidFill>
                  <a:srgbClr val="FE5E5E"/>
                </a:solidFill>
              </a:rPr>
              <a:t>実際にやれ　</a:t>
            </a:r>
            <a:endParaRPr lang="en-US" altLang="ja-JP" sz="1000" b="1" dirty="0" smtClean="0">
              <a:solidFill>
                <a:srgbClr val="FE5E5E"/>
              </a:solidFill>
            </a:endParaRPr>
          </a:p>
          <a:p>
            <a:r>
              <a:rPr lang="ja-JP" altLang="en-US" sz="1000" b="1" dirty="0">
                <a:solidFill>
                  <a:srgbClr val="FE5E5E"/>
                </a:solidFill>
              </a:rPr>
              <a:t>　</a:t>
            </a:r>
            <a:r>
              <a:rPr lang="ja-JP" altLang="en-US" sz="1000" b="1" dirty="0" err="1" smtClean="0">
                <a:solidFill>
                  <a:srgbClr val="FE5E5E"/>
                </a:solidFill>
              </a:rPr>
              <a:t>る</a:t>
            </a:r>
            <a:r>
              <a:rPr lang="ja-JP" altLang="en-US" sz="1000" b="1" dirty="0" smtClean="0">
                <a:solidFill>
                  <a:srgbClr val="FE5E5E"/>
                </a:solidFill>
              </a:rPr>
              <a:t>イメージがついた</a:t>
            </a:r>
            <a:r>
              <a:rPr lang="ja-JP" altLang="en-US" sz="1000" dirty="0" smtClean="0"/>
              <a:t>！</a:t>
            </a:r>
            <a:r>
              <a:rPr lang="en-US" altLang="ja-JP" sz="1000" dirty="0" smtClean="0"/>
              <a:t>(</a:t>
            </a:r>
            <a:r>
              <a:rPr lang="ja-JP" altLang="en-US" sz="1000" dirty="0" smtClean="0"/>
              <a:t>プレ</a:t>
            </a:r>
            <a:endParaRPr lang="en-US" altLang="ja-JP" sz="1000" dirty="0" smtClean="0"/>
          </a:p>
          <a:p>
            <a:r>
              <a:rPr lang="en-US" altLang="ja-JP" sz="1000" dirty="0" smtClean="0"/>
              <a:t>   </a:t>
            </a:r>
            <a:r>
              <a:rPr lang="ja-JP" altLang="en-US" sz="1000" dirty="0" smtClean="0"/>
              <a:t>パパ</a:t>
            </a:r>
            <a:r>
              <a:rPr lang="en-US" altLang="ja-JP" sz="1000" dirty="0" smtClean="0"/>
              <a:t>B</a:t>
            </a:r>
            <a:r>
              <a:rPr lang="ja-JP" altLang="en-US" sz="1000" dirty="0" err="1" smtClean="0"/>
              <a:t>さん</a:t>
            </a:r>
            <a:r>
              <a:rPr lang="en-US" altLang="ja-JP" sz="1000" dirty="0" smtClean="0"/>
              <a:t>)</a:t>
            </a:r>
          </a:p>
          <a:p>
            <a:endParaRPr lang="en-US" altLang="ja-JP" sz="600" dirty="0" smtClean="0"/>
          </a:p>
          <a:p>
            <a:pPr marL="171450" indent="-171450">
              <a:buClr>
                <a:srgbClr val="FE5E5E"/>
              </a:buClr>
              <a:buFont typeface="Arial" panose="020B0604020202020204" pitchFamily="34" charset="0"/>
              <a:buChar char="•"/>
            </a:pPr>
            <a:r>
              <a:rPr lang="ja-JP" altLang="en-US" sz="1000" dirty="0" smtClean="0"/>
              <a:t>出産</a:t>
            </a:r>
            <a:r>
              <a:rPr lang="ja-JP" altLang="en-US" sz="1000" dirty="0"/>
              <a:t>・育児の不安</a:t>
            </a:r>
            <a:r>
              <a:rPr lang="ja-JP" altLang="en-US" sz="1000" dirty="0" smtClean="0"/>
              <a:t>ばかり</a:t>
            </a:r>
            <a:endParaRPr lang="en-US" altLang="ja-JP" sz="1000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だった</a:t>
            </a:r>
            <a:r>
              <a:rPr lang="ja-JP" altLang="en-US" sz="1000" dirty="0"/>
              <a:t>けど</a:t>
            </a:r>
            <a:r>
              <a:rPr lang="ja-JP" altLang="en-US" sz="1000" dirty="0" smtClean="0"/>
              <a:t>、子育て相談の　</a:t>
            </a:r>
            <a:endParaRPr lang="en-US" altLang="ja-JP" sz="1000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時間で先生が</a:t>
            </a:r>
            <a:r>
              <a:rPr lang="ja-JP" altLang="en-US" sz="1000" b="1" dirty="0" smtClean="0">
                <a:solidFill>
                  <a:srgbClr val="FE5E5E"/>
                </a:solidFill>
              </a:rPr>
              <a:t>適切なアドバ　</a:t>
            </a:r>
            <a:endParaRPr lang="en-US" altLang="ja-JP" sz="1000" b="1" dirty="0" smtClean="0">
              <a:solidFill>
                <a:srgbClr val="FE5E5E"/>
              </a:solidFill>
            </a:endParaRPr>
          </a:p>
          <a:p>
            <a:r>
              <a:rPr lang="ja-JP" altLang="en-US" sz="1000" b="1" dirty="0">
                <a:solidFill>
                  <a:srgbClr val="FE5E5E"/>
                </a:solidFill>
              </a:rPr>
              <a:t>　</a:t>
            </a:r>
            <a:r>
              <a:rPr lang="ja-JP" altLang="en-US" sz="1000" b="1" dirty="0" smtClean="0">
                <a:solidFill>
                  <a:srgbClr val="FE5E5E"/>
                </a:solidFill>
              </a:rPr>
              <a:t>イスをくれて安心できた</a:t>
            </a:r>
            <a:r>
              <a:rPr lang="ja-JP" altLang="en-US" sz="1000" dirty="0" smtClean="0"/>
              <a:t>！ </a:t>
            </a:r>
            <a:endParaRPr lang="en-US" altLang="ja-JP" sz="1000" dirty="0" smtClean="0"/>
          </a:p>
          <a:p>
            <a:r>
              <a:rPr lang="en-US" altLang="ja-JP" sz="1000" dirty="0"/>
              <a:t> </a:t>
            </a:r>
            <a:r>
              <a:rPr lang="en-US" altLang="ja-JP" sz="1000" dirty="0" smtClean="0"/>
              <a:t>  (</a:t>
            </a:r>
            <a:r>
              <a:rPr lang="ja-JP" altLang="en-US" sz="1000" dirty="0" smtClean="0"/>
              <a:t>プレママ</a:t>
            </a:r>
            <a:r>
              <a:rPr lang="en-US" altLang="ja-JP" sz="1000" dirty="0" smtClean="0"/>
              <a:t>C</a:t>
            </a:r>
            <a:r>
              <a:rPr lang="ja-JP" altLang="en-US" sz="1000" dirty="0" err="1" smtClean="0"/>
              <a:t>さん</a:t>
            </a:r>
            <a:r>
              <a:rPr lang="en-US" altLang="ja-JP" sz="1000" dirty="0" smtClean="0"/>
              <a:t>)</a:t>
            </a:r>
            <a:endParaRPr lang="en-US" altLang="ja-JP" sz="1000" dirty="0"/>
          </a:p>
        </p:txBody>
      </p:sp>
      <p:cxnSp>
        <p:nvCxnSpPr>
          <p:cNvPr id="84" name="直線コネクタ 83"/>
          <p:cNvCxnSpPr/>
          <p:nvPr/>
        </p:nvCxnSpPr>
        <p:spPr>
          <a:xfrm rot="20700000">
            <a:off x="639564" y="5327749"/>
            <a:ext cx="120511" cy="268741"/>
          </a:xfrm>
          <a:prstGeom prst="line">
            <a:avLst/>
          </a:prstGeom>
          <a:ln w="16510">
            <a:solidFill>
              <a:srgbClr val="FE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rot="900000" flipH="1">
            <a:off x="1835312" y="5327749"/>
            <a:ext cx="120511" cy="268741"/>
          </a:xfrm>
          <a:prstGeom prst="line">
            <a:avLst/>
          </a:prstGeom>
          <a:ln w="16510">
            <a:solidFill>
              <a:srgbClr val="FE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rot="900000" flipH="1">
            <a:off x="1946298" y="5440059"/>
            <a:ext cx="109555" cy="137906"/>
          </a:xfrm>
          <a:prstGeom prst="line">
            <a:avLst/>
          </a:prstGeom>
          <a:ln w="16510">
            <a:solidFill>
              <a:srgbClr val="FE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rot="20700000">
            <a:off x="562973" y="5451782"/>
            <a:ext cx="109555" cy="137906"/>
          </a:xfrm>
          <a:prstGeom prst="line">
            <a:avLst/>
          </a:prstGeom>
          <a:ln w="16510">
            <a:solidFill>
              <a:srgbClr val="FE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フリーフォーム 89"/>
          <p:cNvSpPr/>
          <p:nvPr/>
        </p:nvSpPr>
        <p:spPr>
          <a:xfrm rot="16200000" flipH="1">
            <a:off x="2514168" y="6314876"/>
            <a:ext cx="324766" cy="112052"/>
          </a:xfrm>
          <a:custGeom>
            <a:avLst/>
            <a:gdLst>
              <a:gd name="connsiteX0" fmla="*/ 0 w 2042170"/>
              <a:gd name="connsiteY0" fmla="*/ 139484 h 263229"/>
              <a:gd name="connsiteX1" fmla="*/ 1464606 w 2042170"/>
              <a:gd name="connsiteY1" fmla="*/ 139484 h 263229"/>
              <a:gd name="connsiteX2" fmla="*/ 1464606 w 2042170"/>
              <a:gd name="connsiteY2" fmla="*/ 263229 h 263229"/>
              <a:gd name="connsiteX3" fmla="*/ 0 w 2042170"/>
              <a:gd name="connsiteY3" fmla="*/ 263229 h 263229"/>
              <a:gd name="connsiteX4" fmla="*/ 1468733 w 2042170"/>
              <a:gd name="connsiteY4" fmla="*/ 0 h 263229"/>
              <a:gd name="connsiteX5" fmla="*/ 2042170 w 2042170"/>
              <a:gd name="connsiteY5" fmla="*/ 263229 h 263229"/>
              <a:gd name="connsiteX6" fmla="*/ 1468733 w 2042170"/>
              <a:gd name="connsiteY6" fmla="*/ 263229 h 26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2170" h="263229">
                <a:moveTo>
                  <a:pt x="0" y="139484"/>
                </a:moveTo>
                <a:lnTo>
                  <a:pt x="1464606" y="139484"/>
                </a:lnTo>
                <a:lnTo>
                  <a:pt x="1464606" y="263229"/>
                </a:lnTo>
                <a:lnTo>
                  <a:pt x="0" y="263229"/>
                </a:lnTo>
                <a:close/>
                <a:moveTo>
                  <a:pt x="1468733" y="0"/>
                </a:moveTo>
                <a:lnTo>
                  <a:pt x="2042170" y="263229"/>
                </a:lnTo>
                <a:lnTo>
                  <a:pt x="1468733" y="263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8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180</Words>
  <Application>Microsoft Office PowerPoint</Application>
  <PresentationFormat>A4 210 x 297 mm</PresentationFormat>
  <Paragraphs>61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HGS創英角ﾎﾟｯﾌﾟ体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214</cp:revision>
  <cp:lastPrinted>2023-03-27T03:03:37Z</cp:lastPrinted>
  <dcterms:created xsi:type="dcterms:W3CDTF">2023-03-15T05:00:55Z</dcterms:created>
  <dcterms:modified xsi:type="dcterms:W3CDTF">2023-03-27T04:13:56Z</dcterms:modified>
</cp:coreProperties>
</file>