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CDEF"/>
    <a:srgbClr val="FF6161"/>
    <a:srgbClr val="FCA2A4"/>
    <a:srgbClr val="BADAE0"/>
    <a:srgbClr val="BBDED6"/>
    <a:srgbClr val="FAE3D9"/>
    <a:srgbClr val="E73169"/>
    <a:srgbClr val="EBD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2112" y="53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EKAWA RIKO" userId="d99eaa89d7c00def" providerId="LiveId" clId="{A04ED82A-9D1E-403F-9E25-50587CAD4DEE}"/>
    <pc:docChg chg="modSld">
      <pc:chgData name="MAEKAWA RIKO" userId="d99eaa89d7c00def" providerId="LiveId" clId="{A04ED82A-9D1E-403F-9E25-50587CAD4DEE}" dt="2023-04-03T12:13:17.353" v="121" actId="20577"/>
      <pc:docMkLst>
        <pc:docMk/>
      </pc:docMkLst>
      <pc:sldChg chg="modSp mod">
        <pc:chgData name="MAEKAWA RIKO" userId="d99eaa89d7c00def" providerId="LiveId" clId="{A04ED82A-9D1E-403F-9E25-50587CAD4DEE}" dt="2023-04-03T12:13:17.353" v="121" actId="20577"/>
        <pc:sldMkLst>
          <pc:docMk/>
          <pc:sldMk cId="3252954570" sldId="258"/>
        </pc:sldMkLst>
        <pc:spChg chg="mod">
          <ac:chgData name="MAEKAWA RIKO" userId="d99eaa89d7c00def" providerId="LiveId" clId="{A04ED82A-9D1E-403F-9E25-50587CAD4DEE}" dt="2023-04-03T12:11:47.045" v="56" actId="20577"/>
          <ac:spMkLst>
            <pc:docMk/>
            <pc:sldMk cId="3252954570" sldId="258"/>
            <ac:spMk id="54" creationId="{00000000-0000-0000-0000-000000000000}"/>
          </ac:spMkLst>
        </pc:spChg>
        <pc:spChg chg="mod">
          <ac:chgData name="MAEKAWA RIKO" userId="d99eaa89d7c00def" providerId="LiveId" clId="{A04ED82A-9D1E-403F-9E25-50587CAD4DEE}" dt="2023-04-03T12:13:17.353" v="121" actId="20577"/>
          <ac:spMkLst>
            <pc:docMk/>
            <pc:sldMk cId="3252954570" sldId="258"/>
            <ac:spMk id="9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F96-60DC-41C2-8CA1-4252875C83FC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70F-506E-4AC4-B113-3EF4BB7EF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82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F96-60DC-41C2-8CA1-4252875C83FC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70F-506E-4AC4-B113-3EF4BB7EF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56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F96-60DC-41C2-8CA1-4252875C83FC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70F-506E-4AC4-B113-3EF4BB7EF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71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F96-60DC-41C2-8CA1-4252875C83FC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70F-506E-4AC4-B113-3EF4BB7EF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67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F96-60DC-41C2-8CA1-4252875C83FC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70F-506E-4AC4-B113-3EF4BB7EF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61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F96-60DC-41C2-8CA1-4252875C83FC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70F-506E-4AC4-B113-3EF4BB7EF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64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F96-60DC-41C2-8CA1-4252875C83FC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70F-506E-4AC4-B113-3EF4BB7EF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89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F96-60DC-41C2-8CA1-4252875C83FC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70F-506E-4AC4-B113-3EF4BB7EF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26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F96-60DC-41C2-8CA1-4252875C83FC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70F-506E-4AC4-B113-3EF4BB7EF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02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F96-60DC-41C2-8CA1-4252875C83FC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70F-506E-4AC4-B113-3EF4BB7EF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79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F96-60DC-41C2-8CA1-4252875C83FC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970F-506E-4AC4-B113-3EF4BB7EF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77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B7F96-60DC-41C2-8CA1-4252875C83FC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970F-506E-4AC4-B113-3EF4BB7EF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2"/>
            <a:ext cx="3429000" cy="9920212"/>
          </a:xfrm>
          <a:prstGeom prst="rect">
            <a:avLst/>
          </a:prstGeom>
          <a:solidFill>
            <a:srgbClr val="FCA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429000" y="-2582"/>
            <a:ext cx="3438041" cy="9939583"/>
          </a:xfrm>
          <a:prstGeom prst="rect">
            <a:avLst/>
          </a:prstGeom>
          <a:solidFill>
            <a:srgbClr val="AFC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816761" y="3765732"/>
            <a:ext cx="5148996" cy="1822306"/>
          </a:xfrm>
          <a:prstGeom prst="roundRect">
            <a:avLst>
              <a:gd name="adj" fmla="val 604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ローチャート: 結合子 1"/>
          <p:cNvSpPr/>
          <p:nvPr/>
        </p:nvSpPr>
        <p:spPr>
          <a:xfrm>
            <a:off x="1987937" y="542684"/>
            <a:ext cx="2838716" cy="286028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2" name="正方形/長方形 71"/>
          <p:cNvSpPr/>
          <p:nvPr/>
        </p:nvSpPr>
        <p:spPr>
          <a:xfrm>
            <a:off x="0" y="5777982"/>
            <a:ext cx="6858000" cy="4128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角丸四角形 97"/>
          <p:cNvSpPr/>
          <p:nvPr/>
        </p:nvSpPr>
        <p:spPr>
          <a:xfrm>
            <a:off x="3532398" y="6138065"/>
            <a:ext cx="3221355" cy="2420578"/>
          </a:xfrm>
          <a:prstGeom prst="roundRect">
            <a:avLst>
              <a:gd name="adj" fmla="val 3699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93239" y="1109138"/>
            <a:ext cx="2833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6161"/>
                </a:solidFill>
              </a:rPr>
              <a:t>実習</a:t>
            </a:r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と</a:t>
            </a:r>
            <a:r>
              <a:rPr kumimoji="1" lang="ja-JP" altLang="en-US" b="1" dirty="0">
                <a:solidFill>
                  <a:srgbClr val="AFCDEF"/>
                </a:solidFill>
              </a:rPr>
              <a:t>就活</a:t>
            </a:r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を乗り切る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1519" y="1232517"/>
            <a:ext cx="1472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実習の悩み</a:t>
            </a: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9" t="15488" r="51215" b="51069"/>
          <a:stretch/>
        </p:blipFill>
        <p:spPr>
          <a:xfrm rot="900000">
            <a:off x="-441029" y="2434692"/>
            <a:ext cx="1454205" cy="1659286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95" t="17306" r="3063" b="50753"/>
          <a:stretch/>
        </p:blipFill>
        <p:spPr>
          <a:xfrm rot="20700000">
            <a:off x="5951586" y="2343622"/>
            <a:ext cx="1626514" cy="1706836"/>
          </a:xfrm>
          <a:prstGeom prst="rect">
            <a:avLst/>
          </a:prstGeom>
        </p:spPr>
      </p:pic>
      <p:grpSp>
        <p:nvGrpSpPr>
          <p:cNvPr id="53" name="グループ化 52"/>
          <p:cNvGrpSpPr/>
          <p:nvPr/>
        </p:nvGrpSpPr>
        <p:grpSpPr>
          <a:xfrm>
            <a:off x="5340822" y="393537"/>
            <a:ext cx="1720359" cy="766500"/>
            <a:chOff x="-3069578" y="2103254"/>
            <a:chExt cx="2326106" cy="103638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50" name="フリーフォーム 49"/>
            <p:cNvSpPr/>
            <p:nvPr/>
          </p:nvSpPr>
          <p:spPr>
            <a:xfrm flipV="1">
              <a:off x="-3069578" y="2103254"/>
              <a:ext cx="2326106" cy="1036388"/>
            </a:xfrm>
            <a:custGeom>
              <a:avLst/>
              <a:gdLst>
                <a:gd name="connsiteX0" fmla="*/ 1811165 w 2326106"/>
                <a:gd name="connsiteY0" fmla="*/ 2871 h 1036388"/>
                <a:gd name="connsiteX1" fmla="*/ 1956035 w 2326106"/>
                <a:gd name="connsiteY1" fmla="*/ 2871 h 1036388"/>
                <a:gd name="connsiteX2" fmla="*/ 1957341 w 2326106"/>
                <a:gd name="connsiteY2" fmla="*/ 0 h 1036388"/>
                <a:gd name="connsiteX3" fmla="*/ 1809859 w 2326106"/>
                <a:gd name="connsiteY3" fmla="*/ 0 h 1036388"/>
                <a:gd name="connsiteX4" fmla="*/ 0 w 2326106"/>
                <a:gd name="connsiteY4" fmla="*/ 1033999 h 1036388"/>
                <a:gd name="connsiteX5" fmla="*/ 1818968 w 2326106"/>
                <a:gd name="connsiteY5" fmla="*/ 1033999 h 1036388"/>
                <a:gd name="connsiteX6" fmla="*/ 1891622 w 2326106"/>
                <a:gd name="connsiteY6" fmla="*/ 874288 h 1036388"/>
                <a:gd name="connsiteX7" fmla="*/ 1964276 w 2326106"/>
                <a:gd name="connsiteY7" fmla="*/ 1033999 h 1036388"/>
                <a:gd name="connsiteX8" fmla="*/ 2326106 w 2326106"/>
                <a:gd name="connsiteY8" fmla="*/ 1033999 h 1036388"/>
                <a:gd name="connsiteX9" fmla="*/ 2326106 w 2326106"/>
                <a:gd name="connsiteY9" fmla="*/ 2871 h 1036388"/>
                <a:gd name="connsiteX10" fmla="*/ 1956035 w 2326106"/>
                <a:gd name="connsiteY10" fmla="*/ 2871 h 1036388"/>
                <a:gd name="connsiteX11" fmla="*/ 1883600 w 2326106"/>
                <a:gd name="connsiteY11" fmla="*/ 162100 h 1036388"/>
                <a:gd name="connsiteX12" fmla="*/ 1811165 w 2326106"/>
                <a:gd name="connsiteY12" fmla="*/ 2871 h 1036388"/>
                <a:gd name="connsiteX13" fmla="*/ 0 w 2326106"/>
                <a:gd name="connsiteY13" fmla="*/ 2871 h 1036388"/>
                <a:gd name="connsiteX14" fmla="*/ 1817881 w 2326106"/>
                <a:gd name="connsiteY14" fmla="*/ 1036388 h 1036388"/>
                <a:gd name="connsiteX15" fmla="*/ 1965363 w 2326106"/>
                <a:gd name="connsiteY15" fmla="*/ 1036388 h 1036388"/>
                <a:gd name="connsiteX16" fmla="*/ 1964276 w 2326106"/>
                <a:gd name="connsiteY16" fmla="*/ 1033999 h 1036388"/>
                <a:gd name="connsiteX17" fmla="*/ 1818968 w 2326106"/>
                <a:gd name="connsiteY17" fmla="*/ 1033999 h 1036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26106" h="1036388">
                  <a:moveTo>
                    <a:pt x="1811165" y="2871"/>
                  </a:moveTo>
                  <a:lnTo>
                    <a:pt x="1956035" y="2871"/>
                  </a:lnTo>
                  <a:lnTo>
                    <a:pt x="1957341" y="0"/>
                  </a:lnTo>
                  <a:lnTo>
                    <a:pt x="1809859" y="0"/>
                  </a:lnTo>
                  <a:close/>
                  <a:moveTo>
                    <a:pt x="0" y="1033999"/>
                  </a:moveTo>
                  <a:lnTo>
                    <a:pt x="1818968" y="1033999"/>
                  </a:lnTo>
                  <a:lnTo>
                    <a:pt x="1891622" y="874288"/>
                  </a:lnTo>
                  <a:lnTo>
                    <a:pt x="1964276" y="1033999"/>
                  </a:lnTo>
                  <a:lnTo>
                    <a:pt x="2326106" y="1033999"/>
                  </a:lnTo>
                  <a:lnTo>
                    <a:pt x="2326106" y="2871"/>
                  </a:lnTo>
                  <a:lnTo>
                    <a:pt x="1956035" y="2871"/>
                  </a:lnTo>
                  <a:lnTo>
                    <a:pt x="1883600" y="162100"/>
                  </a:lnTo>
                  <a:lnTo>
                    <a:pt x="1811165" y="2871"/>
                  </a:lnTo>
                  <a:lnTo>
                    <a:pt x="0" y="2871"/>
                  </a:lnTo>
                  <a:close/>
                  <a:moveTo>
                    <a:pt x="1817881" y="1036388"/>
                  </a:moveTo>
                  <a:lnTo>
                    <a:pt x="1965363" y="1036388"/>
                  </a:lnTo>
                  <a:lnTo>
                    <a:pt x="1964276" y="1033999"/>
                  </a:lnTo>
                  <a:lnTo>
                    <a:pt x="1818968" y="103399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2" name="直線コネクタ 51"/>
            <p:cNvCxnSpPr>
              <a:stCxn id="50" idx="6"/>
              <a:endCxn id="50" idx="11"/>
            </p:cNvCxnSpPr>
            <p:nvPr/>
          </p:nvCxnSpPr>
          <p:spPr>
            <a:xfrm flipH="1">
              <a:off x="-1185978" y="2265354"/>
              <a:ext cx="8022" cy="712188"/>
            </a:xfrm>
            <a:prstGeom prst="line">
              <a:avLst/>
            </a:prstGeom>
            <a:grpFill/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テキスト ボックス 53"/>
          <p:cNvSpPr txBox="1"/>
          <p:nvPr/>
        </p:nvSpPr>
        <p:spPr>
          <a:xfrm rot="2611">
            <a:off x="5342421" y="670870"/>
            <a:ext cx="13029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○○学校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来年度就職の方へ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347248" y="443579"/>
            <a:ext cx="1764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rgbClr val="FF6161"/>
                </a:solidFill>
              </a:rPr>
              <a:t>W</a:t>
            </a:r>
            <a:r>
              <a:rPr lang="ja-JP" altLang="en-US" sz="1000" dirty="0">
                <a:solidFill>
                  <a:srgbClr val="FF6161"/>
                </a:solidFill>
              </a:rPr>
              <a:t>勝利</a:t>
            </a:r>
            <a:r>
              <a:rPr lang="ja-JP" altLang="en-US" sz="1000" dirty="0">
                <a:solidFill>
                  <a:schemeClr val="bg1"/>
                </a:solidFill>
              </a:rPr>
              <a:t>へのチケット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56" name="曲折矢印 55"/>
          <p:cNvSpPr/>
          <p:nvPr/>
        </p:nvSpPr>
        <p:spPr>
          <a:xfrm rot="10235311" flipH="1">
            <a:off x="1521746" y="2605240"/>
            <a:ext cx="572409" cy="535580"/>
          </a:xfrm>
          <a:prstGeom prst="bentArrow">
            <a:avLst>
              <a:gd name="adj1" fmla="val 23686"/>
              <a:gd name="adj2" fmla="val 25000"/>
              <a:gd name="adj3" fmla="val 25000"/>
              <a:gd name="adj4" fmla="val 8684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 rot="21421194">
            <a:off x="2575317" y="776689"/>
            <a:ext cx="1873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先輩先生が教える！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243403" y="3902266"/>
            <a:ext cx="477246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実習の</a:t>
            </a:r>
            <a:r>
              <a:rPr lang="ja-JP" altLang="en-US" sz="1400" b="1" dirty="0">
                <a:solidFill>
                  <a:srgbClr val="FF6161"/>
                </a:solidFill>
              </a:rPr>
              <a:t>指導案作成のポイント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を伝授！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ja-JP" sz="600" dirty="0"/>
          </a:p>
          <a:p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先輩先生が実習先での</a:t>
            </a:r>
            <a:r>
              <a:rPr lang="ja-JP" altLang="en-US" sz="1400" b="1" dirty="0">
                <a:solidFill>
                  <a:srgbClr val="FF6161"/>
                </a:solidFill>
              </a:rPr>
              <a:t>マナーをレクチャー</a:t>
            </a:r>
            <a:endParaRPr lang="en-US" altLang="ja-JP" sz="1400" b="1" dirty="0">
              <a:solidFill>
                <a:srgbClr val="FF6161"/>
              </a:solidFill>
            </a:endParaRPr>
          </a:p>
          <a:p>
            <a:endParaRPr lang="en-US" altLang="ja-JP" sz="800" dirty="0">
              <a:solidFill>
                <a:srgbClr val="FF6161"/>
              </a:solidFill>
            </a:endParaRPr>
          </a:p>
          <a:p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若手の先生が</a:t>
            </a:r>
            <a:r>
              <a:rPr lang="ja-JP" altLang="en-US" sz="1400" b="1" dirty="0">
                <a:solidFill>
                  <a:srgbClr val="FF6161"/>
                </a:solidFill>
              </a:rPr>
              <a:t>就活の進め方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を伝授</a:t>
            </a:r>
            <a:r>
              <a:rPr lang="ja-JP" altLang="en-US" sz="1400" dirty="0"/>
              <a:t>！</a:t>
            </a:r>
            <a:endParaRPr lang="en-US" altLang="ja-JP" sz="1400" dirty="0"/>
          </a:p>
          <a:p>
            <a:endParaRPr lang="en-US" altLang="ja-JP" sz="800" dirty="0"/>
          </a:p>
          <a:p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自分に合った園を見つける</a:t>
            </a:r>
            <a:r>
              <a:rPr lang="ja-JP" altLang="en-US" sz="1400" b="1" dirty="0">
                <a:solidFill>
                  <a:srgbClr val="FF6161"/>
                </a:solidFill>
              </a:rPr>
              <a:t>自己分析方法をレクチャー</a:t>
            </a:r>
            <a:endParaRPr lang="en-US" altLang="ja-JP" sz="1400" b="1" dirty="0">
              <a:solidFill>
                <a:srgbClr val="FF6161"/>
              </a:solidFill>
            </a:endParaRPr>
          </a:p>
          <a:p>
            <a:endParaRPr lang="en-US" altLang="ja-JP" sz="700" dirty="0"/>
          </a:p>
          <a:p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若手先生が</a:t>
            </a:r>
            <a:r>
              <a:rPr lang="ja-JP" altLang="en-US" sz="1400" b="1" dirty="0">
                <a:solidFill>
                  <a:srgbClr val="FF6161"/>
                </a:solidFill>
              </a:rPr>
              <a:t>質問コーナー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で学生さんの疑問に答えます！</a:t>
            </a:r>
            <a:endParaRPr kumimoji="1" lang="en-US" altLang="ja-JP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8" name="図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24" y="3909073"/>
            <a:ext cx="268876" cy="268876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24" y="4223024"/>
            <a:ext cx="268876" cy="268876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24" y="4549504"/>
            <a:ext cx="268876" cy="268876"/>
          </a:xfrm>
          <a:prstGeom prst="rect">
            <a:avLst/>
          </a:prstGeom>
        </p:spPr>
      </p:pic>
      <p:sp>
        <p:nvSpPr>
          <p:cNvPr id="73" name="正方形/長方形 72"/>
          <p:cNvSpPr/>
          <p:nvPr/>
        </p:nvSpPr>
        <p:spPr>
          <a:xfrm>
            <a:off x="-1" y="9807040"/>
            <a:ext cx="6877237" cy="14525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18022" y="5976607"/>
            <a:ext cx="1138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講座内容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42507" y="6420105"/>
            <a:ext cx="337317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第</a:t>
            </a:r>
            <a:r>
              <a:rPr lang="en-US" altLang="ja-JP" sz="1400" b="1" dirty="0">
                <a:solidFill>
                  <a:schemeClr val="bg1"/>
                </a:solidFill>
              </a:rPr>
              <a:t>1</a:t>
            </a:r>
            <a:r>
              <a:rPr lang="ja-JP" altLang="en-US" sz="1400" b="1" dirty="0">
                <a:solidFill>
                  <a:schemeClr val="bg1"/>
                </a:solidFill>
              </a:rPr>
              <a:t>講座　</a:t>
            </a:r>
            <a:r>
              <a:rPr kumimoji="1" lang="en-US" altLang="ja-JP" sz="1400" b="1" dirty="0">
                <a:solidFill>
                  <a:schemeClr val="bg1"/>
                </a:solidFill>
              </a:rPr>
              <a:t>16:00-17:00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　</a:t>
            </a:r>
            <a:r>
              <a:rPr lang="ja-JP" altLang="en-US" sz="1400" b="1" dirty="0">
                <a:solidFill>
                  <a:schemeClr val="bg1"/>
                </a:solidFill>
              </a:rPr>
              <a:t>～実習編～</a:t>
            </a:r>
            <a:endParaRPr kumimoji="1" lang="en-US" altLang="ja-JP" sz="1400" b="1" dirty="0">
              <a:solidFill>
                <a:schemeClr val="bg1"/>
              </a:solidFill>
            </a:endParaRPr>
          </a:p>
          <a:p>
            <a:r>
              <a:rPr lang="ja-JP" altLang="en-US" sz="1200" dirty="0">
                <a:solidFill>
                  <a:schemeClr val="bg1"/>
                </a:solidFill>
              </a:rPr>
              <a:t>・指導案作成のポイント</a:t>
            </a:r>
            <a:endParaRPr lang="en-US" altLang="ja-JP" sz="1200" dirty="0">
              <a:solidFill>
                <a:schemeClr val="bg1"/>
              </a:solidFill>
            </a:endParaRPr>
          </a:p>
          <a:p>
            <a:r>
              <a:rPr lang="en-US" altLang="ja-JP" sz="1200" dirty="0">
                <a:solidFill>
                  <a:schemeClr val="bg1"/>
                </a:solidFill>
              </a:rPr>
              <a:t>   </a:t>
            </a:r>
            <a:r>
              <a:rPr lang="ja-JP" altLang="en-US" sz="1000" dirty="0">
                <a:solidFill>
                  <a:schemeClr val="bg1"/>
                </a:solidFill>
              </a:rPr>
              <a:t>先輩先生が成功例をお教えします！</a:t>
            </a:r>
            <a:endParaRPr lang="en-US" altLang="ja-JP" sz="1000" dirty="0">
              <a:solidFill>
                <a:schemeClr val="bg1"/>
              </a:solidFill>
            </a:endParaRPr>
          </a:p>
          <a:p>
            <a:r>
              <a:rPr lang="ja-JP" altLang="en-US" sz="1200" dirty="0">
                <a:solidFill>
                  <a:schemeClr val="bg1"/>
                </a:solidFill>
              </a:rPr>
              <a:t>・大成功で終わらせる実習先でのマナー</a:t>
            </a:r>
            <a:endParaRPr lang="en-US" altLang="ja-JP" sz="1200" dirty="0">
              <a:solidFill>
                <a:schemeClr val="bg1"/>
              </a:solidFill>
            </a:endParaRPr>
          </a:p>
          <a:p>
            <a:r>
              <a:rPr lang="ja-JP" altLang="en-US" sz="1200" dirty="0">
                <a:solidFill>
                  <a:schemeClr val="bg1"/>
                </a:solidFill>
              </a:rPr>
              <a:t>・質問コーナー</a:t>
            </a:r>
            <a:endParaRPr lang="en-US" altLang="ja-JP" sz="1200" dirty="0">
              <a:solidFill>
                <a:schemeClr val="bg1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42507" y="7418710"/>
            <a:ext cx="36029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第</a:t>
            </a:r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</a:rPr>
              <a:t>講座　</a:t>
            </a:r>
            <a:r>
              <a:rPr lang="en-US" altLang="ja-JP" sz="1400" b="1" dirty="0">
                <a:solidFill>
                  <a:schemeClr val="bg1"/>
                </a:solidFill>
              </a:rPr>
              <a:t>17:00-18:00</a:t>
            </a:r>
            <a:r>
              <a:rPr lang="ja-JP" altLang="en-US" sz="1400" b="1" dirty="0">
                <a:solidFill>
                  <a:schemeClr val="bg1"/>
                </a:solidFill>
              </a:rPr>
              <a:t>　～就活編～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r>
              <a:rPr lang="ja-JP" altLang="en-US" sz="1200" dirty="0">
                <a:solidFill>
                  <a:schemeClr val="bg1"/>
                </a:solidFill>
              </a:rPr>
              <a:t>・実習と両立させる就活の進め方</a:t>
            </a:r>
            <a:endParaRPr lang="en-US" altLang="ja-JP" sz="1200" dirty="0">
              <a:solidFill>
                <a:schemeClr val="bg1"/>
              </a:solidFill>
            </a:endParaRPr>
          </a:p>
          <a:p>
            <a:r>
              <a:rPr lang="ja-JP" altLang="en-US" sz="1200" dirty="0">
                <a:solidFill>
                  <a:schemeClr val="bg1"/>
                </a:solidFill>
              </a:rPr>
              <a:t>・後悔しない園探しのための自己分析のやり方</a:t>
            </a:r>
            <a:endParaRPr lang="en-US" altLang="ja-JP" sz="1200" dirty="0">
              <a:solidFill>
                <a:schemeClr val="bg1"/>
              </a:solidFill>
            </a:endParaRPr>
          </a:p>
          <a:p>
            <a:r>
              <a:rPr lang="ja-JP" altLang="en-US" sz="1200" dirty="0">
                <a:solidFill>
                  <a:schemeClr val="bg1"/>
                </a:solidFill>
              </a:rPr>
              <a:t>・質問コーナー</a:t>
            </a:r>
            <a:endParaRPr lang="en-US" altLang="ja-JP" sz="1200" dirty="0">
              <a:solidFill>
                <a:schemeClr val="bg1"/>
              </a:solidFill>
            </a:endParaRPr>
          </a:p>
          <a:p>
            <a:r>
              <a:rPr lang="ja-JP" altLang="en-US" sz="1000" dirty="0">
                <a:solidFill>
                  <a:schemeClr val="bg1"/>
                </a:solidFill>
              </a:rPr>
              <a:t>　チャットでも質問</a:t>
            </a:r>
            <a:r>
              <a:rPr lang="en-US" altLang="ja-JP" sz="1000" dirty="0">
                <a:solidFill>
                  <a:schemeClr val="bg1"/>
                </a:solidFill>
              </a:rPr>
              <a:t>OK</a:t>
            </a:r>
            <a:r>
              <a:rPr lang="ja-JP" altLang="en-US" sz="1000" dirty="0">
                <a:solidFill>
                  <a:schemeClr val="bg1"/>
                </a:solidFill>
              </a:rPr>
              <a:t>！何でも聞いてくださいね♪</a:t>
            </a:r>
            <a:endParaRPr lang="en-US" altLang="ja-JP" sz="1000" dirty="0">
              <a:solidFill>
                <a:schemeClr val="bg1"/>
              </a:solidFill>
            </a:endParaRPr>
          </a:p>
        </p:txBody>
      </p:sp>
      <p:sp>
        <p:nvSpPr>
          <p:cNvPr id="77" name="円形吹き出し 76"/>
          <p:cNvSpPr/>
          <p:nvPr/>
        </p:nvSpPr>
        <p:spPr>
          <a:xfrm>
            <a:off x="774109" y="8494522"/>
            <a:ext cx="1736475" cy="658989"/>
          </a:xfrm>
          <a:prstGeom prst="wedgeEllipseCallout">
            <a:avLst>
              <a:gd name="adj1" fmla="val 19541"/>
              <a:gd name="adj2" fmla="val 6503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609890" y="5959209"/>
            <a:ext cx="14260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>
                <a:ln w="10160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お申込み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599558" y="5946039"/>
            <a:ext cx="16078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>
                <a:solidFill>
                  <a:srgbClr val="FF6161"/>
                </a:solidFill>
              </a:rPr>
              <a:t>お申込み</a:t>
            </a:r>
            <a:endParaRPr kumimoji="1" lang="ja-JP" altLang="en-US" sz="2200" b="1" dirty="0">
              <a:solidFill>
                <a:srgbClr val="FF6161"/>
              </a:solidFill>
            </a:endParaRPr>
          </a:p>
        </p:txBody>
      </p:sp>
      <p:cxnSp>
        <p:nvCxnSpPr>
          <p:cNvPr id="95" name="直線コネクタ 94"/>
          <p:cNvCxnSpPr>
            <a:cxnSpLocks/>
          </p:cNvCxnSpPr>
          <p:nvPr/>
        </p:nvCxnSpPr>
        <p:spPr>
          <a:xfrm>
            <a:off x="2437719" y="890273"/>
            <a:ext cx="244163" cy="25312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flipH="1">
            <a:off x="4242460" y="750902"/>
            <a:ext cx="110257" cy="29126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3544604" y="6342047"/>
            <a:ext cx="329907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対象：</a:t>
            </a:r>
            <a:r>
              <a:rPr kumimoji="1" lang="ja-JP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○○学校で</a:t>
            </a: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来年度就職を控えている学生</a:t>
            </a:r>
            <a:endParaRPr kumimoji="1"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en-US" altLang="ja-JP" sz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下の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QR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コードまたはお電話からお申込みください。</a:t>
            </a:r>
            <a:endParaRPr kumimoji="1" lang="ja-JP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4666464" y="7077392"/>
            <a:ext cx="669354" cy="628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4759019" y="7260395"/>
            <a:ext cx="560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QR</a:t>
            </a:r>
            <a:endParaRPr kumimoji="1" lang="ja-JP" altLang="en-US" sz="1400" dirty="0"/>
          </a:p>
        </p:txBody>
      </p:sp>
      <p:pic>
        <p:nvPicPr>
          <p:cNvPr id="1026" name="Picture 2" descr="Zoom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56" y="5859224"/>
            <a:ext cx="509225" cy="50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テキスト ボックス 104"/>
          <p:cNvSpPr txBox="1"/>
          <p:nvPr/>
        </p:nvSpPr>
        <p:spPr>
          <a:xfrm>
            <a:off x="1534781" y="5972745"/>
            <a:ext cx="1778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EBD321"/>
                </a:solidFill>
              </a:rPr>
              <a:t>オンライン開催</a:t>
            </a: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340124" y="9425304"/>
            <a:ext cx="2885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○○学校法人○○幼稚園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651620" y="7781325"/>
            <a:ext cx="3496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TEL</a:t>
            </a:r>
            <a:r>
              <a:rPr kumimoji="1" lang="ja-JP" alt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：○○</a:t>
            </a:r>
            <a:r>
              <a:rPr kumimoji="1" lang="en-US" altLang="ja-JP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kumimoji="1" lang="ja-JP" alt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○○○○</a:t>
            </a:r>
            <a:r>
              <a:rPr kumimoji="1" lang="en-US" altLang="ja-JP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kumimoji="1" lang="ja-JP" alt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○○○○</a:t>
            </a: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651620" y="8107753"/>
            <a:ext cx="29474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＊当日は、オンライン開催のため、お申込み後に参加</a:t>
            </a:r>
            <a:r>
              <a: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URL</a:t>
            </a:r>
            <a:r>
              <a:rPr kumimoji="1" lang="ja-JP" alt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を</a:t>
            </a:r>
            <a:r>
              <a:rPr lang="ja-JP" alt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送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付します。</a:t>
            </a:r>
            <a:endParaRPr kumimoji="1" lang="ja-JP" altLang="en-US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2341080" y="3418008"/>
            <a:ext cx="2332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chemeClr val="bg1"/>
                </a:solidFill>
              </a:rPr>
              <a:t>本講座参加で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サクッと</a:t>
            </a:r>
            <a:r>
              <a:rPr kumimoji="1" lang="ja-JP" altLang="en-US" sz="1400" b="1" dirty="0">
                <a:solidFill>
                  <a:srgbClr val="FF6161"/>
                </a:solidFill>
              </a:rPr>
              <a:t>解決！</a:t>
            </a:r>
          </a:p>
        </p:txBody>
      </p:sp>
      <p:pic>
        <p:nvPicPr>
          <p:cNvPr id="110" name="図 10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1" t="16804" r="53137" b="51690"/>
          <a:stretch/>
        </p:blipFill>
        <p:spPr>
          <a:xfrm rot="21301306">
            <a:off x="1008902" y="8924360"/>
            <a:ext cx="818438" cy="947049"/>
          </a:xfrm>
          <a:prstGeom prst="rect">
            <a:avLst/>
          </a:prstGeom>
        </p:spPr>
      </p:pic>
      <p:pic>
        <p:nvPicPr>
          <p:cNvPr id="114" name="図 1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87" t="20123" r="5105" b="51094"/>
          <a:stretch/>
        </p:blipFill>
        <p:spPr>
          <a:xfrm rot="203378">
            <a:off x="1792194" y="8883019"/>
            <a:ext cx="936367" cy="949194"/>
          </a:xfrm>
          <a:prstGeom prst="rect">
            <a:avLst/>
          </a:prstGeom>
        </p:spPr>
      </p:pic>
      <p:sp>
        <p:nvSpPr>
          <p:cNvPr id="113" name="テキスト ボックス 112"/>
          <p:cNvSpPr txBox="1"/>
          <p:nvPr/>
        </p:nvSpPr>
        <p:spPr>
          <a:xfrm>
            <a:off x="910380" y="8625298"/>
            <a:ext cx="1474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一人で抱えていた悩みがすっきり解決～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！</a:t>
            </a: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2711760" y="2825146"/>
            <a:ext cx="1607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オンライン講座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0" name="図 79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0500" b="46053" l="76379" r="94653">
                        <a14:foregroundMark x1="90988" y1="22171" x2="89948" y2="25635"/>
                        <a14:foregroundMark x1="89601" y1="26097" x2="89601" y2="26097"/>
                        <a14:backgroundMark x1="85442" y1="24249" x2="83362" y2="44342"/>
                        <a14:backgroundMark x1="83189" y1="21940" x2="82322" y2="37413"/>
                        <a14:backgroundMark x1="85789" y1="23557" x2="87695" y2="30023"/>
                        <a14:backgroundMark x1="87695" y1="33025" x2="88562" y2="41109"/>
                        <a14:backgroundMark x1="79376" y1="42263" x2="91508" y2="42725"/>
                        <a14:backgroundMark x1="80243" y1="39261" x2="78856" y2="45035"/>
                        <a14:backgroundMark x1="80069" y1="38568" x2="76430" y2="454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6924" t="19153" r="5865" b="70766"/>
          <a:stretch/>
        </p:blipFill>
        <p:spPr>
          <a:xfrm rot="18000000">
            <a:off x="5917621" y="2664161"/>
            <a:ext cx="513497" cy="538717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2761830" y="2461846"/>
            <a:ext cx="2189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必勝法！</a:t>
            </a:r>
            <a:endParaRPr kumimoji="1" lang="ja-JP" altLang="en-US" sz="24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658288" y="1335784"/>
            <a:ext cx="147829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600" b="1" dirty="0">
                <a:gradFill>
                  <a:gsLst>
                    <a:gs pos="50000">
                      <a:srgbClr val="FCA2A4"/>
                    </a:gs>
                    <a:gs pos="50000">
                      <a:schemeClr val="accent1">
                        <a:lumMod val="45000"/>
                        <a:lumOff val="55000"/>
                      </a:schemeClr>
                    </a:gs>
                  </a:gsLst>
                  <a:lin ang="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  <a:endParaRPr lang="ja-JP" altLang="en-US" sz="9600" b="1" dirty="0">
              <a:gradFill>
                <a:gsLst>
                  <a:gs pos="50000">
                    <a:srgbClr val="FCA2A4"/>
                  </a:gs>
                  <a:gs pos="50000">
                    <a:schemeClr val="accent1">
                      <a:lumMod val="45000"/>
                      <a:lumOff val="55000"/>
                    </a:schemeClr>
                  </a:gs>
                </a:gsLst>
                <a:lin ang="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932" y="1465344"/>
            <a:ext cx="23931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bg1"/>
                </a:solidFill>
              </a:rPr>
              <a:t>指導案のアイデア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が浮かばない</a:t>
            </a:r>
            <a:r>
              <a:rPr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4932" y="1693209"/>
            <a:ext cx="23931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実習時の</a:t>
            </a:r>
            <a:r>
              <a:rPr lang="ja-JP" altLang="en-US" sz="1000" dirty="0">
                <a:solidFill>
                  <a:schemeClr val="bg1"/>
                </a:solidFill>
              </a:rPr>
              <a:t>服装は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？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4932" y="1942842"/>
            <a:ext cx="1806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実習前に</a:t>
            </a:r>
            <a:r>
              <a:rPr lang="ja-JP" altLang="en-US" sz="1000" dirty="0">
                <a:solidFill>
                  <a:schemeClr val="bg1"/>
                </a:solidFill>
              </a:rPr>
              <a:t>準備しておくべきことは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？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4932" y="2282219"/>
            <a:ext cx="2117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実習先の先生に</a:t>
            </a:r>
            <a:r>
              <a:rPr lang="ja-JP" altLang="en-US" sz="1000" dirty="0">
                <a:solidFill>
                  <a:schemeClr val="bg1"/>
                </a:solidFill>
              </a:rPr>
              <a:t>どう話しかければいいの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？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4870909" y="1465344"/>
            <a:ext cx="2212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誰にも就活の</a:t>
            </a:r>
            <a:r>
              <a:rPr lang="ja-JP" altLang="en-US" sz="1000" dirty="0">
                <a:solidFill>
                  <a:schemeClr val="bg1"/>
                </a:solidFill>
              </a:rPr>
              <a:t>相談ができない</a:t>
            </a:r>
            <a:r>
              <a:rPr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870909" y="1693209"/>
            <a:ext cx="2212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bg1"/>
                </a:solidFill>
              </a:rPr>
              <a:t>就活の進め方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が分からない</a:t>
            </a:r>
            <a:r>
              <a:rPr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870909" y="1942842"/>
            <a:ext cx="2157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自分にぴったりの</a:t>
            </a:r>
            <a:r>
              <a:rPr lang="ja-JP" altLang="en-US" sz="1000" dirty="0">
                <a:solidFill>
                  <a:schemeClr val="bg1"/>
                </a:solidFill>
              </a:rPr>
              <a:t>園を探す方法</a:t>
            </a:r>
            <a:endParaRPr lang="en-US" altLang="ja-JP" sz="1000" dirty="0">
              <a:solidFill>
                <a:schemeClr val="bg1"/>
              </a:solidFill>
            </a:endParaRPr>
          </a:p>
          <a:p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って？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4870909" y="2282219"/>
            <a:ext cx="2212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bg1"/>
                </a:solidFill>
              </a:rPr>
              <a:t>園見学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ってした方がいいの？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" name="曲折矢印 103"/>
          <p:cNvSpPr/>
          <p:nvPr/>
        </p:nvSpPr>
        <p:spPr>
          <a:xfrm rot="11364689">
            <a:off x="4714574" y="2604623"/>
            <a:ext cx="572409" cy="535580"/>
          </a:xfrm>
          <a:prstGeom prst="bentArrow">
            <a:avLst>
              <a:gd name="adj1" fmla="val 23686"/>
              <a:gd name="adj2" fmla="val 25000"/>
              <a:gd name="adj3" fmla="val 25000"/>
              <a:gd name="adj4" fmla="val 8684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3" name="図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24" y="4902201"/>
            <a:ext cx="268876" cy="268876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4110499" y="9095412"/>
            <a:ext cx="253186" cy="3024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 flipH="1">
            <a:off x="6345906" y="8954692"/>
            <a:ext cx="253186" cy="3024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 rot="21359231">
            <a:off x="4215955" y="8825305"/>
            <a:ext cx="26392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</a:rPr>
              <a:t>当日は若手の先生が担当します！</a:t>
            </a:r>
            <a:endParaRPr kumimoji="1" lang="en-US" altLang="ja-JP" sz="1100" dirty="0">
              <a:solidFill>
                <a:schemeClr val="bg1"/>
              </a:solidFill>
            </a:endParaRPr>
          </a:p>
          <a:p>
            <a:r>
              <a:rPr lang="ja-JP" altLang="en-US" sz="1100" dirty="0">
                <a:solidFill>
                  <a:schemeClr val="bg1"/>
                </a:solidFill>
              </a:rPr>
              <a:t>私服で気軽に参加して下さいね♪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grpSp>
        <p:nvGrpSpPr>
          <p:cNvPr id="116" name="グループ化 115"/>
          <p:cNvGrpSpPr/>
          <p:nvPr/>
        </p:nvGrpSpPr>
        <p:grpSpPr>
          <a:xfrm rot="11440298">
            <a:off x="-206519" y="29605"/>
            <a:ext cx="2036082" cy="1006189"/>
            <a:chOff x="-3069578" y="2103254"/>
            <a:chExt cx="2326106" cy="103638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18" name="フリーフォーム 117"/>
            <p:cNvSpPr/>
            <p:nvPr/>
          </p:nvSpPr>
          <p:spPr>
            <a:xfrm flipV="1">
              <a:off x="-3069578" y="2103254"/>
              <a:ext cx="2326106" cy="1036388"/>
            </a:xfrm>
            <a:custGeom>
              <a:avLst/>
              <a:gdLst>
                <a:gd name="connsiteX0" fmla="*/ 1811165 w 2326106"/>
                <a:gd name="connsiteY0" fmla="*/ 2871 h 1036388"/>
                <a:gd name="connsiteX1" fmla="*/ 1956035 w 2326106"/>
                <a:gd name="connsiteY1" fmla="*/ 2871 h 1036388"/>
                <a:gd name="connsiteX2" fmla="*/ 1957341 w 2326106"/>
                <a:gd name="connsiteY2" fmla="*/ 0 h 1036388"/>
                <a:gd name="connsiteX3" fmla="*/ 1809859 w 2326106"/>
                <a:gd name="connsiteY3" fmla="*/ 0 h 1036388"/>
                <a:gd name="connsiteX4" fmla="*/ 0 w 2326106"/>
                <a:gd name="connsiteY4" fmla="*/ 1033999 h 1036388"/>
                <a:gd name="connsiteX5" fmla="*/ 1818968 w 2326106"/>
                <a:gd name="connsiteY5" fmla="*/ 1033999 h 1036388"/>
                <a:gd name="connsiteX6" fmla="*/ 1891622 w 2326106"/>
                <a:gd name="connsiteY6" fmla="*/ 874288 h 1036388"/>
                <a:gd name="connsiteX7" fmla="*/ 1964276 w 2326106"/>
                <a:gd name="connsiteY7" fmla="*/ 1033999 h 1036388"/>
                <a:gd name="connsiteX8" fmla="*/ 2326106 w 2326106"/>
                <a:gd name="connsiteY8" fmla="*/ 1033999 h 1036388"/>
                <a:gd name="connsiteX9" fmla="*/ 2326106 w 2326106"/>
                <a:gd name="connsiteY9" fmla="*/ 2871 h 1036388"/>
                <a:gd name="connsiteX10" fmla="*/ 1956035 w 2326106"/>
                <a:gd name="connsiteY10" fmla="*/ 2871 h 1036388"/>
                <a:gd name="connsiteX11" fmla="*/ 1883600 w 2326106"/>
                <a:gd name="connsiteY11" fmla="*/ 162100 h 1036388"/>
                <a:gd name="connsiteX12" fmla="*/ 1811165 w 2326106"/>
                <a:gd name="connsiteY12" fmla="*/ 2871 h 1036388"/>
                <a:gd name="connsiteX13" fmla="*/ 0 w 2326106"/>
                <a:gd name="connsiteY13" fmla="*/ 2871 h 1036388"/>
                <a:gd name="connsiteX14" fmla="*/ 1817881 w 2326106"/>
                <a:gd name="connsiteY14" fmla="*/ 1036388 h 1036388"/>
                <a:gd name="connsiteX15" fmla="*/ 1965363 w 2326106"/>
                <a:gd name="connsiteY15" fmla="*/ 1036388 h 1036388"/>
                <a:gd name="connsiteX16" fmla="*/ 1964276 w 2326106"/>
                <a:gd name="connsiteY16" fmla="*/ 1033999 h 1036388"/>
                <a:gd name="connsiteX17" fmla="*/ 1818968 w 2326106"/>
                <a:gd name="connsiteY17" fmla="*/ 1033999 h 1036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26106" h="1036388">
                  <a:moveTo>
                    <a:pt x="1811165" y="2871"/>
                  </a:moveTo>
                  <a:lnTo>
                    <a:pt x="1956035" y="2871"/>
                  </a:lnTo>
                  <a:lnTo>
                    <a:pt x="1957341" y="0"/>
                  </a:lnTo>
                  <a:lnTo>
                    <a:pt x="1809859" y="0"/>
                  </a:lnTo>
                  <a:close/>
                  <a:moveTo>
                    <a:pt x="0" y="1033999"/>
                  </a:moveTo>
                  <a:lnTo>
                    <a:pt x="1818968" y="1033999"/>
                  </a:lnTo>
                  <a:lnTo>
                    <a:pt x="1891622" y="874288"/>
                  </a:lnTo>
                  <a:lnTo>
                    <a:pt x="1964276" y="1033999"/>
                  </a:lnTo>
                  <a:lnTo>
                    <a:pt x="2326106" y="1033999"/>
                  </a:lnTo>
                  <a:lnTo>
                    <a:pt x="2326106" y="2871"/>
                  </a:lnTo>
                  <a:lnTo>
                    <a:pt x="1956035" y="2871"/>
                  </a:lnTo>
                  <a:lnTo>
                    <a:pt x="1883600" y="162100"/>
                  </a:lnTo>
                  <a:lnTo>
                    <a:pt x="1811165" y="2871"/>
                  </a:lnTo>
                  <a:lnTo>
                    <a:pt x="0" y="2871"/>
                  </a:lnTo>
                  <a:close/>
                  <a:moveTo>
                    <a:pt x="1817881" y="1036388"/>
                  </a:moveTo>
                  <a:lnTo>
                    <a:pt x="1965363" y="1036388"/>
                  </a:lnTo>
                  <a:lnTo>
                    <a:pt x="1964276" y="1033999"/>
                  </a:lnTo>
                  <a:lnTo>
                    <a:pt x="1818968" y="103399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9" name="直線コネクタ 118"/>
            <p:cNvCxnSpPr>
              <a:stCxn id="118" idx="6"/>
              <a:endCxn id="118" idx="11"/>
            </p:cNvCxnSpPr>
            <p:nvPr/>
          </p:nvCxnSpPr>
          <p:spPr>
            <a:xfrm flipH="1">
              <a:off x="-1185978" y="2265354"/>
              <a:ext cx="8022" cy="712188"/>
            </a:xfrm>
            <a:prstGeom prst="line">
              <a:avLst/>
            </a:prstGeom>
            <a:grpFill/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テキスト ボックス 84"/>
          <p:cNvSpPr txBox="1"/>
          <p:nvPr/>
        </p:nvSpPr>
        <p:spPr>
          <a:xfrm rot="590203">
            <a:off x="196028" y="180375"/>
            <a:ext cx="1475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4/21</a:t>
            </a:r>
            <a:endParaRPr kumimoji="1" lang="ja-JP" altLang="en-US" sz="3600" b="1" dirty="0">
              <a:ln w="57150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 rot="615605">
            <a:off x="1375417" y="303755"/>
            <a:ext cx="461665" cy="599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FRI</a:t>
            </a:r>
            <a:endParaRPr kumimoji="1" lang="ja-JP" altLang="en-US" b="1" dirty="0">
              <a:ln w="57150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7" name="正方形/長方形 86"/>
          <p:cNvSpPr/>
          <p:nvPr/>
        </p:nvSpPr>
        <p:spPr>
          <a:xfrm rot="661306">
            <a:off x="223084" y="687585"/>
            <a:ext cx="13869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solidFill>
                  <a:srgbClr val="FF6161"/>
                </a:solidFill>
              </a:rPr>
              <a:t>16:00-18:00</a:t>
            </a:r>
            <a:endParaRPr lang="ja-JP" altLang="en-US" sz="1400" b="1" dirty="0">
              <a:solidFill>
                <a:srgbClr val="FF616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07B9A5A-466A-9B18-2E6E-7A6253EF8B11}"/>
              </a:ext>
            </a:extLst>
          </p:cNvPr>
          <p:cNvSpPr txBox="1"/>
          <p:nvPr/>
        </p:nvSpPr>
        <p:spPr>
          <a:xfrm rot="590203">
            <a:off x="193422" y="173283"/>
            <a:ext cx="1443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rgbClr val="FF6161"/>
                </a:solidFill>
              </a:rPr>
              <a:t>4/21</a:t>
            </a:r>
            <a:endParaRPr kumimoji="1" lang="ja-JP" altLang="en-US" sz="3600" b="1" dirty="0">
              <a:solidFill>
                <a:srgbClr val="FF616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315E579-C19C-378B-6227-1433F0B3A146}"/>
              </a:ext>
            </a:extLst>
          </p:cNvPr>
          <p:cNvSpPr txBox="1"/>
          <p:nvPr/>
        </p:nvSpPr>
        <p:spPr>
          <a:xfrm rot="615605">
            <a:off x="1374231" y="299447"/>
            <a:ext cx="461665" cy="599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b="1" dirty="0">
                <a:solidFill>
                  <a:srgbClr val="FF6161"/>
                </a:solidFill>
              </a:rPr>
              <a:t>FRI</a:t>
            </a:r>
            <a:endParaRPr kumimoji="1" lang="ja-JP" altLang="en-US" b="1" dirty="0">
              <a:solidFill>
                <a:srgbClr val="FF616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B6E6D99-1C3B-DD5D-3CA2-02C67483DE30}"/>
              </a:ext>
            </a:extLst>
          </p:cNvPr>
          <p:cNvSpPr txBox="1"/>
          <p:nvPr/>
        </p:nvSpPr>
        <p:spPr>
          <a:xfrm>
            <a:off x="4863055" y="1232517"/>
            <a:ext cx="1472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就活の悩み</a:t>
            </a: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F536599D-C367-7FCB-2C3D-A7790FF8BA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14" y="5208711"/>
            <a:ext cx="268876" cy="26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54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</TotalTime>
  <Words>337</Words>
  <Application>Microsoft Office PowerPoint</Application>
  <PresentationFormat>A4 210 x 297 mm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メイリオ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watanabe@gclip.net</cp:lastModifiedBy>
  <cp:revision>141</cp:revision>
  <cp:lastPrinted>2023-03-29T06:23:27Z</cp:lastPrinted>
  <dcterms:created xsi:type="dcterms:W3CDTF">2023-03-27T04:33:14Z</dcterms:created>
  <dcterms:modified xsi:type="dcterms:W3CDTF">2023-04-05T05:47:14Z</dcterms:modified>
</cp:coreProperties>
</file>