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9E5ECE"/>
    <a:srgbClr val="FB6529"/>
    <a:srgbClr val="383635"/>
    <a:srgbClr val="69513F"/>
    <a:srgbClr val="FC8D60"/>
    <a:srgbClr val="FDA683"/>
    <a:srgbClr val="FC7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2424" y="8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71DD-3E89-4E52-94F0-5E22E926B15E}" type="datetimeFigureOut">
              <a:rPr kumimoji="1" lang="ja-JP" altLang="en-US" smtClean="0"/>
              <a:t>2022/10/7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724B-8491-4BC7-832C-A16DDF3090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8586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71DD-3E89-4E52-94F0-5E22E926B15E}" type="datetimeFigureOut">
              <a:rPr kumimoji="1" lang="ja-JP" altLang="en-US" smtClean="0"/>
              <a:t>2022/10/7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724B-8491-4BC7-832C-A16DDF3090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8613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71DD-3E89-4E52-94F0-5E22E926B15E}" type="datetimeFigureOut">
              <a:rPr kumimoji="1" lang="ja-JP" altLang="en-US" smtClean="0"/>
              <a:t>2022/10/7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724B-8491-4BC7-832C-A16DDF3090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10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71DD-3E89-4E52-94F0-5E22E926B15E}" type="datetimeFigureOut">
              <a:rPr kumimoji="1" lang="ja-JP" altLang="en-US" smtClean="0"/>
              <a:t>2022/10/7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724B-8491-4BC7-832C-A16DDF3090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429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71DD-3E89-4E52-94F0-5E22E926B15E}" type="datetimeFigureOut">
              <a:rPr kumimoji="1" lang="ja-JP" altLang="en-US" smtClean="0"/>
              <a:t>2022/10/7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724B-8491-4BC7-832C-A16DDF3090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423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71DD-3E89-4E52-94F0-5E22E926B15E}" type="datetimeFigureOut">
              <a:rPr kumimoji="1" lang="ja-JP" altLang="en-US" smtClean="0"/>
              <a:t>2022/10/7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724B-8491-4BC7-832C-A16DDF3090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8040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71DD-3E89-4E52-94F0-5E22E926B15E}" type="datetimeFigureOut">
              <a:rPr kumimoji="1" lang="ja-JP" altLang="en-US" smtClean="0"/>
              <a:t>2022/10/7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724B-8491-4BC7-832C-A16DDF3090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0045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71DD-3E89-4E52-94F0-5E22E926B15E}" type="datetimeFigureOut">
              <a:rPr kumimoji="1" lang="ja-JP" altLang="en-US" smtClean="0"/>
              <a:t>2022/10/7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724B-8491-4BC7-832C-A16DDF3090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930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71DD-3E89-4E52-94F0-5E22E926B15E}" type="datetimeFigureOut">
              <a:rPr kumimoji="1" lang="ja-JP" altLang="en-US" smtClean="0"/>
              <a:t>2022/10/7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724B-8491-4BC7-832C-A16DDF3090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6653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71DD-3E89-4E52-94F0-5E22E926B15E}" type="datetimeFigureOut">
              <a:rPr kumimoji="1" lang="ja-JP" altLang="en-US" smtClean="0"/>
              <a:t>2022/10/7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724B-8491-4BC7-832C-A16DDF3090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2019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71DD-3E89-4E52-94F0-5E22E926B15E}" type="datetimeFigureOut">
              <a:rPr kumimoji="1" lang="ja-JP" altLang="en-US" smtClean="0"/>
              <a:t>2022/10/7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724B-8491-4BC7-832C-A16DDF3090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296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F71DD-3E89-4E52-94F0-5E22E926B15E}" type="datetimeFigureOut">
              <a:rPr kumimoji="1" lang="ja-JP" altLang="en-US" smtClean="0"/>
              <a:t>2022/10/7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4724B-8491-4BC7-832C-A16DDF3090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287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jpe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>
            <a:extLst>
              <a:ext uri="{FF2B5EF4-FFF2-40B4-BE49-F238E27FC236}">
                <a16:creationId xmlns="" xmlns:a16="http://schemas.microsoft.com/office/drawing/2014/main" id="{723B5DD4-A0D6-4A0C-B693-647E14E5F418}"/>
              </a:ext>
            </a:extLst>
          </p:cNvPr>
          <p:cNvSpPr/>
          <p:nvPr/>
        </p:nvSpPr>
        <p:spPr>
          <a:xfrm>
            <a:off x="0" y="0"/>
            <a:ext cx="6858000" cy="7886700"/>
          </a:xfrm>
          <a:prstGeom prst="rect">
            <a:avLst/>
          </a:prstGeom>
          <a:solidFill>
            <a:srgbClr val="FDA683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="" xmlns:a16="http://schemas.microsoft.com/office/drawing/2014/main" id="{AA74F9E9-B83A-46F5-A7B4-87E1F49E6DC5}"/>
              </a:ext>
            </a:extLst>
          </p:cNvPr>
          <p:cNvSpPr/>
          <p:nvPr/>
        </p:nvSpPr>
        <p:spPr>
          <a:xfrm>
            <a:off x="604838" y="0"/>
            <a:ext cx="1171575" cy="7886700"/>
          </a:xfrm>
          <a:prstGeom prst="rect">
            <a:avLst/>
          </a:prstGeom>
          <a:solidFill>
            <a:srgbClr val="FC8D6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="" xmlns:a16="http://schemas.microsoft.com/office/drawing/2014/main" id="{320F6C44-DD51-4463-B743-199D25E30320}"/>
              </a:ext>
            </a:extLst>
          </p:cNvPr>
          <p:cNvSpPr/>
          <p:nvPr/>
        </p:nvSpPr>
        <p:spPr>
          <a:xfrm>
            <a:off x="2843212" y="0"/>
            <a:ext cx="1171575" cy="7865544"/>
          </a:xfrm>
          <a:prstGeom prst="rect">
            <a:avLst/>
          </a:prstGeom>
          <a:solidFill>
            <a:srgbClr val="FC8D6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7" r="1"/>
          <a:stretch/>
        </p:blipFill>
        <p:spPr>
          <a:xfrm rot="20820843" flipH="1">
            <a:off x="-103913" y="-699344"/>
            <a:ext cx="3508118" cy="4301920"/>
          </a:xfrm>
          <a:prstGeom prst="rect">
            <a:avLst/>
          </a:prstGeom>
        </p:spPr>
      </p:pic>
      <p:sp>
        <p:nvSpPr>
          <p:cNvPr id="24" name="正方形/長方形 23">
            <a:extLst>
              <a:ext uri="{FF2B5EF4-FFF2-40B4-BE49-F238E27FC236}">
                <a16:creationId xmlns="" xmlns:a16="http://schemas.microsoft.com/office/drawing/2014/main" id="{B3ED575F-B099-4FC4-A622-F5D96B92B5DE}"/>
              </a:ext>
            </a:extLst>
          </p:cNvPr>
          <p:cNvSpPr/>
          <p:nvPr/>
        </p:nvSpPr>
        <p:spPr>
          <a:xfrm>
            <a:off x="5081587" y="0"/>
            <a:ext cx="1171575" cy="7886700"/>
          </a:xfrm>
          <a:prstGeom prst="rect">
            <a:avLst/>
          </a:prstGeom>
          <a:solidFill>
            <a:srgbClr val="FC8D6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14"/>
          <a:stretch/>
        </p:blipFill>
        <p:spPr>
          <a:xfrm rot="10800000">
            <a:off x="-15465" y="-170477"/>
            <a:ext cx="6888928" cy="132424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8655"/>
            <a:ext cx="6858000" cy="2203314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="" xmlns:a16="http://schemas.microsoft.com/office/drawing/2014/main" id="{46CED86C-C12F-414E-986B-90B5D3FACE0E}"/>
              </a:ext>
            </a:extLst>
          </p:cNvPr>
          <p:cNvSpPr/>
          <p:nvPr/>
        </p:nvSpPr>
        <p:spPr>
          <a:xfrm>
            <a:off x="0" y="5263283"/>
            <a:ext cx="6858000" cy="46427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楕円 27">
            <a:extLst>
              <a:ext uri="{FF2B5EF4-FFF2-40B4-BE49-F238E27FC236}">
                <a16:creationId xmlns="" xmlns:a16="http://schemas.microsoft.com/office/drawing/2014/main" id="{C01F9B98-B48B-4580-ACF3-C103CB269C28}"/>
              </a:ext>
            </a:extLst>
          </p:cNvPr>
          <p:cNvSpPr/>
          <p:nvPr/>
        </p:nvSpPr>
        <p:spPr>
          <a:xfrm rot="20825222">
            <a:off x="790933" y="1338711"/>
            <a:ext cx="2591394" cy="29076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>
            <a:extLst>
              <a:ext uri="{FF2B5EF4-FFF2-40B4-BE49-F238E27FC236}">
                <a16:creationId xmlns="" xmlns:a16="http://schemas.microsoft.com/office/drawing/2014/main" id="{933A2715-90B2-42A5-8E48-D0F2233EEF86}"/>
              </a:ext>
            </a:extLst>
          </p:cNvPr>
          <p:cNvSpPr/>
          <p:nvPr/>
        </p:nvSpPr>
        <p:spPr>
          <a:xfrm rot="20825222">
            <a:off x="1673672" y="1296834"/>
            <a:ext cx="2697104" cy="298688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楕円 30">
            <a:extLst>
              <a:ext uri="{FF2B5EF4-FFF2-40B4-BE49-F238E27FC236}">
                <a16:creationId xmlns="" xmlns:a16="http://schemas.microsoft.com/office/drawing/2014/main" id="{C97F6807-C273-423C-B743-B69A939FE157}"/>
              </a:ext>
            </a:extLst>
          </p:cNvPr>
          <p:cNvSpPr/>
          <p:nvPr/>
        </p:nvSpPr>
        <p:spPr>
          <a:xfrm rot="20825222">
            <a:off x="2556613" y="974445"/>
            <a:ext cx="2636148" cy="290996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ローチャート: 手作業 32">
            <a:extLst>
              <a:ext uri="{FF2B5EF4-FFF2-40B4-BE49-F238E27FC236}">
                <a16:creationId xmlns="" xmlns:a16="http://schemas.microsoft.com/office/drawing/2014/main" id="{BE66593F-EF03-4D37-B749-2A5ADD33AF52}"/>
              </a:ext>
            </a:extLst>
          </p:cNvPr>
          <p:cNvSpPr/>
          <p:nvPr/>
        </p:nvSpPr>
        <p:spPr>
          <a:xfrm rot="9420308">
            <a:off x="2117763" y="822782"/>
            <a:ext cx="920216" cy="1257669"/>
          </a:xfrm>
          <a:prstGeom prst="flowChartManualOperati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="" xmlns:a16="http://schemas.microsoft.com/office/drawing/2014/main" id="{44258BEC-AB58-43BA-8016-2A02034BDBFB}"/>
              </a:ext>
            </a:extLst>
          </p:cNvPr>
          <p:cNvSpPr txBox="1"/>
          <p:nvPr/>
        </p:nvSpPr>
        <p:spPr>
          <a:xfrm rot="20762255">
            <a:off x="74219" y="2939953"/>
            <a:ext cx="6176210" cy="76411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kumimoji="1" lang="ja-JP" altLang="en-US" sz="4800" b="1" dirty="0">
                <a:ln w="6600">
                  <a:solidFill>
                    <a:srgbClr val="9E5ECE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ハロウィン</a:t>
            </a:r>
            <a:endParaRPr kumimoji="1" lang="en-US" altLang="ja-JP" sz="4800" b="1" dirty="0">
              <a:ln w="6600">
                <a:solidFill>
                  <a:srgbClr val="9E5ECE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HGS創英角ｺﾞｼｯｸUB" panose="020B0A00000000000000" pitchFamily="50" charset="-128"/>
              <a:ea typeface="HGS創英角ｺﾞｼｯｸUB" panose="020B0A00000000000000" pitchFamily="50" charset="-128"/>
            </a:endParaRPr>
          </a:p>
          <a:p>
            <a:pPr algn="ctr"/>
            <a:r>
              <a:rPr kumimoji="1" lang="ja-JP" altLang="en-US" sz="4800" b="1" dirty="0">
                <a:ln w="6600">
                  <a:solidFill>
                    <a:srgbClr val="9E5ECE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フェスティバル</a:t>
            </a:r>
          </a:p>
        </p:txBody>
      </p:sp>
      <p:sp>
        <p:nvSpPr>
          <p:cNvPr id="49" name="楕円 48">
            <a:extLst>
              <a:ext uri="{FF2B5EF4-FFF2-40B4-BE49-F238E27FC236}">
                <a16:creationId xmlns="" xmlns:a16="http://schemas.microsoft.com/office/drawing/2014/main" id="{1C56CC3B-535D-476D-B326-EF5C9BA18826}"/>
              </a:ext>
            </a:extLst>
          </p:cNvPr>
          <p:cNvSpPr/>
          <p:nvPr/>
        </p:nvSpPr>
        <p:spPr>
          <a:xfrm>
            <a:off x="5166379" y="2552382"/>
            <a:ext cx="1573382" cy="1475171"/>
          </a:xfrm>
          <a:prstGeom prst="ellipse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53" name="テキスト ボックス 52">
            <a:extLst>
              <a:ext uri="{FF2B5EF4-FFF2-40B4-BE49-F238E27FC236}">
                <a16:creationId xmlns="" xmlns:a16="http://schemas.microsoft.com/office/drawing/2014/main" id="{FACBF59A-D3F7-418F-85CA-11A0E7759E6E}"/>
              </a:ext>
            </a:extLst>
          </p:cNvPr>
          <p:cNvSpPr txBox="1"/>
          <p:nvPr/>
        </p:nvSpPr>
        <p:spPr>
          <a:xfrm>
            <a:off x="74622" y="902658"/>
            <a:ext cx="1721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10:00~12:00</a:t>
            </a:r>
            <a:endParaRPr kumimoji="1" lang="ja-JP" altLang="en-US" sz="28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="" xmlns:a16="http://schemas.microsoft.com/office/drawing/2014/main" id="{EFBC6B23-5B97-406C-B037-30E4A438CF3F}"/>
              </a:ext>
            </a:extLst>
          </p:cNvPr>
          <p:cNvSpPr txBox="1"/>
          <p:nvPr/>
        </p:nvSpPr>
        <p:spPr>
          <a:xfrm>
            <a:off x="5029775" y="2882431"/>
            <a:ext cx="17900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ln w="38100">
                  <a:noFill/>
                </a:ln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●歳～●歳の</a:t>
            </a:r>
            <a:endParaRPr kumimoji="1" lang="en-US" altLang="ja-JP" sz="1400" b="1" dirty="0">
              <a:ln w="38100">
                <a:noFill/>
              </a:ln>
              <a:latin typeface="HGS創英角ｺﾞｼｯｸUB" panose="020B0A00000000000000" pitchFamily="50" charset="-128"/>
              <a:ea typeface="HGS創英角ｺﾞｼｯｸUB" panose="020B0A00000000000000" pitchFamily="50" charset="-128"/>
            </a:endParaRPr>
          </a:p>
          <a:p>
            <a:pPr algn="ctr"/>
            <a:r>
              <a:rPr kumimoji="1" lang="ja-JP" altLang="en-US" sz="1400" b="1" dirty="0">
                <a:ln w="38100">
                  <a:noFill/>
                </a:ln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お子様を持つ</a:t>
            </a:r>
            <a:endParaRPr kumimoji="1" lang="en-US" altLang="ja-JP" sz="1400" b="1" dirty="0">
              <a:ln w="38100">
                <a:noFill/>
              </a:ln>
              <a:latin typeface="HGS創英角ｺﾞｼｯｸUB" panose="020B0A00000000000000" pitchFamily="50" charset="-128"/>
              <a:ea typeface="HGS創英角ｺﾞｼｯｸUB" panose="020B0A00000000000000" pitchFamily="50" charset="-128"/>
            </a:endParaRPr>
          </a:p>
          <a:p>
            <a:pPr algn="ctr"/>
            <a:r>
              <a:rPr kumimoji="1" lang="ja-JP" altLang="en-US" sz="1400" b="1" dirty="0">
                <a:ln w="38100">
                  <a:noFill/>
                </a:ln>
                <a:latin typeface="HGS創英角ｺﾞｼｯｸUB" panose="020B0A00000000000000" pitchFamily="50" charset="-128"/>
                <a:ea typeface="HGS創英角ｺﾞｼｯｸUB" panose="020B0A00000000000000" pitchFamily="50" charset="-128"/>
              </a:rPr>
              <a:t>保護者の皆様へ</a:t>
            </a:r>
            <a:endParaRPr kumimoji="1" lang="en-US" altLang="ja-JP" sz="1400" b="1" dirty="0">
              <a:ln w="38100">
                <a:noFill/>
              </a:ln>
              <a:latin typeface="HGS創英角ｺﾞｼｯｸUB" panose="020B0A00000000000000" pitchFamily="50" charset="-128"/>
              <a:ea typeface="HGS創英角ｺﾞｼｯｸUB" panose="020B0A00000000000000" pitchFamily="50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="" xmlns:a16="http://schemas.microsoft.com/office/drawing/2014/main" id="{42A86222-5EE3-4B9C-9770-D9E7A361A012}"/>
              </a:ext>
            </a:extLst>
          </p:cNvPr>
          <p:cNvSpPr txBox="1"/>
          <p:nvPr/>
        </p:nvSpPr>
        <p:spPr>
          <a:xfrm>
            <a:off x="126566" y="47978"/>
            <a:ext cx="2372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10/</a:t>
            </a:r>
            <a:r>
              <a:rPr kumimoji="1" lang="en-US" altLang="ja-JP" sz="4400" b="1" dirty="0" smtClean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25</a:t>
            </a:r>
            <a:endParaRPr kumimoji="1" lang="ja-JP" altLang="en-US" sz="4400" b="1" dirty="0">
              <a:solidFill>
                <a:schemeClr val="bg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024" name="四角形: 角を丸くする 1023">
            <a:extLst>
              <a:ext uri="{FF2B5EF4-FFF2-40B4-BE49-F238E27FC236}">
                <a16:creationId xmlns="" xmlns:a16="http://schemas.microsoft.com/office/drawing/2014/main" id="{CBB82DE0-3A2F-4486-8519-33B3C1477F8E}"/>
              </a:ext>
            </a:extLst>
          </p:cNvPr>
          <p:cNvSpPr/>
          <p:nvPr/>
        </p:nvSpPr>
        <p:spPr>
          <a:xfrm>
            <a:off x="261809" y="7147172"/>
            <a:ext cx="4214940" cy="25942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="" xmlns:a16="http://schemas.microsoft.com/office/drawing/2014/main" id="{83F5BB48-90F3-4F71-8D27-0F9A46C7CA04}"/>
              </a:ext>
            </a:extLst>
          </p:cNvPr>
          <p:cNvSpPr/>
          <p:nvPr/>
        </p:nvSpPr>
        <p:spPr>
          <a:xfrm>
            <a:off x="4632840" y="8103338"/>
            <a:ext cx="1950703" cy="1009693"/>
          </a:xfrm>
          <a:prstGeom prst="rect">
            <a:avLst/>
          </a:prstGeom>
          <a:solidFill>
            <a:srgbClr val="FB6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地図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="" xmlns:a16="http://schemas.microsoft.com/office/drawing/2014/main" id="{0CEA73C3-73F8-48AC-934F-8FB29FE6F791}"/>
              </a:ext>
            </a:extLst>
          </p:cNvPr>
          <p:cNvSpPr txBox="1"/>
          <p:nvPr/>
        </p:nvSpPr>
        <p:spPr>
          <a:xfrm>
            <a:off x="400167" y="7407603"/>
            <a:ext cx="344252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700" dirty="0">
              <a:solidFill>
                <a:schemeClr val="bg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endParaRPr lang="en-US" altLang="ja-JP" sz="700" dirty="0">
              <a:solidFill>
                <a:schemeClr val="bg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endParaRPr lang="en-US" altLang="ja-JP" sz="700" dirty="0">
              <a:solidFill>
                <a:schemeClr val="bg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r>
              <a:rPr lang="ja-JP" altLang="en-US" sz="1200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開催日</a:t>
            </a:r>
            <a:r>
              <a:rPr lang="en-US" altLang="ja-JP" sz="1200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:</a:t>
            </a:r>
            <a:r>
              <a:rPr lang="ja-JP" altLang="en-US" sz="1200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●月●日　●：●●～●：●●</a:t>
            </a:r>
            <a:endParaRPr lang="en-US" altLang="ja-JP" sz="1200" dirty="0">
              <a:solidFill>
                <a:schemeClr val="bg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r>
              <a:rPr lang="ja-JP" altLang="en-US" sz="1200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対象</a:t>
            </a:r>
            <a:r>
              <a:rPr lang="en-US" altLang="ja-JP" sz="1200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:0</a:t>
            </a:r>
            <a:r>
              <a:rPr lang="ja-JP" altLang="en-US" sz="1200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歳～</a:t>
            </a:r>
            <a:r>
              <a:rPr lang="en-US" altLang="ja-JP" sz="1200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2</a:t>
            </a:r>
            <a:r>
              <a:rPr lang="ja-JP" altLang="en-US" sz="1200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歳のお子様とその保護者の皆様</a:t>
            </a:r>
            <a:endParaRPr lang="en-US" altLang="ja-JP" sz="1200" dirty="0">
              <a:solidFill>
                <a:schemeClr val="bg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r>
              <a:rPr lang="ja-JP" altLang="en-US" sz="1200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定員</a:t>
            </a:r>
            <a:r>
              <a:rPr lang="en-US" altLang="ja-JP" sz="1200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:</a:t>
            </a:r>
            <a:r>
              <a:rPr lang="ja-JP" altLang="en-US" sz="1200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●名</a:t>
            </a:r>
            <a:endParaRPr lang="en-US" altLang="ja-JP" sz="1200" dirty="0">
              <a:solidFill>
                <a:schemeClr val="bg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r>
              <a:rPr lang="ja-JP" altLang="en-US" sz="1200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料金</a:t>
            </a:r>
            <a:r>
              <a:rPr lang="en-US" altLang="ja-JP" sz="1200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:</a:t>
            </a:r>
            <a:r>
              <a:rPr lang="ja-JP" altLang="en-US" sz="1200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無料</a:t>
            </a:r>
            <a:endParaRPr lang="en-US" altLang="ja-JP" sz="1200" dirty="0">
              <a:solidFill>
                <a:schemeClr val="bg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r>
              <a:rPr lang="ja-JP" altLang="en-US" sz="1200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内容：ハロウィン工作、紙芝居、撮影会など</a:t>
            </a:r>
            <a:endParaRPr lang="en-US" altLang="ja-JP" sz="1200" dirty="0">
              <a:solidFill>
                <a:schemeClr val="bg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r>
              <a:rPr lang="ja-JP" altLang="en-US" sz="1200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あとは当日のお楽しみ！</a:t>
            </a:r>
            <a:endParaRPr lang="en-US" altLang="ja-JP" sz="1200" dirty="0">
              <a:solidFill>
                <a:schemeClr val="bg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endParaRPr lang="en-US" altLang="ja-JP" sz="700" dirty="0">
              <a:solidFill>
                <a:schemeClr val="bg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r>
              <a:rPr lang="en-US" altLang="ja-JP" sz="1200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※</a:t>
            </a:r>
            <a:r>
              <a:rPr lang="ja-JP" altLang="en-US" sz="1200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お申込みついて</a:t>
            </a:r>
            <a:endParaRPr lang="en-US" altLang="ja-JP" sz="1200" dirty="0">
              <a:solidFill>
                <a:schemeClr val="bg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r>
              <a:rPr lang="ja-JP" altLang="en-US" sz="1200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お申込みはお電話、またはホームページから</a:t>
            </a:r>
            <a:endParaRPr lang="en-US" altLang="ja-JP" sz="1200" dirty="0">
              <a:solidFill>
                <a:schemeClr val="bg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r>
              <a:rPr lang="ja-JP" altLang="en-US" sz="1200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お願い致します。</a:t>
            </a:r>
            <a:endParaRPr lang="en-US" altLang="ja-JP" sz="1200" dirty="0">
              <a:solidFill>
                <a:schemeClr val="bg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="" xmlns:a16="http://schemas.microsoft.com/office/drawing/2014/main" id="{B6132639-56E9-4E15-98F7-AFCEF87012BA}"/>
              </a:ext>
            </a:extLst>
          </p:cNvPr>
          <p:cNvSpPr/>
          <p:nvPr/>
        </p:nvSpPr>
        <p:spPr>
          <a:xfrm>
            <a:off x="3679572" y="8930547"/>
            <a:ext cx="656829" cy="584026"/>
          </a:xfrm>
          <a:prstGeom prst="rect">
            <a:avLst/>
          </a:prstGeom>
          <a:solidFill>
            <a:srgbClr val="FB6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/>
              <a:t>QR</a:t>
            </a:r>
          </a:p>
          <a:p>
            <a:pPr algn="ctr"/>
            <a:r>
              <a:rPr kumimoji="1" lang="ja-JP" altLang="en-US" sz="1200" dirty="0"/>
              <a:t>コード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="" xmlns:a16="http://schemas.microsoft.com/office/drawing/2014/main" id="{A7779CE4-8212-4C42-87B5-BF92F54A215D}"/>
              </a:ext>
            </a:extLst>
          </p:cNvPr>
          <p:cNvSpPr txBox="1"/>
          <p:nvPr/>
        </p:nvSpPr>
        <p:spPr>
          <a:xfrm>
            <a:off x="4542019" y="9089028"/>
            <a:ext cx="228207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学校法人○○学園　○○幼稚園</a:t>
            </a:r>
            <a:endParaRPr kumimoji="1" lang="en-US" altLang="ja-JP" sz="900" dirty="0">
              <a:solidFill>
                <a:schemeClr val="bg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r>
              <a:rPr lang="ja-JP" altLang="en-US" sz="900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住所</a:t>
            </a:r>
            <a:r>
              <a:rPr lang="en-US" altLang="ja-JP" sz="900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:</a:t>
            </a:r>
            <a:r>
              <a:rPr lang="ja-JP" altLang="en-US" sz="900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○○ ○○ ○○ ○○ ○○ ○○ ○○</a:t>
            </a:r>
            <a:endParaRPr lang="en-US" altLang="ja-JP" sz="900" dirty="0">
              <a:solidFill>
                <a:schemeClr val="bg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r>
              <a:rPr kumimoji="1" lang="ja-JP" altLang="en-US" sz="900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電話</a:t>
            </a:r>
            <a:r>
              <a:rPr kumimoji="1" lang="en-US" altLang="ja-JP" sz="900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:</a:t>
            </a:r>
            <a:r>
              <a:rPr lang="ja-JP" altLang="en-US" sz="900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○○ ○○ ○○ ○○</a:t>
            </a:r>
            <a:r>
              <a:rPr lang="en-US" altLang="ja-JP" sz="900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(</a:t>
            </a:r>
            <a:r>
              <a:rPr lang="ja-JP" altLang="en-US" sz="900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担当</a:t>
            </a:r>
            <a:r>
              <a:rPr lang="en-US" altLang="ja-JP" sz="900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:</a:t>
            </a:r>
            <a:r>
              <a:rPr lang="ja-JP" altLang="en-US" sz="900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○○</a:t>
            </a:r>
            <a:r>
              <a:rPr lang="en-US" altLang="ja-JP" sz="900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)</a:t>
            </a:r>
            <a:endParaRPr kumimoji="1" lang="ja-JP" altLang="en-US" sz="900" dirty="0">
              <a:solidFill>
                <a:schemeClr val="bg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="" xmlns:a16="http://schemas.microsoft.com/office/drawing/2014/main" id="{1A1A598D-BE6F-4247-8AC8-ADA3D7CE5A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841" y="5311479"/>
            <a:ext cx="1950703" cy="1301484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="" xmlns:a16="http://schemas.microsoft.com/office/drawing/2014/main" id="{A36D2ED2-D5D6-40F2-8EC1-5B15E2E469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840" y="6707408"/>
            <a:ext cx="1950703" cy="1301485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="" xmlns:a16="http://schemas.microsoft.com/office/drawing/2014/main" id="{FA24359A-6DEB-48A1-8AB2-136DC2F6FF18}"/>
              </a:ext>
            </a:extLst>
          </p:cNvPr>
          <p:cNvSpPr txBox="1"/>
          <p:nvPr/>
        </p:nvSpPr>
        <p:spPr>
          <a:xfrm rot="20709613">
            <a:off x="1946500" y="1499101"/>
            <a:ext cx="1555483" cy="260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</a:rPr>
              <a:t>●●幼稚園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="" xmlns:a16="http://schemas.microsoft.com/office/drawing/2014/main" id="{04FD4C6E-F26B-4354-8AD4-BDB974DBB965}"/>
              </a:ext>
            </a:extLst>
          </p:cNvPr>
          <p:cNvGrpSpPr/>
          <p:nvPr/>
        </p:nvGrpSpPr>
        <p:grpSpPr>
          <a:xfrm>
            <a:off x="4632944" y="9659856"/>
            <a:ext cx="1585813" cy="137667"/>
            <a:chOff x="7119809" y="7039065"/>
            <a:chExt cx="1585813" cy="137667"/>
          </a:xfrm>
        </p:grpSpPr>
        <p:sp>
          <p:nvSpPr>
            <p:cNvPr id="2" name="四角形: 角を丸くする 1">
              <a:extLst>
                <a:ext uri="{FF2B5EF4-FFF2-40B4-BE49-F238E27FC236}">
                  <a16:creationId xmlns="" xmlns:a16="http://schemas.microsoft.com/office/drawing/2014/main" id="{0CF70D70-0FC3-460C-B76C-093B9206F85D}"/>
                </a:ext>
              </a:extLst>
            </p:cNvPr>
            <p:cNvSpPr/>
            <p:nvPr/>
          </p:nvSpPr>
          <p:spPr>
            <a:xfrm>
              <a:off x="7119809" y="7039065"/>
              <a:ext cx="1151360" cy="12878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7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●●幼稚園</a:t>
              </a:r>
            </a:p>
          </p:txBody>
        </p:sp>
        <p:sp>
          <p:nvSpPr>
            <p:cNvPr id="3" name="四角形: 角を丸くする 2">
              <a:extLst>
                <a:ext uri="{FF2B5EF4-FFF2-40B4-BE49-F238E27FC236}">
                  <a16:creationId xmlns="" xmlns:a16="http://schemas.microsoft.com/office/drawing/2014/main" id="{7B580239-C474-4D8F-AAC2-06A2130C1380}"/>
                </a:ext>
              </a:extLst>
            </p:cNvPr>
            <p:cNvSpPr/>
            <p:nvPr/>
          </p:nvSpPr>
          <p:spPr>
            <a:xfrm>
              <a:off x="8305330" y="7039065"/>
              <a:ext cx="396000" cy="12878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7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検索</a:t>
              </a:r>
            </a:p>
          </p:txBody>
        </p:sp>
        <p:sp>
          <p:nvSpPr>
            <p:cNvPr id="5" name="矢印: 右 4">
              <a:extLst>
                <a:ext uri="{FF2B5EF4-FFF2-40B4-BE49-F238E27FC236}">
                  <a16:creationId xmlns="" xmlns:a16="http://schemas.microsoft.com/office/drawing/2014/main" id="{02D183C2-95F2-42B5-8242-CDC2355CB3C1}"/>
                </a:ext>
              </a:extLst>
            </p:cNvPr>
            <p:cNvSpPr/>
            <p:nvPr/>
          </p:nvSpPr>
          <p:spPr>
            <a:xfrm rot="14335047">
              <a:off x="8615622" y="7086732"/>
              <a:ext cx="108000" cy="72000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Rectangle 8">
            <a:extLst>
              <a:ext uri="{FF2B5EF4-FFF2-40B4-BE49-F238E27FC236}">
                <a16:creationId xmlns="" xmlns:a16="http://schemas.microsoft.com/office/drawing/2014/main" id="{12FC509C-1F42-4A20-A31E-9E3DEC808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583" y="5306392"/>
            <a:ext cx="4493538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10月の一大イベン</a:t>
            </a:r>
            <a:r>
              <a:rPr kumimoji="0" lang="ja-JP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ト！</a:t>
            </a:r>
            <a:r>
              <a:rPr kumimoji="0" lang="ja-JP" altLang="ja-JP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ハロウィン！</a:t>
            </a:r>
            <a:endParaRPr kumimoji="0" lang="en-US" altLang="ja-JP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〇〇幼稚園でも開催しちゃいます♪</a:t>
            </a:r>
            <a:endParaRPr kumimoji="0" lang="en-US" altLang="ja-JP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12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l"/>
            <a:r>
              <a:rPr lang="ja-JP" altLang="en-US" sz="12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先生たちと一緒にハロウィン制作、紙芝居、仮装写真撮影会</a:t>
            </a:r>
            <a:endParaRPr lang="en-US" altLang="ja-JP" sz="1200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ja-JP" altLang="en-US" sz="1200" b="1" dirty="0">
                <a:solidFill>
                  <a:schemeClr val="bg1"/>
                </a:solidFill>
              </a:rPr>
              <a:t>などなど盛りだくさん！！</a:t>
            </a:r>
            <a:endParaRPr lang="ja-JP" altLang="en-US" sz="1200" b="1" i="0" dirty="0"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ぜひ仮装をして(保護者の皆様</a:t>
            </a:r>
            <a:r>
              <a:rPr kumimoji="0" lang="ja-JP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も</a:t>
            </a:r>
            <a:r>
              <a:rPr kumimoji="0" lang="ja-JP" altLang="ja-JP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ぜひ！)ご参加ください。</a:t>
            </a:r>
            <a:endParaRPr lang="en-US" altLang="ja-JP" sz="12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200" b="1" i="0" dirty="0">
                <a:solidFill>
                  <a:schemeClr val="bg1"/>
                </a:solidFill>
                <a:effectLst/>
              </a:rPr>
              <a:t>先生にあの定番の言葉を言えると良いものもらえるかも</a:t>
            </a:r>
            <a:r>
              <a:rPr lang="en-US" altLang="ja-JP" sz="1200" b="1" i="0" dirty="0">
                <a:solidFill>
                  <a:schemeClr val="bg1"/>
                </a:solidFill>
                <a:effectLst/>
              </a:rPr>
              <a:t>…</a:t>
            </a:r>
            <a:r>
              <a:rPr lang="ja-JP" altLang="en-US" sz="1200" b="1" i="0" dirty="0">
                <a:solidFill>
                  <a:schemeClr val="bg1"/>
                </a:solidFill>
                <a:effectLst/>
              </a:rPr>
              <a:t>？</a:t>
            </a:r>
            <a:endParaRPr kumimoji="0" lang="ja-JP" altLang="ja-JP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32" name="図 31">
            <a:extLst>
              <a:ext uri="{FF2B5EF4-FFF2-40B4-BE49-F238E27FC236}">
                <a16:creationId xmlns="" xmlns:a16="http://schemas.microsoft.com/office/drawing/2014/main" id="{1BE31DF3-C5E8-4CD4-AA11-DF2E8247AB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998" y="7178971"/>
            <a:ext cx="3459037" cy="457264"/>
          </a:xfrm>
          <a:prstGeom prst="rect">
            <a:avLst/>
          </a:prstGeom>
        </p:spPr>
      </p:pic>
      <p:sp>
        <p:nvSpPr>
          <p:cNvPr id="34" name="テキスト ボックス 33">
            <a:extLst>
              <a:ext uri="{FF2B5EF4-FFF2-40B4-BE49-F238E27FC236}">
                <a16:creationId xmlns="" xmlns:a16="http://schemas.microsoft.com/office/drawing/2014/main" id="{E2C0E8F1-8C3F-4BBA-AD8C-01AEF49887CA}"/>
              </a:ext>
            </a:extLst>
          </p:cNvPr>
          <p:cNvSpPr txBox="1"/>
          <p:nvPr/>
        </p:nvSpPr>
        <p:spPr>
          <a:xfrm>
            <a:off x="1143693" y="7188308"/>
            <a:ext cx="2549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ハロウィンフェスティバル開催概要</a:t>
            </a:r>
            <a:endParaRPr lang="en-US" altLang="ja-JP" sz="1400" b="1" dirty="0">
              <a:solidFill>
                <a:schemeClr val="bg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="" xmlns:a16="http://schemas.microsoft.com/office/drawing/2014/main" id="{EF1C3EFE-EF5D-49CF-9322-0B83AF158712}"/>
              </a:ext>
            </a:extLst>
          </p:cNvPr>
          <p:cNvSpPr txBox="1"/>
          <p:nvPr/>
        </p:nvSpPr>
        <p:spPr>
          <a:xfrm>
            <a:off x="3622530" y="8648461"/>
            <a:ext cx="769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HP</a:t>
            </a:r>
            <a:r>
              <a:rPr kumimoji="1" lang="ja-JP" altLang="en-US" sz="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はこちらからも</a:t>
            </a:r>
            <a:endParaRPr kumimoji="1" lang="en-US" altLang="ja-JP" sz="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ご覧いただけます。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="" xmlns:a16="http://schemas.microsoft.com/office/drawing/2014/main" id="{6BBE1B80-4B8F-4D3A-8AC8-A9ADC07079D3}"/>
              </a:ext>
            </a:extLst>
          </p:cNvPr>
          <p:cNvCxnSpPr>
            <a:cxnSpLocks/>
          </p:cNvCxnSpPr>
          <p:nvPr/>
        </p:nvCxnSpPr>
        <p:spPr>
          <a:xfrm flipH="1" flipV="1">
            <a:off x="3622530" y="8703591"/>
            <a:ext cx="50612" cy="16418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線コネクタ 58">
            <a:extLst>
              <a:ext uri="{FF2B5EF4-FFF2-40B4-BE49-F238E27FC236}">
                <a16:creationId xmlns="" xmlns:a16="http://schemas.microsoft.com/office/drawing/2014/main" id="{932C6DB8-A402-4E2F-B233-63739CB8A1DB}"/>
              </a:ext>
            </a:extLst>
          </p:cNvPr>
          <p:cNvCxnSpPr>
            <a:cxnSpLocks/>
          </p:cNvCxnSpPr>
          <p:nvPr/>
        </p:nvCxnSpPr>
        <p:spPr>
          <a:xfrm flipV="1">
            <a:off x="4310429" y="8712090"/>
            <a:ext cx="50612" cy="16418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69" t="35502" r="24338" b="47884"/>
          <a:stretch/>
        </p:blipFill>
        <p:spPr>
          <a:xfrm rot="21174355" flipH="1">
            <a:off x="966635" y="1989351"/>
            <a:ext cx="442430" cy="756412"/>
          </a:xfrm>
          <a:prstGeom prst="rect">
            <a:avLst/>
          </a:prstGeom>
        </p:spPr>
      </p:pic>
      <p:pic>
        <p:nvPicPr>
          <p:cNvPr id="54" name="図 5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11" t="52399" r="21144" b="24090"/>
          <a:stretch/>
        </p:blipFill>
        <p:spPr>
          <a:xfrm rot="327894">
            <a:off x="1367129" y="3677430"/>
            <a:ext cx="839116" cy="1085064"/>
          </a:xfrm>
          <a:prstGeom prst="rect">
            <a:avLst/>
          </a:prstGeom>
        </p:spPr>
      </p:pic>
      <p:pic>
        <p:nvPicPr>
          <p:cNvPr id="63" name="図 6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0" t="18367" r="50478" b="58436"/>
          <a:stretch/>
        </p:blipFill>
        <p:spPr>
          <a:xfrm rot="20564337">
            <a:off x="334556" y="3646134"/>
            <a:ext cx="748102" cy="1107190"/>
          </a:xfrm>
          <a:prstGeom prst="rect">
            <a:avLst/>
          </a:prstGeom>
        </p:spPr>
      </p:pic>
      <p:pic>
        <p:nvPicPr>
          <p:cNvPr id="64" name="図 6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69" t="26797" r="37399" b="58470"/>
          <a:stretch/>
        </p:blipFill>
        <p:spPr>
          <a:xfrm>
            <a:off x="719797" y="4115185"/>
            <a:ext cx="834189" cy="753980"/>
          </a:xfrm>
          <a:prstGeom prst="rect">
            <a:avLst/>
          </a:prstGeom>
        </p:spPr>
      </p:pic>
      <p:pic>
        <p:nvPicPr>
          <p:cNvPr id="66" name="図 65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570" b="66975" l="1560" r="19411">
                        <a14:foregroundMark x1="6412" y1="50346" x2="13345" y2="49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8" t="41006" r="80526" b="32644"/>
          <a:stretch/>
        </p:blipFill>
        <p:spPr>
          <a:xfrm rot="20750666">
            <a:off x="508622" y="2223022"/>
            <a:ext cx="820547" cy="928529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47" r="29609" b="82641"/>
          <a:stretch/>
        </p:blipFill>
        <p:spPr>
          <a:xfrm>
            <a:off x="3863957" y="6707408"/>
            <a:ext cx="645459" cy="715918"/>
          </a:xfrm>
          <a:prstGeom prst="rect">
            <a:avLst/>
          </a:prstGeom>
        </p:spPr>
      </p:pic>
      <p:pic>
        <p:nvPicPr>
          <p:cNvPr id="70" name="図 6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66" t="28595" r="25534" b="62602"/>
          <a:stretch/>
        </p:blipFill>
        <p:spPr>
          <a:xfrm>
            <a:off x="3467569" y="6971803"/>
            <a:ext cx="632012" cy="363070"/>
          </a:xfrm>
          <a:prstGeom prst="rect">
            <a:avLst/>
          </a:prstGeom>
        </p:spPr>
      </p:pic>
      <p:pic>
        <p:nvPicPr>
          <p:cNvPr id="71" name="図 7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3487" b="54965" l="14731" r="24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09" t="33912" r="74581" b="41961"/>
          <a:stretch/>
        </p:blipFill>
        <p:spPr>
          <a:xfrm rot="1583824">
            <a:off x="4138005" y="890505"/>
            <a:ext cx="741304" cy="1219032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4" t="52891" r="66737" b="22291"/>
          <a:stretch/>
        </p:blipFill>
        <p:spPr>
          <a:xfrm>
            <a:off x="4718071" y="4209142"/>
            <a:ext cx="736979" cy="1023582"/>
          </a:xfrm>
          <a:prstGeom prst="rect">
            <a:avLst/>
          </a:prstGeom>
        </p:spPr>
      </p:pic>
      <p:pic>
        <p:nvPicPr>
          <p:cNvPr id="51" name="図 5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73" t="17346" r="18518" b="72942"/>
          <a:stretch/>
        </p:blipFill>
        <p:spPr>
          <a:xfrm rot="20753892">
            <a:off x="3279272" y="3545891"/>
            <a:ext cx="804572" cy="437286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1082">
            <a:off x="5462118" y="676376"/>
            <a:ext cx="1491160" cy="1491160"/>
          </a:xfrm>
          <a:prstGeom prst="rect">
            <a:avLst/>
          </a:prstGeom>
        </p:spPr>
      </p:pic>
      <p:pic>
        <p:nvPicPr>
          <p:cNvPr id="60" name="図 59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159" b="33256" l="11092" r="35529">
                        <a14:foregroundMark x1="11958" y1="17090" x2="14385" y2="21016"/>
                        <a14:foregroundMark x1="17158" y1="31409" x2="18024" y2="314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13" t="4588" r="62825" b="63916"/>
          <a:stretch/>
        </p:blipFill>
        <p:spPr>
          <a:xfrm>
            <a:off x="5232080" y="661137"/>
            <a:ext cx="1434640" cy="128623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25" r="7615" b="77196"/>
          <a:stretch/>
        </p:blipFill>
        <p:spPr>
          <a:xfrm>
            <a:off x="142597" y="1551313"/>
            <a:ext cx="337278" cy="968464"/>
          </a:xfrm>
          <a:prstGeom prst="rect">
            <a:avLst/>
          </a:prstGeom>
        </p:spPr>
      </p:pic>
      <p:pic>
        <p:nvPicPr>
          <p:cNvPr id="56" name="図 5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73" t="17346" r="18518" b="72942"/>
          <a:stretch/>
        </p:blipFill>
        <p:spPr>
          <a:xfrm rot="20753892">
            <a:off x="3419740" y="4320060"/>
            <a:ext cx="442971" cy="240755"/>
          </a:xfrm>
          <a:prstGeom prst="rect">
            <a:avLst/>
          </a:prstGeom>
        </p:spPr>
      </p:pic>
      <p:pic>
        <p:nvPicPr>
          <p:cNvPr id="61" name="図 6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73" t="17346" r="18518" b="72942"/>
          <a:stretch/>
        </p:blipFill>
        <p:spPr>
          <a:xfrm rot="1378092">
            <a:off x="4263229" y="4219392"/>
            <a:ext cx="390075" cy="212006"/>
          </a:xfrm>
          <a:prstGeom prst="rect">
            <a:avLst/>
          </a:prstGeom>
        </p:spPr>
      </p:pic>
      <p:pic>
        <p:nvPicPr>
          <p:cNvPr id="62" name="図 6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73" t="17346" r="18518" b="72942"/>
          <a:stretch/>
        </p:blipFill>
        <p:spPr>
          <a:xfrm rot="21272179">
            <a:off x="3924624" y="4621877"/>
            <a:ext cx="386808" cy="21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3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323</TotalTime>
  <Words>112</Words>
  <Application>Microsoft Office PowerPoint</Application>
  <PresentationFormat>A4 210 x 297 mm</PresentationFormat>
  <Paragraphs>40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HGS創英角ｺﾞｼｯｸUB</vt:lpstr>
      <vt:lpstr>HGS創英角ﾎﾟｯﾌﾟ体</vt:lpstr>
      <vt:lpstr>Meiryo UI</vt:lpstr>
      <vt:lpstr>MS UI Gothic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小島 千奈</dc:creator>
  <cp:lastModifiedBy>User</cp:lastModifiedBy>
  <cp:revision>29</cp:revision>
  <dcterms:created xsi:type="dcterms:W3CDTF">2020-08-26T12:28:59Z</dcterms:created>
  <dcterms:modified xsi:type="dcterms:W3CDTF">2022-10-07T05:50:14Z</dcterms:modified>
</cp:coreProperties>
</file>