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00"/>
    <a:srgbClr val="D31516"/>
    <a:srgbClr val="CC1617"/>
    <a:srgbClr val="F7CC04"/>
    <a:srgbClr val="FAF9D0"/>
    <a:srgbClr val="C51717"/>
    <a:srgbClr val="07522E"/>
    <a:srgbClr val="B0C264"/>
    <a:srgbClr val="95BB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75" d="100"/>
          <a:sy n="75" d="100"/>
        </p:scale>
        <p:origin x="2606" y="48"/>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979EDF0-D053-4FCB-A163-9F4C2EC63013}" type="datetimeFigureOut">
              <a:rPr kumimoji="1" lang="ja-JP" altLang="en-US" smtClean="0"/>
              <a:t>2023/1/6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D40B2B-AC4A-44C6-94BB-56F2515A7DAD}" type="slidenum">
              <a:rPr kumimoji="1" lang="ja-JP" altLang="en-US" smtClean="0"/>
              <a:t>‹#›</a:t>
            </a:fld>
            <a:endParaRPr kumimoji="1" lang="ja-JP" altLang="en-US"/>
          </a:p>
        </p:txBody>
      </p:sp>
    </p:spTree>
    <p:extLst>
      <p:ext uri="{BB962C8B-B14F-4D97-AF65-F5344CB8AC3E}">
        <p14:creationId xmlns:p14="http://schemas.microsoft.com/office/powerpoint/2010/main" val="358858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79EDF0-D053-4FCB-A163-9F4C2EC63013}" type="datetimeFigureOut">
              <a:rPr kumimoji="1" lang="ja-JP" altLang="en-US" smtClean="0"/>
              <a:t>2023/1/6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D40B2B-AC4A-44C6-94BB-56F2515A7DAD}" type="slidenum">
              <a:rPr kumimoji="1" lang="ja-JP" altLang="en-US" smtClean="0"/>
              <a:t>‹#›</a:t>
            </a:fld>
            <a:endParaRPr kumimoji="1" lang="ja-JP" altLang="en-US"/>
          </a:p>
        </p:txBody>
      </p:sp>
    </p:spTree>
    <p:extLst>
      <p:ext uri="{BB962C8B-B14F-4D97-AF65-F5344CB8AC3E}">
        <p14:creationId xmlns:p14="http://schemas.microsoft.com/office/powerpoint/2010/main" val="342345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79EDF0-D053-4FCB-A163-9F4C2EC63013}" type="datetimeFigureOut">
              <a:rPr kumimoji="1" lang="ja-JP" altLang="en-US" smtClean="0"/>
              <a:t>2023/1/6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D40B2B-AC4A-44C6-94BB-56F2515A7DAD}" type="slidenum">
              <a:rPr kumimoji="1" lang="ja-JP" altLang="en-US" smtClean="0"/>
              <a:t>‹#›</a:t>
            </a:fld>
            <a:endParaRPr kumimoji="1" lang="ja-JP" altLang="en-US"/>
          </a:p>
        </p:txBody>
      </p:sp>
    </p:spTree>
    <p:extLst>
      <p:ext uri="{BB962C8B-B14F-4D97-AF65-F5344CB8AC3E}">
        <p14:creationId xmlns:p14="http://schemas.microsoft.com/office/powerpoint/2010/main" val="402755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79EDF0-D053-4FCB-A163-9F4C2EC63013}" type="datetimeFigureOut">
              <a:rPr kumimoji="1" lang="ja-JP" altLang="en-US" smtClean="0"/>
              <a:t>2023/1/6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D40B2B-AC4A-44C6-94BB-56F2515A7DAD}" type="slidenum">
              <a:rPr kumimoji="1" lang="ja-JP" altLang="en-US" smtClean="0"/>
              <a:t>‹#›</a:t>
            </a:fld>
            <a:endParaRPr kumimoji="1" lang="ja-JP" altLang="en-US"/>
          </a:p>
        </p:txBody>
      </p:sp>
    </p:spTree>
    <p:extLst>
      <p:ext uri="{BB962C8B-B14F-4D97-AF65-F5344CB8AC3E}">
        <p14:creationId xmlns:p14="http://schemas.microsoft.com/office/powerpoint/2010/main" val="196007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979EDF0-D053-4FCB-A163-9F4C2EC63013}" type="datetimeFigureOut">
              <a:rPr kumimoji="1" lang="ja-JP" altLang="en-US" smtClean="0"/>
              <a:t>2023/1/6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D40B2B-AC4A-44C6-94BB-56F2515A7DAD}" type="slidenum">
              <a:rPr kumimoji="1" lang="ja-JP" altLang="en-US" smtClean="0"/>
              <a:t>‹#›</a:t>
            </a:fld>
            <a:endParaRPr kumimoji="1" lang="ja-JP" altLang="en-US"/>
          </a:p>
        </p:txBody>
      </p:sp>
    </p:spTree>
    <p:extLst>
      <p:ext uri="{BB962C8B-B14F-4D97-AF65-F5344CB8AC3E}">
        <p14:creationId xmlns:p14="http://schemas.microsoft.com/office/powerpoint/2010/main" val="112997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979EDF0-D053-4FCB-A163-9F4C2EC63013}" type="datetimeFigureOut">
              <a:rPr kumimoji="1" lang="ja-JP" altLang="en-US" smtClean="0"/>
              <a:t>2023/1/6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D40B2B-AC4A-44C6-94BB-56F2515A7DAD}" type="slidenum">
              <a:rPr kumimoji="1" lang="ja-JP" altLang="en-US" smtClean="0"/>
              <a:t>‹#›</a:t>
            </a:fld>
            <a:endParaRPr kumimoji="1" lang="ja-JP" altLang="en-US"/>
          </a:p>
        </p:txBody>
      </p:sp>
    </p:spTree>
    <p:extLst>
      <p:ext uri="{BB962C8B-B14F-4D97-AF65-F5344CB8AC3E}">
        <p14:creationId xmlns:p14="http://schemas.microsoft.com/office/powerpoint/2010/main" val="334713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979EDF0-D053-4FCB-A163-9F4C2EC63013}" type="datetimeFigureOut">
              <a:rPr kumimoji="1" lang="ja-JP" altLang="en-US" smtClean="0"/>
              <a:t>2023/1/6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5D40B2B-AC4A-44C6-94BB-56F2515A7DAD}" type="slidenum">
              <a:rPr kumimoji="1" lang="ja-JP" altLang="en-US" smtClean="0"/>
              <a:t>‹#›</a:t>
            </a:fld>
            <a:endParaRPr kumimoji="1" lang="ja-JP" altLang="en-US"/>
          </a:p>
        </p:txBody>
      </p:sp>
    </p:spTree>
    <p:extLst>
      <p:ext uri="{BB962C8B-B14F-4D97-AF65-F5344CB8AC3E}">
        <p14:creationId xmlns:p14="http://schemas.microsoft.com/office/powerpoint/2010/main" val="256457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979EDF0-D053-4FCB-A163-9F4C2EC63013}" type="datetimeFigureOut">
              <a:rPr kumimoji="1" lang="ja-JP" altLang="en-US" smtClean="0"/>
              <a:t>2023/1/6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5D40B2B-AC4A-44C6-94BB-56F2515A7DAD}" type="slidenum">
              <a:rPr kumimoji="1" lang="ja-JP" altLang="en-US" smtClean="0"/>
              <a:t>‹#›</a:t>
            </a:fld>
            <a:endParaRPr kumimoji="1" lang="ja-JP" altLang="en-US"/>
          </a:p>
        </p:txBody>
      </p:sp>
    </p:spTree>
    <p:extLst>
      <p:ext uri="{BB962C8B-B14F-4D97-AF65-F5344CB8AC3E}">
        <p14:creationId xmlns:p14="http://schemas.microsoft.com/office/powerpoint/2010/main" val="140930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9EDF0-D053-4FCB-A163-9F4C2EC63013}" type="datetimeFigureOut">
              <a:rPr kumimoji="1" lang="ja-JP" altLang="en-US" smtClean="0"/>
              <a:t>2023/1/6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5D40B2B-AC4A-44C6-94BB-56F2515A7DAD}" type="slidenum">
              <a:rPr kumimoji="1" lang="ja-JP" altLang="en-US" smtClean="0"/>
              <a:t>‹#›</a:t>
            </a:fld>
            <a:endParaRPr kumimoji="1" lang="ja-JP" altLang="en-US"/>
          </a:p>
        </p:txBody>
      </p:sp>
    </p:spTree>
    <p:extLst>
      <p:ext uri="{BB962C8B-B14F-4D97-AF65-F5344CB8AC3E}">
        <p14:creationId xmlns:p14="http://schemas.microsoft.com/office/powerpoint/2010/main" val="176822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79EDF0-D053-4FCB-A163-9F4C2EC63013}" type="datetimeFigureOut">
              <a:rPr kumimoji="1" lang="ja-JP" altLang="en-US" smtClean="0"/>
              <a:t>2023/1/6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D40B2B-AC4A-44C6-94BB-56F2515A7DAD}" type="slidenum">
              <a:rPr kumimoji="1" lang="ja-JP" altLang="en-US" smtClean="0"/>
              <a:t>‹#›</a:t>
            </a:fld>
            <a:endParaRPr kumimoji="1" lang="ja-JP" altLang="en-US"/>
          </a:p>
        </p:txBody>
      </p:sp>
    </p:spTree>
    <p:extLst>
      <p:ext uri="{BB962C8B-B14F-4D97-AF65-F5344CB8AC3E}">
        <p14:creationId xmlns:p14="http://schemas.microsoft.com/office/powerpoint/2010/main" val="58523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79EDF0-D053-4FCB-A163-9F4C2EC63013}" type="datetimeFigureOut">
              <a:rPr kumimoji="1" lang="ja-JP" altLang="en-US" smtClean="0"/>
              <a:t>2023/1/6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D40B2B-AC4A-44C6-94BB-56F2515A7DAD}" type="slidenum">
              <a:rPr kumimoji="1" lang="ja-JP" altLang="en-US" smtClean="0"/>
              <a:t>‹#›</a:t>
            </a:fld>
            <a:endParaRPr kumimoji="1" lang="ja-JP" altLang="en-US"/>
          </a:p>
        </p:txBody>
      </p:sp>
    </p:spTree>
    <p:extLst>
      <p:ext uri="{BB962C8B-B14F-4D97-AF65-F5344CB8AC3E}">
        <p14:creationId xmlns:p14="http://schemas.microsoft.com/office/powerpoint/2010/main" val="41704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979EDF0-D053-4FCB-A163-9F4C2EC63013}" type="datetimeFigureOut">
              <a:rPr kumimoji="1" lang="ja-JP" altLang="en-US" smtClean="0"/>
              <a:t>2023/1/6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5D40B2B-AC4A-44C6-94BB-56F2515A7DAD}" type="slidenum">
              <a:rPr kumimoji="1" lang="ja-JP" altLang="en-US" smtClean="0"/>
              <a:t>‹#›</a:t>
            </a:fld>
            <a:endParaRPr kumimoji="1" lang="ja-JP" altLang="en-US"/>
          </a:p>
        </p:txBody>
      </p:sp>
    </p:spTree>
    <p:extLst>
      <p:ext uri="{BB962C8B-B14F-4D97-AF65-F5344CB8AC3E}">
        <p14:creationId xmlns:p14="http://schemas.microsoft.com/office/powerpoint/2010/main" val="369018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6" descr="皿の上の食べ物を食べている子供&#10;&#10;中程度の精度で自動的に生成された説明">
            <a:extLst>
              <a:ext uri="{FF2B5EF4-FFF2-40B4-BE49-F238E27FC236}">
                <a16:creationId xmlns:a16="http://schemas.microsoft.com/office/drawing/2014/main" id="{AEEAAD69-8F83-5198-86C1-89D10AA51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91"/>
            <a:ext cx="6858000" cy="5143500"/>
          </a:xfrm>
          <a:prstGeom prst="rect">
            <a:avLst/>
          </a:prstGeom>
        </p:spPr>
      </p:pic>
      <p:sp>
        <p:nvSpPr>
          <p:cNvPr id="1027" name="正方形/長方形 1026">
            <a:extLst>
              <a:ext uri="{FF2B5EF4-FFF2-40B4-BE49-F238E27FC236}">
                <a16:creationId xmlns:a16="http://schemas.microsoft.com/office/drawing/2014/main" id="{86DE5D14-EBAA-9BBF-4AA6-33DD183D6299}"/>
              </a:ext>
            </a:extLst>
          </p:cNvPr>
          <p:cNvSpPr/>
          <p:nvPr/>
        </p:nvSpPr>
        <p:spPr>
          <a:xfrm>
            <a:off x="-126443" y="8536185"/>
            <a:ext cx="7009771" cy="1426508"/>
          </a:xfrm>
          <a:prstGeom prst="rect">
            <a:avLst/>
          </a:prstGeom>
          <a:solidFill>
            <a:srgbClr val="FAF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a:extLst>
              <a:ext uri="{FF2B5EF4-FFF2-40B4-BE49-F238E27FC236}">
                <a16:creationId xmlns:a16="http://schemas.microsoft.com/office/drawing/2014/main" id="{FBEB3457-F5CC-328B-ECD7-507749B1DD60}"/>
              </a:ext>
            </a:extLst>
          </p:cNvPr>
          <p:cNvPicPr>
            <a:picLocks noChangeAspect="1"/>
          </p:cNvPicPr>
          <p:nvPr/>
        </p:nvPicPr>
        <p:blipFill rotWithShape="1">
          <a:blip r:embed="rId3">
            <a:extLst>
              <a:ext uri="{28A0092B-C50C-407E-A947-70E740481C1C}">
                <a14:useLocalDpi xmlns:a14="http://schemas.microsoft.com/office/drawing/2010/main" val="0"/>
              </a:ext>
            </a:extLst>
          </a:blip>
          <a:srcRect r="939" b="-1717"/>
          <a:stretch/>
        </p:blipFill>
        <p:spPr>
          <a:xfrm>
            <a:off x="2595537" y="4910290"/>
            <a:ext cx="5269499" cy="5092451"/>
          </a:xfrm>
          <a:custGeom>
            <a:avLst/>
            <a:gdLst>
              <a:gd name="connsiteX0" fmla="*/ 0 w 6858000"/>
              <a:gd name="connsiteY0" fmla="*/ 0 h 6454588"/>
              <a:gd name="connsiteX1" fmla="*/ 6858000 w 6858000"/>
              <a:gd name="connsiteY1" fmla="*/ 0 h 6454588"/>
              <a:gd name="connsiteX2" fmla="*/ 6858000 w 6858000"/>
              <a:gd name="connsiteY2" fmla="*/ 2752164 h 6454588"/>
              <a:gd name="connsiteX3" fmla="*/ 6310813 w 6858000"/>
              <a:gd name="connsiteY3" fmla="*/ 2483889 h 6454588"/>
              <a:gd name="connsiteX4" fmla="*/ 4728659 w 6858000"/>
              <a:gd name="connsiteY4" fmla="*/ 5710934 h 6454588"/>
              <a:gd name="connsiteX5" fmla="*/ 5732057 w 6858000"/>
              <a:gd name="connsiteY5" fmla="*/ 6202880 h 6454588"/>
              <a:gd name="connsiteX6" fmla="*/ 6858000 w 6858000"/>
              <a:gd name="connsiteY6" fmla="*/ 3906347 h 6454588"/>
              <a:gd name="connsiteX7" fmla="*/ 6858000 w 6858000"/>
              <a:gd name="connsiteY7" fmla="*/ 6454588 h 6454588"/>
              <a:gd name="connsiteX8" fmla="*/ 0 w 6858000"/>
              <a:gd name="connsiteY8" fmla="*/ 6454588 h 6454588"/>
              <a:gd name="connsiteX9" fmla="*/ 0 w 6858000"/>
              <a:gd name="connsiteY9" fmla="*/ 4343438 h 6454588"/>
              <a:gd name="connsiteX10" fmla="*/ 705171 w 6858000"/>
              <a:gd name="connsiteY10" fmla="*/ 6344329 h 6454588"/>
              <a:gd name="connsiteX11" fmla="*/ 1975476 w 6858000"/>
              <a:gd name="connsiteY11" fmla="*/ 5896637 h 6454588"/>
              <a:gd name="connsiteX12" fmla="*/ 936562 w 6858000"/>
              <a:gd name="connsiteY12" fmla="*/ 2948769 h 6454588"/>
              <a:gd name="connsiteX13" fmla="*/ 0 w 6858000"/>
              <a:gd name="connsiteY13" fmla="*/ 3278840 h 6454588"/>
              <a:gd name="connsiteX14" fmla="*/ 0 w 6858000"/>
              <a:gd name="connsiteY14" fmla="*/ 0 h 645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0" h="6454588">
                <a:moveTo>
                  <a:pt x="0" y="0"/>
                </a:moveTo>
                <a:lnTo>
                  <a:pt x="6858000" y="0"/>
                </a:lnTo>
                <a:lnTo>
                  <a:pt x="6858000" y="2752164"/>
                </a:lnTo>
                <a:lnTo>
                  <a:pt x="6310813" y="2483889"/>
                </a:lnTo>
                <a:lnTo>
                  <a:pt x="4728659" y="5710934"/>
                </a:lnTo>
                <a:lnTo>
                  <a:pt x="5732057" y="6202880"/>
                </a:lnTo>
                <a:lnTo>
                  <a:pt x="6858000" y="3906347"/>
                </a:lnTo>
                <a:lnTo>
                  <a:pt x="6858000" y="6454588"/>
                </a:lnTo>
                <a:lnTo>
                  <a:pt x="0" y="6454588"/>
                </a:lnTo>
                <a:lnTo>
                  <a:pt x="0" y="4343438"/>
                </a:lnTo>
                <a:lnTo>
                  <a:pt x="705171" y="6344329"/>
                </a:lnTo>
                <a:lnTo>
                  <a:pt x="1975476" y="5896637"/>
                </a:lnTo>
                <a:lnTo>
                  <a:pt x="936562" y="2948769"/>
                </a:lnTo>
                <a:lnTo>
                  <a:pt x="0" y="3278840"/>
                </a:lnTo>
                <a:lnTo>
                  <a:pt x="0" y="0"/>
                </a:lnTo>
                <a:close/>
              </a:path>
            </a:pathLst>
          </a:custGeom>
        </p:spPr>
      </p:pic>
      <p:sp>
        <p:nvSpPr>
          <p:cNvPr id="41" name="正方形/長方形 40">
            <a:extLst>
              <a:ext uri="{FF2B5EF4-FFF2-40B4-BE49-F238E27FC236}">
                <a16:creationId xmlns:a16="http://schemas.microsoft.com/office/drawing/2014/main" id="{6BC8A4E4-C166-629D-6C07-543274C65B68}"/>
              </a:ext>
            </a:extLst>
          </p:cNvPr>
          <p:cNvSpPr/>
          <p:nvPr/>
        </p:nvSpPr>
        <p:spPr>
          <a:xfrm>
            <a:off x="5574583" y="9041644"/>
            <a:ext cx="1029417" cy="708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 name="テキスト ボックス 56">
            <a:extLst>
              <a:ext uri="{FF2B5EF4-FFF2-40B4-BE49-F238E27FC236}">
                <a16:creationId xmlns:a16="http://schemas.microsoft.com/office/drawing/2014/main" id="{467A0DE5-CB3A-3740-75CC-AC165E7DF999}"/>
              </a:ext>
            </a:extLst>
          </p:cNvPr>
          <p:cNvSpPr txBox="1"/>
          <p:nvPr/>
        </p:nvSpPr>
        <p:spPr>
          <a:xfrm>
            <a:off x="5764704" y="9236830"/>
            <a:ext cx="71292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latin typeface="メイリオ" panose="020B0604030504040204" pitchFamily="50" charset="-128"/>
                <a:ea typeface="メイリオ" panose="020B0604030504040204" pitchFamily="50" charset="-128"/>
              </a:rPr>
              <a:t>地図</a:t>
            </a:r>
          </a:p>
        </p:txBody>
      </p:sp>
      <p:sp>
        <p:nvSpPr>
          <p:cNvPr id="10" name="テキスト ボックス 9">
            <a:extLst>
              <a:ext uri="{FF2B5EF4-FFF2-40B4-BE49-F238E27FC236}">
                <a16:creationId xmlns:a16="http://schemas.microsoft.com/office/drawing/2014/main" id="{31F003BC-4BF7-12D9-EFF1-75B5DBEE1DF2}"/>
              </a:ext>
            </a:extLst>
          </p:cNvPr>
          <p:cNvSpPr txBox="1"/>
          <p:nvPr/>
        </p:nvSpPr>
        <p:spPr>
          <a:xfrm rot="10800000" flipH="1" flipV="1">
            <a:off x="63500" y="148088"/>
            <a:ext cx="2565426" cy="400110"/>
          </a:xfrm>
          <a:prstGeom prst="rect">
            <a:avLst/>
          </a:prstGeom>
          <a:noFill/>
        </p:spPr>
        <p:txBody>
          <a:bodyPr wrap="square" rtlCol="0">
            <a:spAutoFit/>
          </a:bodyPr>
          <a:lstStyle/>
          <a:p>
            <a:r>
              <a:rPr kumimoji="1" lang="ja-JP" altLang="en-US" sz="2000" b="1" dirty="0">
                <a:solidFill>
                  <a:schemeClr val="bg1"/>
                </a:solidFill>
                <a:latin typeface="メイリオ" panose="020B0604030504040204" pitchFamily="50" charset="-128"/>
                <a:ea typeface="メイリオ" panose="020B0604030504040204" pitchFamily="50" charset="-128"/>
              </a:rPr>
              <a:t>○○学園○○幼稚園</a:t>
            </a:r>
          </a:p>
        </p:txBody>
      </p:sp>
      <p:sp>
        <p:nvSpPr>
          <p:cNvPr id="14" name="テキスト ボックス 13">
            <a:extLst>
              <a:ext uri="{FF2B5EF4-FFF2-40B4-BE49-F238E27FC236}">
                <a16:creationId xmlns:a16="http://schemas.microsoft.com/office/drawing/2014/main" id="{E61AB02A-AF73-92D8-60A8-91D13664AD1F}"/>
              </a:ext>
            </a:extLst>
          </p:cNvPr>
          <p:cNvSpPr txBox="1"/>
          <p:nvPr/>
        </p:nvSpPr>
        <p:spPr>
          <a:xfrm>
            <a:off x="1488837" y="1168595"/>
            <a:ext cx="5765845" cy="923330"/>
          </a:xfrm>
          <a:prstGeom prst="rect">
            <a:avLst/>
          </a:prstGeom>
          <a:noFill/>
        </p:spPr>
        <p:txBody>
          <a:bodyPr wrap="square" rtlCol="0">
            <a:spAutoFit/>
          </a:bodyPr>
          <a:lstStyle/>
          <a:p>
            <a:r>
              <a:rPr kumimoji="1" lang="ja-JP" altLang="en-US" sz="5400" b="1" dirty="0">
                <a:solidFill>
                  <a:srgbClr val="F7CC04"/>
                </a:solidFill>
                <a:latin typeface="HGS創英角ﾎﾟｯﾌﾟ体" panose="040B0A00000000000000" pitchFamily="50" charset="-128"/>
                <a:ea typeface="HGS創英角ﾎﾟｯﾌﾟ体" panose="040B0A00000000000000" pitchFamily="50" charset="-128"/>
              </a:rPr>
              <a:t>育講座・相談会</a:t>
            </a:r>
          </a:p>
        </p:txBody>
      </p:sp>
      <p:sp>
        <p:nvSpPr>
          <p:cNvPr id="13" name="テキスト ボックス 12">
            <a:extLst>
              <a:ext uri="{FF2B5EF4-FFF2-40B4-BE49-F238E27FC236}">
                <a16:creationId xmlns:a16="http://schemas.microsoft.com/office/drawing/2014/main" id="{1A81C1EC-5C11-72D4-8E81-96C037E7E6D8}"/>
              </a:ext>
            </a:extLst>
          </p:cNvPr>
          <p:cNvSpPr txBox="1"/>
          <p:nvPr/>
        </p:nvSpPr>
        <p:spPr>
          <a:xfrm>
            <a:off x="1469035" y="1185703"/>
            <a:ext cx="5426922" cy="923330"/>
          </a:xfrm>
          <a:prstGeom prst="rect">
            <a:avLst/>
          </a:prstGeom>
          <a:noFill/>
        </p:spPr>
        <p:txBody>
          <a:bodyPr wrap="square" rtlCol="0">
            <a:spAutoFit/>
          </a:bodyPr>
          <a:lstStyle/>
          <a:p>
            <a:r>
              <a:rPr kumimoji="1" lang="ja-JP" altLang="en-US" sz="5400" b="1" dirty="0">
                <a:ln>
                  <a:solidFill>
                    <a:schemeClr val="tx1"/>
                  </a:solidFill>
                </a:ln>
                <a:noFill/>
                <a:latin typeface="HGS創英角ﾎﾟｯﾌﾟ体" panose="040B0A00000000000000" pitchFamily="50" charset="-128"/>
                <a:ea typeface="HGS創英角ﾎﾟｯﾌﾟ体" panose="040B0A00000000000000" pitchFamily="50" charset="-128"/>
              </a:rPr>
              <a:t>育講座・相談会</a:t>
            </a:r>
          </a:p>
        </p:txBody>
      </p:sp>
      <p:sp>
        <p:nvSpPr>
          <p:cNvPr id="18" name="小波 17">
            <a:extLst>
              <a:ext uri="{FF2B5EF4-FFF2-40B4-BE49-F238E27FC236}">
                <a16:creationId xmlns:a16="http://schemas.microsoft.com/office/drawing/2014/main" id="{0495DDA5-A4FB-4C67-F605-3B3408E704F3}"/>
              </a:ext>
            </a:extLst>
          </p:cNvPr>
          <p:cNvSpPr/>
          <p:nvPr/>
        </p:nvSpPr>
        <p:spPr>
          <a:xfrm>
            <a:off x="-101114" y="3304246"/>
            <a:ext cx="2758903" cy="2343771"/>
          </a:xfrm>
          <a:prstGeom prst="doubleWave">
            <a:avLst>
              <a:gd name="adj1" fmla="val 5415"/>
              <a:gd name="adj2" fmla="val -844"/>
            </a:avLst>
          </a:prstGeom>
          <a:solidFill>
            <a:srgbClr val="FAF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小波 20">
            <a:extLst>
              <a:ext uri="{FF2B5EF4-FFF2-40B4-BE49-F238E27FC236}">
                <a16:creationId xmlns:a16="http://schemas.microsoft.com/office/drawing/2014/main" id="{B5799E4B-1356-383D-AF8A-16AF7D1F4025}"/>
              </a:ext>
            </a:extLst>
          </p:cNvPr>
          <p:cNvSpPr/>
          <p:nvPr/>
        </p:nvSpPr>
        <p:spPr>
          <a:xfrm>
            <a:off x="5245575" y="3380740"/>
            <a:ext cx="2733574" cy="2264700"/>
          </a:xfrm>
          <a:prstGeom prst="doubleWave">
            <a:avLst>
              <a:gd name="adj1" fmla="val 5415"/>
              <a:gd name="adj2" fmla="val -844"/>
            </a:avLst>
          </a:prstGeom>
          <a:solidFill>
            <a:srgbClr val="FAF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小波 19">
            <a:extLst>
              <a:ext uri="{FF2B5EF4-FFF2-40B4-BE49-F238E27FC236}">
                <a16:creationId xmlns:a16="http://schemas.microsoft.com/office/drawing/2014/main" id="{E0A64572-894C-266B-5D78-FD4C0C8668CB}"/>
              </a:ext>
            </a:extLst>
          </p:cNvPr>
          <p:cNvSpPr/>
          <p:nvPr/>
        </p:nvSpPr>
        <p:spPr>
          <a:xfrm>
            <a:off x="2542578" y="3374331"/>
            <a:ext cx="2758903" cy="2264700"/>
          </a:xfrm>
          <a:prstGeom prst="doubleWave">
            <a:avLst>
              <a:gd name="adj1" fmla="val 5415"/>
              <a:gd name="adj2" fmla="val -844"/>
            </a:avLst>
          </a:prstGeom>
          <a:solidFill>
            <a:srgbClr val="FAF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2D7D794A-85C0-188C-1475-6EE9A3782B41}"/>
              </a:ext>
            </a:extLst>
          </p:cNvPr>
          <p:cNvSpPr txBox="1"/>
          <p:nvPr/>
        </p:nvSpPr>
        <p:spPr>
          <a:xfrm>
            <a:off x="584343" y="4248979"/>
            <a:ext cx="5709634" cy="1086836"/>
          </a:xfrm>
          <a:prstGeom prst="rect">
            <a:avLst/>
          </a:prstGeom>
          <a:noFill/>
        </p:spPr>
        <p:txBody>
          <a:bodyPr wrap="square" rtlCol="0">
            <a:spAutoFit/>
          </a:bodyPr>
          <a:lstStyle/>
          <a:p>
            <a:pPr algn="ctr">
              <a:lnSpc>
                <a:spcPct val="150000"/>
              </a:lnSpc>
            </a:pPr>
            <a:r>
              <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こういった悩み</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を解決しませんか？</a:t>
            </a:r>
            <a:endParaRPr lang="en-US"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ct val="150000"/>
              </a:lnSpc>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管理栄養士さんによる</a:t>
            </a:r>
            <a:r>
              <a:rPr lang="ja-JP" altLang="en-US" sz="1100" b="1" kern="100" dirty="0">
                <a:effectLst/>
                <a:latin typeface="メイリオ" panose="020B0604030504040204" pitchFamily="50" charset="-128"/>
                <a:ea typeface="メイリオ" panose="020B0604030504040204" pitchFamily="50" charset="-128"/>
                <a:cs typeface="Times New Roman" panose="02020603050405020304" pitchFamily="18" charset="0"/>
              </a:rPr>
              <a:t>食育講座・相談会</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を開催いたします！</a:t>
            </a:r>
            <a:endParaRPr lang="en-US"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ct val="150000"/>
              </a:lnSpc>
            </a:pPr>
            <a:r>
              <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家庭での食事の悩み</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を解決して、</a:t>
            </a:r>
            <a:endParaRPr lang="en-US"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ct val="150000"/>
              </a:lnSpc>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お子さんとの食事の時間を楽しく過ごしたいあなたのための会です。</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6" name="テキスト ボックス 26">
            <a:extLst>
              <a:ext uri="{FF2B5EF4-FFF2-40B4-BE49-F238E27FC236}">
                <a16:creationId xmlns:a16="http://schemas.microsoft.com/office/drawing/2014/main" id="{DD249E06-D2F3-4640-C9F3-2D06E43A404B}"/>
              </a:ext>
            </a:extLst>
          </p:cNvPr>
          <p:cNvSpPr txBox="1"/>
          <p:nvPr/>
        </p:nvSpPr>
        <p:spPr>
          <a:xfrm>
            <a:off x="3518267" y="9104245"/>
            <a:ext cx="2101090"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latin typeface="メイリオ" panose="020B0604030504040204" pitchFamily="50" charset="-128"/>
                <a:ea typeface="メイリオ" panose="020B0604030504040204" pitchFamily="50" charset="-128"/>
              </a:rPr>
              <a:t>○○学園 ○○幼稚園</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AA8F42FC-E6E8-A2AA-E050-B0A197EDEC22}"/>
              </a:ext>
            </a:extLst>
          </p:cNvPr>
          <p:cNvSpPr/>
          <p:nvPr/>
        </p:nvSpPr>
        <p:spPr>
          <a:xfrm>
            <a:off x="2720725" y="9041644"/>
            <a:ext cx="739556" cy="708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8" name="テキスト ボックス 35">
            <a:extLst>
              <a:ext uri="{FF2B5EF4-FFF2-40B4-BE49-F238E27FC236}">
                <a16:creationId xmlns:a16="http://schemas.microsoft.com/office/drawing/2014/main" id="{AF5763EF-2291-848B-4465-6D0A1C2C5C29}"/>
              </a:ext>
            </a:extLst>
          </p:cNvPr>
          <p:cNvSpPr txBox="1"/>
          <p:nvPr/>
        </p:nvSpPr>
        <p:spPr>
          <a:xfrm>
            <a:off x="2867405" y="9282997"/>
            <a:ext cx="447295"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200" dirty="0">
                <a:latin typeface="UD デジタル 教科書体 NK-R" panose="02020400000000000000" pitchFamily="18" charset="-128"/>
                <a:ea typeface="UD デジタル 教科書体 NK-R" panose="02020400000000000000" pitchFamily="18" charset="-128"/>
              </a:rPr>
              <a:t>QR</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9" name="テキスト ボックス 37">
            <a:extLst>
              <a:ext uri="{FF2B5EF4-FFF2-40B4-BE49-F238E27FC236}">
                <a16:creationId xmlns:a16="http://schemas.microsoft.com/office/drawing/2014/main" id="{574BFF87-DBD8-A613-0FB2-EC38C1095E43}"/>
              </a:ext>
            </a:extLst>
          </p:cNvPr>
          <p:cNvSpPr txBox="1"/>
          <p:nvPr/>
        </p:nvSpPr>
        <p:spPr>
          <a:xfrm>
            <a:off x="121409" y="9473834"/>
            <a:ext cx="2607857"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400" b="1" u="sng" dirty="0">
                <a:latin typeface="UD デジタル 教科書体 NK-R" panose="02020400000000000000" pitchFamily="18" charset="-128"/>
                <a:ea typeface="UD デジタル 教科書体 NK-R" panose="02020400000000000000" pitchFamily="18" charset="-128"/>
              </a:rPr>
              <a:t>TEL</a:t>
            </a:r>
            <a:r>
              <a:rPr kumimoji="1" lang="ja-JP" altLang="en-US" sz="1400" b="1" u="sng" dirty="0">
                <a:latin typeface="UD デジタル 教科書体 NK-R" panose="02020400000000000000" pitchFamily="18" charset="-128"/>
                <a:ea typeface="UD デジタル 教科書体 NK-R" panose="02020400000000000000" pitchFamily="18" charset="-128"/>
              </a:rPr>
              <a:t>：○○</a:t>
            </a:r>
            <a:r>
              <a:rPr lang="en-US" altLang="ja-JP" sz="1400" b="1" u="sng" dirty="0">
                <a:latin typeface="UD デジタル 教科書体 NK-R" panose="02020400000000000000" pitchFamily="18" charset="-128"/>
                <a:ea typeface="UD デジタル 教科書体 NK-R" panose="02020400000000000000" pitchFamily="18" charset="-128"/>
              </a:rPr>
              <a:t>-</a:t>
            </a:r>
            <a:r>
              <a:rPr lang="ja-JP" altLang="en-US" sz="1400" b="1" u="sng" dirty="0">
                <a:latin typeface="UD デジタル 教科書体 NK-R" panose="02020400000000000000" pitchFamily="18" charset="-128"/>
                <a:ea typeface="UD デジタル 教科書体 NK-R" panose="02020400000000000000" pitchFamily="18" charset="-128"/>
              </a:rPr>
              <a:t>○○○○</a:t>
            </a:r>
            <a:r>
              <a:rPr lang="en-US" altLang="ja-JP" sz="1400" b="1" u="sng" dirty="0">
                <a:latin typeface="UD デジタル 教科書体 NK-R" panose="02020400000000000000" pitchFamily="18" charset="-128"/>
                <a:ea typeface="UD デジタル 教科書体 NK-R" panose="02020400000000000000" pitchFamily="18" charset="-128"/>
              </a:rPr>
              <a:t>-</a:t>
            </a:r>
            <a:r>
              <a:rPr lang="ja-JP" altLang="en-US" sz="1400" b="1" u="sng" dirty="0">
                <a:latin typeface="UD デジタル 教科書体 NK-R" panose="02020400000000000000" pitchFamily="18" charset="-128"/>
                <a:ea typeface="UD デジタル 教科書体 NK-R" panose="02020400000000000000" pitchFamily="18" charset="-128"/>
              </a:rPr>
              <a:t>○○○○</a:t>
            </a:r>
            <a:endParaRPr kumimoji="1" lang="ja-JP" altLang="en-US" sz="1400" b="1" u="sng" dirty="0">
              <a:latin typeface="UD デジタル 教科書体 NK-R" panose="02020400000000000000" pitchFamily="18" charset="-128"/>
              <a:ea typeface="UD デジタル 教科書体 NK-R" panose="02020400000000000000" pitchFamily="18" charset="-128"/>
            </a:endParaRPr>
          </a:p>
        </p:txBody>
      </p:sp>
      <p:sp>
        <p:nvSpPr>
          <p:cNvPr id="40" name="テキスト ボックス 36">
            <a:extLst>
              <a:ext uri="{FF2B5EF4-FFF2-40B4-BE49-F238E27FC236}">
                <a16:creationId xmlns:a16="http://schemas.microsoft.com/office/drawing/2014/main" id="{F64EAC25-58F0-3E76-D701-481382E6A9AE}"/>
              </a:ext>
            </a:extLst>
          </p:cNvPr>
          <p:cNvSpPr txBox="1"/>
          <p:nvPr/>
        </p:nvSpPr>
        <p:spPr>
          <a:xfrm>
            <a:off x="127000" y="9041644"/>
            <a:ext cx="2715077"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400" b="1" dirty="0">
                <a:latin typeface="メイリオ" panose="020B0604030504040204" pitchFamily="50" charset="-128"/>
                <a:ea typeface="メイリオ" panose="020B0604030504040204" pitchFamily="50" charset="-128"/>
              </a:rPr>
              <a:t>お電話</a:t>
            </a:r>
            <a:r>
              <a:rPr kumimoji="1" lang="ja-JP" altLang="en-US" sz="1400" dirty="0">
                <a:latin typeface="メイリオ" panose="020B0604030504040204" pitchFamily="50" charset="-128"/>
                <a:ea typeface="メイリオ" panose="020B0604030504040204" pitchFamily="50" charset="-128"/>
              </a:rPr>
              <a:t>もしくは右の</a:t>
            </a:r>
            <a:r>
              <a:rPr kumimoji="1" lang="en-US" altLang="ja-JP" sz="1400" b="1" dirty="0">
                <a:latin typeface="メイリオ" panose="020B0604030504040204" pitchFamily="50" charset="-128"/>
                <a:ea typeface="メイリオ" panose="020B0604030504040204" pitchFamily="50" charset="-128"/>
              </a:rPr>
              <a:t>QR</a:t>
            </a:r>
            <a:r>
              <a:rPr kumimoji="1" lang="ja-JP" altLang="en-US" sz="1400" b="1" dirty="0">
                <a:latin typeface="メイリオ" panose="020B0604030504040204" pitchFamily="50" charset="-128"/>
                <a:ea typeface="メイリオ" panose="020B0604030504040204" pitchFamily="50" charset="-128"/>
              </a:rPr>
              <a:t>コード</a:t>
            </a:r>
            <a:r>
              <a:rPr kumimoji="1" lang="ja-JP" altLang="en-US" sz="1400" dirty="0">
                <a:latin typeface="メイリオ" panose="020B0604030504040204" pitchFamily="50" charset="-128"/>
                <a:ea typeface="メイリオ" panose="020B0604030504040204" pitchFamily="50" charset="-128"/>
              </a:rPr>
              <a:t>からお申込みください。</a:t>
            </a:r>
            <a:endParaRPr kumimoji="1" lang="ja-JP" altLang="en-US" sz="1200"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65691DDF-83EE-5864-0E50-823A155CADA6}"/>
              </a:ext>
            </a:extLst>
          </p:cNvPr>
          <p:cNvSpPr txBox="1"/>
          <p:nvPr/>
        </p:nvSpPr>
        <p:spPr>
          <a:xfrm>
            <a:off x="121409" y="8679465"/>
            <a:ext cx="3035461" cy="446276"/>
          </a:xfrm>
          <a:prstGeom prst="rect">
            <a:avLst/>
          </a:prstGeom>
          <a:noFill/>
        </p:spPr>
        <p:txBody>
          <a:bodyPr wrap="square" rtlCol="0">
            <a:spAutoFit/>
          </a:bodyPr>
          <a:lstStyle/>
          <a:p>
            <a:r>
              <a:rPr kumimoji="1" lang="ja-JP" altLang="en-US" sz="2250" b="1" dirty="0">
                <a:solidFill>
                  <a:srgbClr val="FF0000"/>
                </a:solidFill>
                <a:latin typeface="メイリオ" panose="020B0604030504040204" pitchFamily="50" charset="-128"/>
                <a:ea typeface="メイリオ" panose="020B0604030504040204" pitchFamily="50" charset="-128"/>
              </a:rPr>
              <a:t>お申込みはこちら！</a:t>
            </a:r>
          </a:p>
        </p:txBody>
      </p:sp>
      <p:sp>
        <p:nvSpPr>
          <p:cNvPr id="45" name="テキスト ボックス 44">
            <a:extLst>
              <a:ext uri="{FF2B5EF4-FFF2-40B4-BE49-F238E27FC236}">
                <a16:creationId xmlns:a16="http://schemas.microsoft.com/office/drawing/2014/main" id="{B16BB30C-7319-F8EF-F32C-508AAF36EA42}"/>
              </a:ext>
            </a:extLst>
          </p:cNvPr>
          <p:cNvSpPr txBox="1"/>
          <p:nvPr/>
        </p:nvSpPr>
        <p:spPr>
          <a:xfrm>
            <a:off x="1474546" y="6584914"/>
            <a:ext cx="1819450" cy="1600438"/>
          </a:xfrm>
          <a:prstGeom prst="rect">
            <a:avLst/>
          </a:prstGeom>
          <a:noFill/>
        </p:spPr>
        <p:txBody>
          <a:bodyPr wrap="square" rtlCol="0">
            <a:spAutoFit/>
          </a:bodyPr>
          <a:lstStyle/>
          <a:p>
            <a:r>
              <a:rPr kumimoji="1" lang="en-US" altLang="ja-JP" sz="8000" b="1" dirty="0">
                <a:latin typeface="HGP創英角ﾎﾟｯﾌﾟ体" panose="040B0A00000000000000" pitchFamily="50" charset="-128"/>
                <a:ea typeface="HGP創英角ﾎﾟｯﾌﾟ体" panose="040B0A00000000000000" pitchFamily="50" charset="-128"/>
              </a:rPr>
              <a:t>21</a:t>
            </a:r>
          </a:p>
          <a:p>
            <a:endParaRPr kumimoji="1" lang="ja-JP" altLang="en-US" sz="1600" dirty="0"/>
          </a:p>
        </p:txBody>
      </p:sp>
      <p:sp>
        <p:nvSpPr>
          <p:cNvPr id="46" name="テキスト ボックス 45">
            <a:extLst>
              <a:ext uri="{FF2B5EF4-FFF2-40B4-BE49-F238E27FC236}">
                <a16:creationId xmlns:a16="http://schemas.microsoft.com/office/drawing/2014/main" id="{2384936D-600A-0645-8242-3EFCAA93EEED}"/>
              </a:ext>
            </a:extLst>
          </p:cNvPr>
          <p:cNvSpPr txBox="1"/>
          <p:nvPr/>
        </p:nvSpPr>
        <p:spPr>
          <a:xfrm>
            <a:off x="423859" y="5691007"/>
            <a:ext cx="980366" cy="1600438"/>
          </a:xfrm>
          <a:prstGeom prst="rect">
            <a:avLst/>
          </a:prstGeom>
          <a:noFill/>
        </p:spPr>
        <p:txBody>
          <a:bodyPr wrap="square" rtlCol="0">
            <a:spAutoFit/>
          </a:bodyPr>
          <a:lstStyle/>
          <a:p>
            <a:r>
              <a:rPr kumimoji="1" lang="en-US" altLang="ja-JP" sz="8000" b="1" dirty="0">
                <a:latin typeface="HGP創英角ﾎﾟｯﾌﾟ体" panose="040B0A00000000000000" pitchFamily="50" charset="-128"/>
                <a:ea typeface="HGP創英角ﾎﾟｯﾌﾟ体" panose="040B0A00000000000000" pitchFamily="50" charset="-128"/>
              </a:rPr>
              <a:t>1</a:t>
            </a:r>
          </a:p>
          <a:p>
            <a:endParaRPr kumimoji="1" lang="ja-JP" altLang="en-US" sz="1600" dirty="0"/>
          </a:p>
        </p:txBody>
      </p:sp>
      <p:cxnSp>
        <p:nvCxnSpPr>
          <p:cNvPr id="48" name="直線コネクタ 47">
            <a:extLst>
              <a:ext uri="{FF2B5EF4-FFF2-40B4-BE49-F238E27FC236}">
                <a16:creationId xmlns:a16="http://schemas.microsoft.com/office/drawing/2014/main" id="{ABB4DD50-6735-0246-4B2B-6EAAF4B8464D}"/>
              </a:ext>
            </a:extLst>
          </p:cNvPr>
          <p:cNvCxnSpPr>
            <a:cxnSpLocks/>
          </p:cNvCxnSpPr>
          <p:nvPr/>
        </p:nvCxnSpPr>
        <p:spPr>
          <a:xfrm flipH="1">
            <a:off x="529126" y="5838572"/>
            <a:ext cx="2200140" cy="1713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2AF6737F-F200-EB5D-3F76-6A8855F73F15}"/>
              </a:ext>
            </a:extLst>
          </p:cNvPr>
          <p:cNvSpPr txBox="1"/>
          <p:nvPr/>
        </p:nvSpPr>
        <p:spPr>
          <a:xfrm>
            <a:off x="1154533" y="5772192"/>
            <a:ext cx="1122619" cy="523220"/>
          </a:xfrm>
          <a:prstGeom prst="rect">
            <a:avLst/>
          </a:prstGeom>
          <a:noFill/>
        </p:spPr>
        <p:txBody>
          <a:bodyPr wrap="square" rtlCol="0">
            <a:spAutoFit/>
          </a:bodyPr>
          <a:lstStyle/>
          <a:p>
            <a:r>
              <a:rPr kumimoji="1" lang="en-US" altLang="ja-JP" sz="2800" b="1" dirty="0">
                <a:solidFill>
                  <a:srgbClr val="FF0000"/>
                </a:solidFill>
                <a:latin typeface="HGS創英角ﾎﾟｯﾌﾟ体" panose="040B0A00000000000000" pitchFamily="50" charset="-128"/>
                <a:ea typeface="HGS創英角ﾎﾟｯﾌﾟ体" panose="040B0A00000000000000" pitchFamily="50" charset="-128"/>
              </a:rPr>
              <a:t>2023</a:t>
            </a:r>
            <a:endParaRPr kumimoji="1" lang="ja-JP" altLang="en-US" sz="2800" b="1"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57" name="テキスト ボックス 56">
            <a:extLst>
              <a:ext uri="{FF2B5EF4-FFF2-40B4-BE49-F238E27FC236}">
                <a16:creationId xmlns:a16="http://schemas.microsoft.com/office/drawing/2014/main" id="{47A51CF6-A286-0306-9F3E-263189E021EF}"/>
              </a:ext>
            </a:extLst>
          </p:cNvPr>
          <p:cNvSpPr txBox="1"/>
          <p:nvPr/>
        </p:nvSpPr>
        <p:spPr>
          <a:xfrm>
            <a:off x="760897" y="7385491"/>
            <a:ext cx="1117506" cy="523220"/>
          </a:xfrm>
          <a:prstGeom prst="rect">
            <a:avLst/>
          </a:prstGeom>
          <a:noFill/>
        </p:spPr>
        <p:txBody>
          <a:bodyPr wrap="square" rtlCol="0">
            <a:spAutoFit/>
          </a:bodyPr>
          <a:lstStyle/>
          <a:p>
            <a:r>
              <a:rPr kumimoji="1" lang="en-US" altLang="ja-JP" sz="2800" b="1" dirty="0">
                <a:solidFill>
                  <a:srgbClr val="FF0000"/>
                </a:solidFill>
                <a:latin typeface="HGS創英角ﾎﾟｯﾌﾟ体" panose="040B0A00000000000000" pitchFamily="50" charset="-128"/>
                <a:ea typeface="HGS創英角ﾎﾟｯﾌﾟ体" panose="040B0A00000000000000" pitchFamily="50" charset="-128"/>
              </a:rPr>
              <a:t>SAT</a:t>
            </a:r>
            <a:endParaRPr kumimoji="1" lang="ja-JP" altLang="en-US" sz="2400" b="1"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60" name="テキスト ボックス 59">
            <a:extLst>
              <a:ext uri="{FF2B5EF4-FFF2-40B4-BE49-F238E27FC236}">
                <a16:creationId xmlns:a16="http://schemas.microsoft.com/office/drawing/2014/main" id="{E33D6B23-5997-B1FB-2D0E-48BA6EFE0141}"/>
              </a:ext>
            </a:extLst>
          </p:cNvPr>
          <p:cNvSpPr txBox="1"/>
          <p:nvPr/>
        </p:nvSpPr>
        <p:spPr>
          <a:xfrm>
            <a:off x="539150" y="8043022"/>
            <a:ext cx="2279346" cy="400110"/>
          </a:xfrm>
          <a:prstGeom prst="rect">
            <a:avLst/>
          </a:prstGeom>
          <a:noFill/>
        </p:spPr>
        <p:txBody>
          <a:bodyPr wrap="square" rtlCol="0">
            <a:spAutoFit/>
          </a:bodyPr>
          <a:lstStyle/>
          <a:p>
            <a:pPr algn="ctr"/>
            <a:r>
              <a:rPr kumimoji="1" lang="en-US" altLang="ja-JP" sz="2000" b="1" dirty="0">
                <a:latin typeface="メイリオ" panose="020B0604030504040204" pitchFamily="50" charset="-128"/>
                <a:ea typeface="メイリオ" panose="020B0604030504040204" pitchFamily="50" charset="-128"/>
              </a:rPr>
              <a:t>10:00-11:00</a:t>
            </a:r>
            <a:endParaRPr kumimoji="1" lang="ja-JP" altLang="en-US" sz="2000" b="1" dirty="0">
              <a:latin typeface="メイリオ" panose="020B0604030504040204" pitchFamily="50" charset="-128"/>
              <a:ea typeface="メイリオ" panose="020B0604030504040204" pitchFamily="50" charset="-128"/>
            </a:endParaRPr>
          </a:p>
        </p:txBody>
      </p:sp>
      <p:pic>
        <p:nvPicPr>
          <p:cNvPr id="62" name="図 61">
            <a:extLst>
              <a:ext uri="{FF2B5EF4-FFF2-40B4-BE49-F238E27FC236}">
                <a16:creationId xmlns:a16="http://schemas.microsoft.com/office/drawing/2014/main" id="{B832123D-67FC-6517-95B2-B502DFD0C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2984">
            <a:off x="200799" y="942678"/>
            <a:ext cx="1342206" cy="1342206"/>
          </a:xfrm>
          <a:prstGeom prst="rect">
            <a:avLst/>
          </a:prstGeom>
        </p:spPr>
      </p:pic>
      <p:sp>
        <p:nvSpPr>
          <p:cNvPr id="63" name="テキスト ボックス 62">
            <a:extLst>
              <a:ext uri="{FF2B5EF4-FFF2-40B4-BE49-F238E27FC236}">
                <a16:creationId xmlns:a16="http://schemas.microsoft.com/office/drawing/2014/main" id="{43A1CD9A-3165-8ED6-FFAA-41C8849835B3}"/>
              </a:ext>
            </a:extLst>
          </p:cNvPr>
          <p:cNvSpPr txBox="1"/>
          <p:nvPr/>
        </p:nvSpPr>
        <p:spPr>
          <a:xfrm rot="21073587">
            <a:off x="224437" y="1122762"/>
            <a:ext cx="1340545" cy="1015663"/>
          </a:xfrm>
          <a:prstGeom prst="rect">
            <a:avLst/>
          </a:prstGeom>
          <a:noFill/>
        </p:spPr>
        <p:txBody>
          <a:bodyPr wrap="square" rtlCol="0">
            <a:spAutoFit/>
          </a:bodyPr>
          <a:lstStyle/>
          <a:p>
            <a:pPr algn="ctr"/>
            <a:r>
              <a:rPr kumimoji="1" lang="ja-JP" altLang="en-US" sz="6000" b="1" dirty="0">
                <a:solidFill>
                  <a:srgbClr val="FFC000"/>
                </a:solidFill>
                <a:latin typeface="HGS創英角ﾎﾟｯﾌﾟ体" panose="040B0A00000000000000" pitchFamily="50" charset="-128"/>
                <a:ea typeface="HGS創英角ﾎﾟｯﾌﾟ体" panose="040B0A00000000000000" pitchFamily="50" charset="-128"/>
              </a:rPr>
              <a:t>食</a:t>
            </a:r>
          </a:p>
        </p:txBody>
      </p:sp>
      <p:sp>
        <p:nvSpPr>
          <p:cNvPr id="1024" name="テキスト ボックス 1023">
            <a:extLst>
              <a:ext uri="{FF2B5EF4-FFF2-40B4-BE49-F238E27FC236}">
                <a16:creationId xmlns:a16="http://schemas.microsoft.com/office/drawing/2014/main" id="{EE354472-C689-D2E1-4924-BD487DABA2A0}"/>
              </a:ext>
            </a:extLst>
          </p:cNvPr>
          <p:cNvSpPr txBox="1"/>
          <p:nvPr/>
        </p:nvSpPr>
        <p:spPr>
          <a:xfrm rot="21085009">
            <a:off x="148348" y="1117815"/>
            <a:ext cx="1432636" cy="1015663"/>
          </a:xfrm>
          <a:prstGeom prst="rect">
            <a:avLst/>
          </a:prstGeom>
          <a:noFill/>
        </p:spPr>
        <p:txBody>
          <a:bodyPr wrap="square" rtlCol="0">
            <a:spAutoFit/>
          </a:bodyPr>
          <a:lstStyle/>
          <a:p>
            <a:pPr algn="ctr"/>
            <a:r>
              <a:rPr kumimoji="1" lang="ja-JP" altLang="en-US" sz="6000" b="1" dirty="0">
                <a:ln>
                  <a:solidFill>
                    <a:schemeClr val="tx1"/>
                  </a:solidFill>
                </a:ln>
                <a:noFill/>
                <a:latin typeface="HGS創英角ﾎﾟｯﾌﾟ体" panose="040B0A00000000000000" pitchFamily="50" charset="-128"/>
                <a:ea typeface="HGS創英角ﾎﾟｯﾌﾟ体" panose="040B0A00000000000000" pitchFamily="50" charset="-128"/>
              </a:rPr>
              <a:t>食</a:t>
            </a:r>
          </a:p>
        </p:txBody>
      </p:sp>
      <p:pic>
        <p:nvPicPr>
          <p:cNvPr id="50" name="図 49">
            <a:extLst>
              <a:ext uri="{FF2B5EF4-FFF2-40B4-BE49-F238E27FC236}">
                <a16:creationId xmlns:a16="http://schemas.microsoft.com/office/drawing/2014/main" id="{2CA9B60C-6D9D-32A8-C0AC-00F5770DBE19}"/>
              </a:ext>
            </a:extLst>
          </p:cNvPr>
          <p:cNvPicPr>
            <a:picLocks noChangeAspect="1"/>
          </p:cNvPicPr>
          <p:nvPr/>
        </p:nvPicPr>
        <p:blipFill>
          <a:blip r:embed="rId3">
            <a:extLst>
              <a:ext uri="{28A0092B-C50C-407E-A947-70E740481C1C}">
                <a14:useLocalDpi xmlns:a14="http://schemas.microsoft.com/office/drawing/2010/main" val="0"/>
              </a:ext>
            </a:extLst>
          </a:blip>
          <a:srcRect t="45685" r="71195" b="1708"/>
          <a:stretch>
            <a:fillRect/>
          </a:stretch>
        </p:blipFill>
        <p:spPr>
          <a:xfrm>
            <a:off x="3131571" y="7037012"/>
            <a:ext cx="1233230" cy="2119745"/>
          </a:xfrm>
          <a:custGeom>
            <a:avLst/>
            <a:gdLst>
              <a:gd name="connsiteX0" fmla="*/ 936562 w 1975476"/>
              <a:gd name="connsiteY0" fmla="*/ 0 h 3395560"/>
              <a:gd name="connsiteX1" fmla="*/ 1975476 w 1975476"/>
              <a:gd name="connsiteY1" fmla="*/ 2947868 h 3395560"/>
              <a:gd name="connsiteX2" fmla="*/ 705171 w 1975476"/>
              <a:gd name="connsiteY2" fmla="*/ 3395560 h 3395560"/>
              <a:gd name="connsiteX3" fmla="*/ 0 w 1975476"/>
              <a:gd name="connsiteY3" fmla="*/ 1394669 h 3395560"/>
              <a:gd name="connsiteX4" fmla="*/ 0 w 1975476"/>
              <a:gd name="connsiteY4" fmla="*/ 330071 h 3395560"/>
              <a:gd name="connsiteX5" fmla="*/ 936562 w 1975476"/>
              <a:gd name="connsiteY5" fmla="*/ 0 h 339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76" h="3395560">
                <a:moveTo>
                  <a:pt x="936562" y="0"/>
                </a:moveTo>
                <a:lnTo>
                  <a:pt x="1975476" y="2947868"/>
                </a:lnTo>
                <a:lnTo>
                  <a:pt x="705171" y="3395560"/>
                </a:lnTo>
                <a:lnTo>
                  <a:pt x="0" y="1394669"/>
                </a:lnTo>
                <a:lnTo>
                  <a:pt x="0" y="330071"/>
                </a:lnTo>
                <a:lnTo>
                  <a:pt x="936562" y="0"/>
                </a:lnTo>
                <a:close/>
              </a:path>
            </a:pathLst>
          </a:custGeom>
        </p:spPr>
      </p:pic>
      <p:pic>
        <p:nvPicPr>
          <p:cNvPr id="47" name="図 46">
            <a:extLst>
              <a:ext uri="{FF2B5EF4-FFF2-40B4-BE49-F238E27FC236}">
                <a16:creationId xmlns:a16="http://schemas.microsoft.com/office/drawing/2014/main" id="{79B58F5A-47FB-9A71-D601-42BBE5F052E6}"/>
              </a:ext>
            </a:extLst>
          </p:cNvPr>
          <p:cNvPicPr>
            <a:picLocks noChangeAspect="1"/>
          </p:cNvPicPr>
          <p:nvPr/>
        </p:nvPicPr>
        <p:blipFill>
          <a:blip r:embed="rId3">
            <a:extLst>
              <a:ext uri="{28A0092B-C50C-407E-A947-70E740481C1C}">
                <a14:useLocalDpi xmlns:a14="http://schemas.microsoft.com/office/drawing/2010/main" val="0"/>
              </a:ext>
            </a:extLst>
          </a:blip>
          <a:srcRect l="-4866" t="50799" r="100000" b="32708"/>
          <a:stretch>
            <a:fillRect/>
          </a:stretch>
        </p:blipFill>
        <p:spPr>
          <a:xfrm>
            <a:off x="-5421486" y="3927560"/>
            <a:ext cx="333742" cy="1064598"/>
          </a:xfrm>
          <a:custGeom>
            <a:avLst/>
            <a:gdLst>
              <a:gd name="connsiteX0" fmla="*/ 333742 w 333742"/>
              <a:gd name="connsiteY0" fmla="*/ 0 h 1064598"/>
              <a:gd name="connsiteX1" fmla="*/ 333742 w 333742"/>
              <a:gd name="connsiteY1" fmla="*/ 1064598 h 1064598"/>
              <a:gd name="connsiteX2" fmla="*/ 0 w 333742"/>
              <a:gd name="connsiteY2" fmla="*/ 117620 h 1064598"/>
              <a:gd name="connsiteX3" fmla="*/ 333742 w 333742"/>
              <a:gd name="connsiteY3" fmla="*/ 0 h 1064598"/>
            </a:gdLst>
            <a:ahLst/>
            <a:cxnLst>
              <a:cxn ang="0">
                <a:pos x="connsiteX0" y="connsiteY0"/>
              </a:cxn>
              <a:cxn ang="0">
                <a:pos x="connsiteX1" y="connsiteY1"/>
              </a:cxn>
              <a:cxn ang="0">
                <a:pos x="connsiteX2" y="connsiteY2"/>
              </a:cxn>
              <a:cxn ang="0">
                <a:pos x="connsiteX3" y="connsiteY3"/>
              </a:cxn>
            </a:cxnLst>
            <a:rect l="l" t="t" r="r" b="b"/>
            <a:pathLst>
              <a:path w="333742" h="1064598">
                <a:moveTo>
                  <a:pt x="333742" y="0"/>
                </a:moveTo>
                <a:lnTo>
                  <a:pt x="333742" y="1064598"/>
                </a:lnTo>
                <a:lnTo>
                  <a:pt x="0" y="117620"/>
                </a:lnTo>
                <a:lnTo>
                  <a:pt x="333742" y="0"/>
                </a:lnTo>
                <a:close/>
              </a:path>
            </a:pathLst>
          </a:custGeom>
        </p:spPr>
      </p:pic>
      <p:sp>
        <p:nvSpPr>
          <p:cNvPr id="2" name="テキスト ボックス 1">
            <a:extLst>
              <a:ext uri="{FF2B5EF4-FFF2-40B4-BE49-F238E27FC236}">
                <a16:creationId xmlns:a16="http://schemas.microsoft.com/office/drawing/2014/main" id="{9ED5AA55-B59C-2DE9-52CE-8D6937D9E90D}"/>
              </a:ext>
            </a:extLst>
          </p:cNvPr>
          <p:cNvSpPr txBox="1"/>
          <p:nvPr/>
        </p:nvSpPr>
        <p:spPr>
          <a:xfrm>
            <a:off x="3314700" y="89655"/>
            <a:ext cx="3543300" cy="584775"/>
          </a:xfrm>
          <a:prstGeom prst="rect">
            <a:avLst/>
          </a:prstGeom>
          <a:noFill/>
        </p:spPr>
        <p:txBody>
          <a:bodyPr wrap="square" rtlCol="0">
            <a:spAutoFit/>
          </a:bodyPr>
          <a:lstStyle/>
          <a:p>
            <a:r>
              <a:rPr kumimoji="1" lang="en-US" altLang="ja-JP" sz="3200" b="1" dirty="0">
                <a:solidFill>
                  <a:srgbClr val="F7CC04"/>
                </a:solidFill>
                <a:latin typeface="メイリオ" panose="020B0604030504040204" pitchFamily="50" charset="-128"/>
                <a:ea typeface="メイリオ" panose="020B0604030504040204" pitchFamily="50" charset="-128"/>
              </a:rPr>
              <a:t>1</a:t>
            </a:r>
            <a:r>
              <a:rPr kumimoji="1" lang="ja-JP" altLang="en-US" sz="3200" b="1" dirty="0">
                <a:solidFill>
                  <a:srgbClr val="F7CC04"/>
                </a:solidFill>
                <a:latin typeface="メイリオ" panose="020B0604030504040204" pitchFamily="50" charset="-128"/>
                <a:ea typeface="メイリオ" panose="020B0604030504040204" pitchFamily="50" charset="-128"/>
              </a:rPr>
              <a:t>～</a:t>
            </a:r>
            <a:r>
              <a:rPr kumimoji="1" lang="en-US" altLang="ja-JP" sz="3200" b="1" dirty="0">
                <a:solidFill>
                  <a:srgbClr val="F7CC04"/>
                </a:solidFill>
                <a:latin typeface="メイリオ" panose="020B0604030504040204" pitchFamily="50" charset="-128"/>
                <a:ea typeface="メイリオ" panose="020B0604030504040204" pitchFamily="50" charset="-128"/>
              </a:rPr>
              <a:t>2</a:t>
            </a:r>
            <a:r>
              <a:rPr kumimoji="1" lang="ja-JP" altLang="en-US" sz="2000" b="1" dirty="0">
                <a:solidFill>
                  <a:srgbClr val="F7CC04"/>
                </a:solidFill>
                <a:latin typeface="メイリオ" panose="020B0604030504040204" pitchFamily="50" charset="-128"/>
                <a:ea typeface="メイリオ" panose="020B0604030504040204" pitchFamily="50" charset="-128"/>
              </a:rPr>
              <a:t>歳児の</a:t>
            </a:r>
            <a:r>
              <a:rPr kumimoji="1" lang="ja-JP" altLang="en-US" sz="2800" b="1" dirty="0">
                <a:solidFill>
                  <a:srgbClr val="F7CC04"/>
                </a:solidFill>
                <a:latin typeface="メイリオ" panose="020B0604030504040204" pitchFamily="50" charset="-128"/>
                <a:ea typeface="メイリオ" panose="020B0604030504040204" pitchFamily="50" charset="-128"/>
              </a:rPr>
              <a:t>保護者</a:t>
            </a:r>
            <a:r>
              <a:rPr kumimoji="1" lang="ja-JP" altLang="en-US" sz="2000" b="1" dirty="0">
                <a:solidFill>
                  <a:srgbClr val="F7CC04"/>
                </a:solidFill>
                <a:latin typeface="メイリオ" panose="020B0604030504040204" pitchFamily="50" charset="-128"/>
                <a:ea typeface="メイリオ" panose="020B0604030504040204" pitchFamily="50" charset="-128"/>
              </a:rPr>
              <a:t>対象</a:t>
            </a:r>
          </a:p>
        </p:txBody>
      </p:sp>
      <p:sp>
        <p:nvSpPr>
          <p:cNvPr id="4" name="テキスト ボックス 3">
            <a:extLst>
              <a:ext uri="{FF2B5EF4-FFF2-40B4-BE49-F238E27FC236}">
                <a16:creationId xmlns:a16="http://schemas.microsoft.com/office/drawing/2014/main" id="{82223987-A61B-E7FE-ABD7-E0E0B2F4E309}"/>
              </a:ext>
            </a:extLst>
          </p:cNvPr>
          <p:cNvSpPr txBox="1"/>
          <p:nvPr/>
        </p:nvSpPr>
        <p:spPr>
          <a:xfrm>
            <a:off x="1446750" y="882922"/>
            <a:ext cx="4113186" cy="369332"/>
          </a:xfrm>
          <a:prstGeom prst="rect">
            <a:avLst/>
          </a:prstGeom>
          <a:noFill/>
        </p:spPr>
        <p:txBody>
          <a:bodyPr wrap="square" rtlCol="0">
            <a:spAutoFit/>
          </a:bodyPr>
          <a:lstStyle/>
          <a:p>
            <a:r>
              <a:rPr kumimoji="1" lang="ja-JP" altLang="en-US" b="1" dirty="0">
                <a:ln w="3175">
                  <a:solidFill>
                    <a:schemeClr val="tx1">
                      <a:lumMod val="65000"/>
                      <a:lumOff val="35000"/>
                    </a:schemeClr>
                  </a:solidFill>
                </a:ln>
                <a:solidFill>
                  <a:schemeClr val="bg1"/>
                </a:solidFill>
                <a:latin typeface="HGS創英角ﾎﾟｯﾌﾟ体" panose="040B0A00000000000000" pitchFamily="50" charset="-128"/>
                <a:ea typeface="HGS創英角ﾎﾟｯﾌﾟ体" panose="040B0A00000000000000" pitchFamily="50" charset="-128"/>
              </a:rPr>
              <a:t>子どもの食事に関するお悩み解決</a:t>
            </a:r>
            <a:r>
              <a:rPr kumimoji="1" lang="en-US" altLang="ja-JP" b="1" dirty="0">
                <a:ln w="3175">
                  <a:solidFill>
                    <a:schemeClr val="tx1">
                      <a:lumMod val="65000"/>
                      <a:lumOff val="35000"/>
                    </a:schemeClr>
                  </a:solidFill>
                </a:ln>
                <a:solidFill>
                  <a:schemeClr val="bg1"/>
                </a:solidFill>
                <a:latin typeface="HGS創英角ﾎﾟｯﾌﾟ体" panose="040B0A00000000000000" pitchFamily="50" charset="-128"/>
                <a:ea typeface="HGS創英角ﾎﾟｯﾌﾟ体" panose="040B0A00000000000000" pitchFamily="50" charset="-128"/>
              </a:rPr>
              <a:t>!</a:t>
            </a:r>
            <a:endParaRPr kumimoji="1" lang="ja-JP" altLang="en-US" b="1" dirty="0">
              <a:ln w="3175">
                <a:solidFill>
                  <a:schemeClr val="tx1">
                    <a:lumMod val="65000"/>
                    <a:lumOff val="35000"/>
                  </a:schemeClr>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732F4ED9-32F7-BBCC-C81E-6E1951C0161B}"/>
              </a:ext>
            </a:extLst>
          </p:cNvPr>
          <p:cNvSpPr txBox="1"/>
          <p:nvPr/>
        </p:nvSpPr>
        <p:spPr>
          <a:xfrm>
            <a:off x="3974743" y="6038513"/>
            <a:ext cx="2619673" cy="400110"/>
          </a:xfrm>
          <a:prstGeom prst="rect">
            <a:avLst/>
          </a:prstGeom>
          <a:noFill/>
        </p:spPr>
        <p:txBody>
          <a:bodyPr wrap="square" rtlCol="0">
            <a:spAutoFit/>
          </a:bodyPr>
          <a:lstStyle/>
          <a:p>
            <a:pPr algn="ctr"/>
            <a:r>
              <a:rPr kumimoji="1" lang="ja-JP" altLang="en-US" sz="2000" b="1" dirty="0">
                <a:latin typeface="メイリオ" panose="020B0604030504040204" pitchFamily="50" charset="-128"/>
                <a:ea typeface="メイリオ" panose="020B0604030504040204" pitchFamily="50" charset="-128"/>
              </a:rPr>
              <a:t>≪講座内容≫</a:t>
            </a:r>
          </a:p>
        </p:txBody>
      </p:sp>
      <p:sp>
        <p:nvSpPr>
          <p:cNvPr id="6" name="テキスト ボックス 5">
            <a:extLst>
              <a:ext uri="{FF2B5EF4-FFF2-40B4-BE49-F238E27FC236}">
                <a16:creationId xmlns:a16="http://schemas.microsoft.com/office/drawing/2014/main" id="{3EB17DBF-5F5A-424E-3F31-5E10A83887D1}"/>
              </a:ext>
            </a:extLst>
          </p:cNvPr>
          <p:cNvSpPr txBox="1"/>
          <p:nvPr/>
        </p:nvSpPr>
        <p:spPr>
          <a:xfrm>
            <a:off x="3890118" y="6496177"/>
            <a:ext cx="3093595" cy="1538883"/>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■栄養バランスばっちり◎</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幼稚園の</a:t>
            </a:r>
            <a:r>
              <a:rPr kumimoji="1" lang="ja-JP" altLang="en-US" sz="1600" b="1" dirty="0">
                <a:latin typeface="メイリオ" panose="020B0604030504040204" pitchFamily="50" charset="-128"/>
                <a:ea typeface="メイリオ" panose="020B0604030504040204" pitchFamily="50" charset="-128"/>
              </a:rPr>
              <a:t>給食レシピ紹介</a:t>
            </a:r>
            <a:endParaRPr kumimoji="1" lang="en-US" altLang="ja-JP" sz="1600" b="1" dirty="0">
              <a:latin typeface="メイリオ" panose="020B0604030504040204" pitchFamily="50" charset="-128"/>
              <a:ea typeface="メイリオ" panose="020B0604030504040204" pitchFamily="50" charset="-128"/>
            </a:endParaRPr>
          </a:p>
          <a:p>
            <a:endParaRPr kumimoji="1" lang="en-US" altLang="ja-JP" sz="7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■あなたのお悩み解決</a:t>
            </a:r>
            <a:r>
              <a:rPr kumimoji="1" lang="en-US" altLang="ja-JP" sz="1600" dirty="0">
                <a:latin typeface="メイリオ" panose="020B0604030504040204" pitchFamily="50" charset="-128"/>
                <a:ea typeface="メイリオ" panose="020B0604030504040204" pitchFamily="50" charset="-128"/>
              </a:rPr>
              <a:t>!</a:t>
            </a:r>
          </a:p>
          <a:p>
            <a:r>
              <a:rPr kumimoji="1" lang="ja-JP" altLang="en-US" sz="1600" dirty="0">
                <a:latin typeface="メイリオ" panose="020B0604030504040204" pitchFamily="50" charset="-128"/>
                <a:ea typeface="メイリオ" panose="020B0604030504040204" pitchFamily="50" charset="-128"/>
              </a:rPr>
              <a:t>　</a:t>
            </a:r>
            <a:r>
              <a:rPr kumimoji="1" lang="ja-JP" altLang="en-US" sz="1600" b="1" dirty="0">
                <a:latin typeface="メイリオ" panose="020B0604030504040204" pitchFamily="50" charset="-128"/>
                <a:ea typeface="メイリオ" panose="020B0604030504040204" pitchFamily="50" charset="-128"/>
              </a:rPr>
              <a:t>遊び食べ＆むら食べ</a:t>
            </a:r>
            <a:r>
              <a:rPr kumimoji="1" lang="ja-JP" altLang="en-US" sz="1600" dirty="0">
                <a:latin typeface="メイリオ" panose="020B0604030504040204" pitchFamily="50" charset="-128"/>
                <a:ea typeface="メイリオ" panose="020B0604030504040204" pitchFamily="50" charset="-128"/>
              </a:rPr>
              <a:t>対処法</a:t>
            </a:r>
            <a:endParaRPr kumimoji="1" lang="en-US" altLang="ja-JP" sz="1600" dirty="0">
              <a:latin typeface="メイリオ" panose="020B0604030504040204" pitchFamily="50" charset="-128"/>
              <a:ea typeface="メイリオ" panose="020B0604030504040204" pitchFamily="50" charset="-128"/>
            </a:endParaRPr>
          </a:p>
          <a:p>
            <a:endParaRPr kumimoji="1" lang="en-US" altLang="ja-JP" sz="6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個別のご質問や相談も可能です！</a:t>
            </a:r>
          </a:p>
        </p:txBody>
      </p:sp>
      <p:sp>
        <p:nvSpPr>
          <p:cNvPr id="8" name="テキスト ボックス 7">
            <a:extLst>
              <a:ext uri="{FF2B5EF4-FFF2-40B4-BE49-F238E27FC236}">
                <a16:creationId xmlns:a16="http://schemas.microsoft.com/office/drawing/2014/main" id="{C4FE2490-97C3-BCF4-7BF9-4023F9CAA6AD}"/>
              </a:ext>
            </a:extLst>
          </p:cNvPr>
          <p:cNvSpPr txBox="1"/>
          <p:nvPr/>
        </p:nvSpPr>
        <p:spPr>
          <a:xfrm>
            <a:off x="691974" y="3615199"/>
            <a:ext cx="5486847" cy="647421"/>
          </a:xfrm>
          <a:prstGeom prst="rect">
            <a:avLst/>
          </a:prstGeom>
          <a:noFill/>
        </p:spPr>
        <p:txBody>
          <a:bodyPr wrap="square" rtlCol="0">
            <a:spAutoFit/>
          </a:bodyPr>
          <a:lstStyle/>
          <a:p>
            <a:pPr algn="ctr">
              <a:lnSpc>
                <a:spcPts val="2300"/>
              </a:lnSpc>
            </a:pPr>
            <a:r>
              <a:rPr lang="ja-JP" altLang="en-US" sz="1600" kern="100" dirty="0">
                <a:solidFill>
                  <a:srgbClr val="FF505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lang="ja-JP" altLang="ja-JP" sz="1400" kern="100" dirty="0">
                <a:solidFill>
                  <a:srgbClr val="FF5050"/>
                </a:solidFill>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「一生懸命作ったご飯を子どもが</a:t>
            </a:r>
            <a:r>
              <a:rPr lang="ja-JP" altLang="ja-JP" kern="100" dirty="0">
                <a:solidFill>
                  <a:srgbClr val="FF5050"/>
                </a:solidFill>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食べてくれない</a:t>
            </a:r>
            <a:r>
              <a:rPr lang="en-US" altLang="ja-JP" sz="1400" kern="100" dirty="0">
                <a:solidFill>
                  <a:srgbClr val="FF505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ja-JP" altLang="ja-JP" sz="1400" kern="100" dirty="0">
                <a:solidFill>
                  <a:srgbClr val="FF5050"/>
                </a:solidFill>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endParaRPr lang="en-US" altLang="ja-JP" sz="1400" kern="100" dirty="0">
              <a:solidFill>
                <a:srgbClr val="FF5050"/>
              </a:solidFill>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ctr">
              <a:lnSpc>
                <a:spcPts val="2300"/>
              </a:lnSpc>
            </a:pPr>
            <a:r>
              <a:rPr lang="ja-JP" altLang="ja-JP" sz="1400" kern="100" dirty="0">
                <a:solidFill>
                  <a:srgbClr val="FF5050"/>
                </a:solidFill>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ja-JP" altLang="en-US" kern="100" dirty="0">
                <a:solidFill>
                  <a:srgbClr val="FF505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栄養バランスの良い</a:t>
            </a:r>
            <a:r>
              <a:rPr lang="ja-JP" altLang="en-US" sz="1400" kern="100" dirty="0">
                <a:solidFill>
                  <a:srgbClr val="FF505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ごはんを作りたい</a:t>
            </a:r>
            <a:r>
              <a:rPr lang="ja-JP" altLang="ja-JP" sz="1400" kern="100" dirty="0">
                <a:solidFill>
                  <a:srgbClr val="FF5050"/>
                </a:solidFill>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endParaRPr lang="en-US" altLang="ja-JP" sz="1400" kern="100" dirty="0">
              <a:solidFill>
                <a:srgbClr val="FF5050"/>
              </a:solidFill>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17977093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TotalTime>
  <Words>196</Words>
  <Application>Microsoft Office PowerPoint</Application>
  <PresentationFormat>A4 210 x 297 mm</PresentationFormat>
  <Paragraphs>34</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HGP創英角ﾎﾟｯﾌﾟ体</vt:lpstr>
      <vt:lpstr>HGS創英角ｺﾞｼｯｸUB</vt:lpstr>
      <vt:lpstr>HGS創英角ﾎﾟｯﾌﾟ体</vt:lpstr>
      <vt:lpstr>UD デジタル 教科書体 NK-R</vt:lpstr>
      <vt:lpstr>メイリオ</vt:lpstr>
      <vt:lpstr>游明朝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野中 彩乃</dc:creator>
  <cp:lastModifiedBy>野中 彩乃</cp:lastModifiedBy>
  <cp:revision>18</cp:revision>
  <dcterms:created xsi:type="dcterms:W3CDTF">2022-12-12T06:03:44Z</dcterms:created>
  <dcterms:modified xsi:type="dcterms:W3CDTF">2023-01-06T03:02:51Z</dcterms:modified>
</cp:coreProperties>
</file>