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B4C7E7"/>
    <a:srgbClr val="4472C4"/>
    <a:srgbClr val="000000"/>
    <a:srgbClr val="FD5997"/>
    <a:srgbClr val="C3C3C3"/>
    <a:srgbClr val="C9D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9" autoAdjust="0"/>
    <p:restoredTop sz="94767" autoAdjust="0"/>
  </p:normalViewPr>
  <p:slideViewPr>
    <p:cSldViewPr snapToGrid="0" showGuides="1">
      <p:cViewPr>
        <p:scale>
          <a:sx n="166" d="100"/>
          <a:sy n="166" d="100"/>
        </p:scale>
        <p:origin x="18" y="204"/>
      </p:cViewPr>
      <p:guideLst>
        <p:guide orient="horz" pos="318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AC80-5220-474B-BD1C-E2FD023AAE16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0DC3-2D66-45EC-B834-C671CCEBE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2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70DC3-2D66-45EC-B834-C671CCEBE1A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30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7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6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60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30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1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0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2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50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92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526B-C02F-4711-B5C1-F0B65C96EE67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F6895-AAF5-4084-86EE-B77DE844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06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" t="9710" r="21730"/>
          <a:stretch/>
        </p:blipFill>
        <p:spPr>
          <a:xfrm>
            <a:off x="-43401" y="-11228"/>
            <a:ext cx="6901401" cy="5924415"/>
          </a:xfrm>
          <a:prstGeom prst="rect">
            <a:avLst/>
          </a:prstGeom>
        </p:spPr>
      </p:pic>
      <p:sp>
        <p:nvSpPr>
          <p:cNvPr id="23" name="フローチャート: 記憶データ 22"/>
          <p:cNvSpPr/>
          <p:nvPr/>
        </p:nvSpPr>
        <p:spPr>
          <a:xfrm rot="5400000">
            <a:off x="260433" y="3121566"/>
            <a:ext cx="6350933" cy="6871807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8171659"/>
            <a:ext cx="6879633" cy="17343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26091" y="3627358"/>
            <a:ext cx="42465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（木）</a:t>
            </a:r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（土）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17:00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17:50</a:t>
            </a:r>
            <a:r>
              <a:rPr lang="ja-JP" altLang="en-US" dirty="0"/>
              <a:t>　　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10:00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10:50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1800" y="4679205"/>
            <a:ext cx="49558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多くの先輩が就活中に</a:t>
            </a:r>
            <a:r>
              <a:rPr lang="en-US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園で実際に働いている人の話をもっと聞けばよかった</a:t>
            </a:r>
            <a:r>
              <a:rPr lang="en-US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と後悔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lang="ja-JP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後悔のない就職をしたいですよね？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そんな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ために！就活相談カフェを開催します！</a:t>
            </a:r>
            <a:endParaRPr lang="ja-JP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相談できる相手</a:t>
            </a:r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いない</a:t>
            </a:r>
            <a:r>
              <a:rPr lang="en-US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」「</a:t>
            </a:r>
            <a:r>
              <a:rPr lang="ja-JP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就活の進め方が分からない</a:t>
            </a:r>
            <a:r>
              <a:rPr lang="en-US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9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ja-JP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実際に園で働いている人の人柄を知りたい！</a:t>
            </a:r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こういった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悩みを抱える就活生に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ぴったりのイベントです。若手の先生達が参加者の質問に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ながら、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就活・仕事のリアルな体験談をお話します。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お茶やお菓子を用意していますので、リラックスしながらお話ししましょう♪</a:t>
            </a:r>
            <a:endParaRPr lang="en-US" altLang="ja-JP" sz="9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20580000">
            <a:off x="601314" y="2562990"/>
            <a:ext cx="1841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FD599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少人数制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664200" y="2894384"/>
            <a:ext cx="5083444" cy="831497"/>
            <a:chOff x="877939" y="2991762"/>
            <a:chExt cx="5083444" cy="831497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887278" y="2991762"/>
              <a:ext cx="41535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ln w="152400">
                    <a:solidFill>
                      <a:srgbClr val="FD5997"/>
                    </a:solidFill>
                  </a:ln>
                  <a:solidFill>
                    <a:srgbClr val="FD5997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就活相談カフェ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877939" y="2992262"/>
              <a:ext cx="5083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>
                  <a:ln w="38100">
                    <a:noFill/>
                  </a:ln>
                  <a:solidFill>
                    <a:schemeClr val="bg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就活相談カフェ</a:t>
              </a: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45230" y="8146768"/>
            <a:ext cx="32159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お電話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もしくは</a:t>
            </a:r>
            <a:r>
              <a:rPr lang="ja-JP" altLang="en-US" sz="1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下の</a:t>
            </a:r>
            <a:r>
              <a:rPr lang="en-US" altLang="ja-JP" sz="1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よりお申込みください。</a:t>
            </a:r>
            <a:endParaRPr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51661" y="263732"/>
            <a:ext cx="5642089" cy="1023667"/>
            <a:chOff x="325901" y="-697665"/>
            <a:chExt cx="6752604" cy="1530957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325901" y="-697665"/>
              <a:ext cx="659627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n w="127000">
                    <a:solidFill>
                      <a:srgbClr val="FD5997">
                        <a:alpha val="57000"/>
                      </a:srgbClr>
                    </a:solidFill>
                  </a:ln>
                  <a:solidFill>
                    <a:srgbClr val="FD5997">
                      <a:alpha val="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若手</a:t>
              </a:r>
              <a:r>
                <a:rPr kumimoji="1" lang="ja-JP" altLang="en-US" sz="2800" dirty="0">
                  <a:ln w="127000">
                    <a:solidFill>
                      <a:srgbClr val="FD5997">
                        <a:alpha val="57000"/>
                      </a:srgbClr>
                    </a:solidFill>
                  </a:ln>
                  <a:solidFill>
                    <a:srgbClr val="FD5997">
                      <a:alpha val="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の先生とお話しませんか？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25901" y="-685695"/>
              <a:ext cx="6752604" cy="1518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若手</a:t>
              </a:r>
              <a:r>
                <a:rPr lang="ja-JP" altLang="en-US" sz="28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の先生とお話しませんか？</a:t>
              </a:r>
              <a:endParaRPr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ja-JP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15709" y="741758"/>
            <a:ext cx="5816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就活・仕事の不安まで</a:t>
            </a:r>
            <a:r>
              <a:rPr lang="ja-JP" altLang="ja-JP" sz="14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「よくある質問」に</a:t>
            </a:r>
            <a:r>
              <a:rPr lang="ja-JP" altLang="en-US" sz="14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r>
              <a:rPr lang="ja-JP" altLang="ja-JP" sz="14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ます！</a:t>
            </a:r>
          </a:p>
        </p:txBody>
      </p:sp>
      <p:grpSp>
        <p:nvGrpSpPr>
          <p:cNvPr id="50" name="グループ化 49"/>
          <p:cNvGrpSpPr/>
          <p:nvPr/>
        </p:nvGrpSpPr>
        <p:grpSpPr>
          <a:xfrm>
            <a:off x="1078406" y="8669837"/>
            <a:ext cx="766160" cy="672982"/>
            <a:chOff x="8142246" y="5972770"/>
            <a:chExt cx="1503825" cy="1198125"/>
          </a:xfrm>
        </p:grpSpPr>
        <p:sp>
          <p:nvSpPr>
            <p:cNvPr id="48" name="正方形/長方形 47"/>
            <p:cNvSpPr/>
            <p:nvPr/>
          </p:nvSpPr>
          <p:spPr>
            <a:xfrm>
              <a:off x="8142246" y="5972770"/>
              <a:ext cx="1454778" cy="1198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8189234" y="6388602"/>
              <a:ext cx="1456837" cy="410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</a:t>
              </a:r>
            </a:p>
          </p:txBody>
        </p:sp>
      </p:grpSp>
      <p:sp>
        <p:nvSpPr>
          <p:cNvPr id="59" name="角丸四角形 58"/>
          <p:cNvSpPr/>
          <p:nvPr/>
        </p:nvSpPr>
        <p:spPr>
          <a:xfrm>
            <a:off x="1692432" y="5838989"/>
            <a:ext cx="5044335" cy="2189608"/>
          </a:xfrm>
          <a:prstGeom prst="roundRect">
            <a:avLst>
              <a:gd name="adj" fmla="val 85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123193" y="6284500"/>
            <a:ext cx="260595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私の就活体験　（</a:t>
            </a:r>
            <a:r>
              <a:rPr lang="en-US" altLang="ja-JP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en-US" altLang="ja-JP" sz="10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若手の先生が就活経験談を教えちゃいます！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就活相談カフェ　（</a:t>
            </a:r>
            <a:r>
              <a:rPr lang="en-US" altLang="ja-JP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en-US" altLang="ja-JP" sz="10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先輩先生がリードしてくれますので、安心し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くださいね。お茶しながら、気軽にお話し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ましょう。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個別相談会（</a:t>
            </a:r>
            <a:r>
              <a:rPr lang="en-US" altLang="ja-JP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0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分）＊希望者のみ</a:t>
            </a:r>
            <a:endParaRPr lang="en-US" altLang="ja-JP" sz="4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個別に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全体では聞きにくい質問までお答え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します。お友達と一緒に相談も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 flipH="1">
            <a:off x="4033858" y="5969497"/>
            <a:ext cx="10845" cy="1867627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/>
          <p:cNvGrpSpPr/>
          <p:nvPr/>
        </p:nvGrpSpPr>
        <p:grpSpPr>
          <a:xfrm>
            <a:off x="252119" y="7889232"/>
            <a:ext cx="2040718" cy="465195"/>
            <a:chOff x="7977277" y="2076247"/>
            <a:chExt cx="2040718" cy="465195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7977277" y="2076247"/>
              <a:ext cx="19837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ln w="127000">
                    <a:solidFill>
                      <a:schemeClr val="bg2">
                        <a:lumMod val="75000"/>
                      </a:schemeClr>
                    </a:solidFill>
                  </a:ln>
                  <a:solidFill>
                    <a:schemeClr val="bg2">
                      <a:lumMod val="75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お申込み</a:t>
              </a:r>
              <a:endParaRPr kumimoji="1" lang="en-US" altLang="ja-JP" sz="2400" b="1" dirty="0">
                <a:ln w="12700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7977277" y="2079777"/>
              <a:ext cx="2040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solidFill>
                    <a:srgbClr val="FFFF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お申込み</a:t>
              </a:r>
            </a:p>
          </p:txBody>
        </p:sp>
      </p:grpSp>
      <p:cxnSp>
        <p:nvCxnSpPr>
          <p:cNvPr id="81" name="直線コネクタ 80"/>
          <p:cNvCxnSpPr/>
          <p:nvPr/>
        </p:nvCxnSpPr>
        <p:spPr>
          <a:xfrm>
            <a:off x="4798896" y="8101335"/>
            <a:ext cx="0" cy="1843737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4964824" y="9341176"/>
            <a:ext cx="2124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○○法人○○幼稚園</a:t>
            </a:r>
            <a:endParaRPr lang="en-US" altLang="ja-JP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〒○○○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○○○○○○○○○○○○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874769" y="8755735"/>
            <a:ext cx="153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読み込み、専用フォームより</a:t>
            </a:r>
            <a:endParaRPr kumimoji="1"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お申込みください。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13676" y="4091341"/>
            <a:ext cx="1692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各回</a:t>
            </a:r>
            <a:r>
              <a:rPr kumimoji="1"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名程度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6" t="6213"/>
          <a:stretch/>
        </p:blipFill>
        <p:spPr>
          <a:xfrm>
            <a:off x="187673" y="5840918"/>
            <a:ext cx="1393574" cy="943892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3" t="26269" r="12073"/>
          <a:stretch/>
        </p:blipFill>
        <p:spPr>
          <a:xfrm>
            <a:off x="169769" y="6849868"/>
            <a:ext cx="1428757" cy="887159"/>
          </a:xfrm>
          <a:prstGeom prst="rect">
            <a:avLst/>
          </a:prstGeom>
        </p:spPr>
      </p:pic>
      <p:grpSp>
        <p:nvGrpSpPr>
          <p:cNvPr id="32" name="グループ化 31"/>
          <p:cNvGrpSpPr/>
          <p:nvPr/>
        </p:nvGrpSpPr>
        <p:grpSpPr>
          <a:xfrm>
            <a:off x="1810577" y="6521763"/>
            <a:ext cx="2267492" cy="400110"/>
            <a:chOff x="-2311356" y="4707007"/>
            <a:chExt cx="3187808" cy="562505"/>
          </a:xfrm>
        </p:grpSpPr>
        <p:sp>
          <p:nvSpPr>
            <p:cNvPr id="71" name="テキスト ボックス 70"/>
            <p:cNvSpPr txBox="1"/>
            <p:nvPr/>
          </p:nvSpPr>
          <p:spPr>
            <a:xfrm>
              <a:off x="-1664096" y="4707007"/>
              <a:ext cx="2540548" cy="562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木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)17:00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17:50</a:t>
              </a:r>
            </a:p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17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土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)10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:00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10:50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7" name="グループ化 76"/>
            <p:cNvGrpSpPr/>
            <p:nvPr/>
          </p:nvGrpSpPr>
          <p:grpSpPr>
            <a:xfrm>
              <a:off x="-2311356" y="4724282"/>
              <a:ext cx="667695" cy="358389"/>
              <a:chOff x="-1429056" y="5492204"/>
              <a:chExt cx="667695" cy="358389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-1429056" y="5492204"/>
                <a:ext cx="667695" cy="336668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-1406320" y="5504438"/>
                <a:ext cx="622221" cy="346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日時</a:t>
                </a:r>
                <a:endPara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33" name="グループ化 32"/>
          <p:cNvGrpSpPr/>
          <p:nvPr/>
        </p:nvGrpSpPr>
        <p:grpSpPr>
          <a:xfrm>
            <a:off x="1806189" y="7095170"/>
            <a:ext cx="1406475" cy="258110"/>
            <a:chOff x="-2301337" y="5445775"/>
            <a:chExt cx="1977327" cy="362870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-1622657" y="5496020"/>
              <a:ext cx="129864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名程度</a:t>
              </a:r>
            </a:p>
          </p:txBody>
        </p:sp>
        <p:grpSp>
          <p:nvGrpSpPr>
            <p:cNvPr id="87" name="グループ化 86"/>
            <p:cNvGrpSpPr/>
            <p:nvPr/>
          </p:nvGrpSpPr>
          <p:grpSpPr>
            <a:xfrm>
              <a:off x="-2301337" y="5445775"/>
              <a:ext cx="692763" cy="362870"/>
              <a:chOff x="-1429056" y="5492204"/>
              <a:chExt cx="692763" cy="362870"/>
            </a:xfrm>
          </p:grpSpPr>
          <p:sp>
            <p:nvSpPr>
              <p:cNvPr id="88" name="角丸四角形 87"/>
              <p:cNvSpPr/>
              <p:nvPr/>
            </p:nvSpPr>
            <p:spPr>
              <a:xfrm>
                <a:off x="-1429056" y="5492204"/>
                <a:ext cx="667695" cy="336668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-1429056" y="5508918"/>
                <a:ext cx="692763" cy="346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定員</a:t>
                </a:r>
                <a:endPara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90" name="グループ化 89"/>
          <p:cNvGrpSpPr/>
          <p:nvPr/>
        </p:nvGrpSpPr>
        <p:grpSpPr>
          <a:xfrm>
            <a:off x="4190434" y="6014600"/>
            <a:ext cx="541736" cy="260324"/>
            <a:chOff x="-1429056" y="5492204"/>
            <a:chExt cx="667695" cy="348772"/>
          </a:xfrm>
        </p:grpSpPr>
        <p:sp>
          <p:nvSpPr>
            <p:cNvPr id="91" name="角丸四角形 90"/>
            <p:cNvSpPr/>
            <p:nvPr/>
          </p:nvSpPr>
          <p:spPr>
            <a:xfrm>
              <a:off x="-1429056" y="5492204"/>
              <a:ext cx="667695" cy="33666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-1394874" y="5511099"/>
              <a:ext cx="624488" cy="329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79406" y="9374866"/>
            <a:ext cx="338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：○○</a:t>
            </a:r>
            <a:r>
              <a:rPr lang="en-US" altLang="ja-JP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en-US" altLang="ja-JP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b="1" u="sng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lang="en-US" altLang="ja-JP" b="1" u="sng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電話受付時間　平日○時～○時（土日休み）</a:t>
            </a:r>
            <a:endParaRPr kumimoji="1" lang="ja-JP" altLang="en-US" dirty="0"/>
          </a:p>
        </p:txBody>
      </p:sp>
      <p:grpSp>
        <p:nvGrpSpPr>
          <p:cNvPr id="119" name="グループ化 118"/>
          <p:cNvGrpSpPr/>
          <p:nvPr/>
        </p:nvGrpSpPr>
        <p:grpSpPr>
          <a:xfrm>
            <a:off x="1809768" y="7618451"/>
            <a:ext cx="1304700" cy="269462"/>
            <a:chOff x="-2097589" y="4676858"/>
            <a:chExt cx="1834244" cy="378830"/>
          </a:xfrm>
        </p:grpSpPr>
        <p:grpSp>
          <p:nvGrpSpPr>
            <p:cNvPr id="120" name="グループ化 119"/>
            <p:cNvGrpSpPr/>
            <p:nvPr/>
          </p:nvGrpSpPr>
          <p:grpSpPr>
            <a:xfrm>
              <a:off x="-2097589" y="4676858"/>
              <a:ext cx="667695" cy="378830"/>
              <a:chOff x="-1429056" y="5492204"/>
              <a:chExt cx="667695" cy="378830"/>
            </a:xfrm>
          </p:grpSpPr>
          <p:sp>
            <p:nvSpPr>
              <p:cNvPr id="122" name="角丸四角形 121"/>
              <p:cNvSpPr/>
              <p:nvPr/>
            </p:nvSpPr>
            <p:spPr>
              <a:xfrm>
                <a:off x="-1429056" y="5492204"/>
                <a:ext cx="667695" cy="336668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テキスト ボックス 122"/>
              <p:cNvSpPr txBox="1"/>
              <p:nvPr/>
            </p:nvSpPr>
            <p:spPr>
              <a:xfrm>
                <a:off x="-1407777" y="5524878"/>
                <a:ext cx="637692" cy="346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場所</a:t>
                </a:r>
                <a:endPara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21" name="テキスト ボックス 120"/>
            <p:cNvSpPr txBox="1"/>
            <p:nvPr/>
          </p:nvSpPr>
          <p:spPr>
            <a:xfrm>
              <a:off x="-1414768" y="4736252"/>
              <a:ext cx="11514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○○幼稚園</a:t>
              </a:r>
            </a:p>
          </p:txBody>
        </p:sp>
      </p:grpSp>
      <p:sp>
        <p:nvSpPr>
          <p:cNvPr id="127" name="フローチャート: 組合せ 126"/>
          <p:cNvSpPr/>
          <p:nvPr/>
        </p:nvSpPr>
        <p:spPr>
          <a:xfrm>
            <a:off x="1388987" y="8530625"/>
            <a:ext cx="152171" cy="117078"/>
          </a:xfrm>
          <a:prstGeom prst="flowChartMerg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8" name="図 1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469269" y="8648269"/>
            <a:ext cx="443520" cy="685138"/>
          </a:xfrm>
          <a:prstGeom prst="rect">
            <a:avLst/>
          </a:prstGeom>
        </p:spPr>
      </p:pic>
      <p:sp>
        <p:nvSpPr>
          <p:cNvPr id="131" name="正方形/長方形 130"/>
          <p:cNvSpPr/>
          <p:nvPr/>
        </p:nvSpPr>
        <p:spPr>
          <a:xfrm rot="1365897">
            <a:off x="4719756" y="85181"/>
            <a:ext cx="2408938" cy="3632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 rot="1344923">
            <a:off x="5331014" y="186618"/>
            <a:ext cx="144944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保育学生向け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055667" y="8215454"/>
            <a:ext cx="1425404" cy="108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71969" y="8571719"/>
            <a:ext cx="84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MAP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1810577" y="6023914"/>
            <a:ext cx="474932" cy="2394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1839502" y="6051425"/>
            <a:ext cx="2090551" cy="252942"/>
            <a:chOff x="-2080061" y="4283101"/>
            <a:chExt cx="2464058" cy="415763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-1538604" y="4283101"/>
              <a:ext cx="19226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保育学生（全学年対象）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-2080061" y="4294148"/>
              <a:ext cx="720058" cy="404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対象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9" name="円/楕円 28"/>
          <p:cNvSpPr/>
          <p:nvPr/>
        </p:nvSpPr>
        <p:spPr>
          <a:xfrm rot="679862">
            <a:off x="3536161" y="8301008"/>
            <a:ext cx="1156926" cy="138686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テキスト ボックス 136"/>
          <p:cNvSpPr txBox="1"/>
          <p:nvPr/>
        </p:nvSpPr>
        <p:spPr>
          <a:xfrm rot="542169">
            <a:off x="3767732" y="8398709"/>
            <a:ext cx="669414" cy="1202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保育園・幼稚園で</a:t>
            </a:r>
            <a:endParaRPr kumimoji="1" lang="en-US" altLang="ja-JP" sz="105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就職を迷っている</a:t>
            </a:r>
            <a:endParaRPr kumimoji="1" lang="en-US" altLang="ja-JP" sz="1050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学生も</a:t>
            </a:r>
            <a:r>
              <a:rPr lang="ja-JP" altLang="en-US" sz="105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お気軽に</a:t>
            </a:r>
            <a:r>
              <a:rPr kumimoji="1" lang="ja-JP" altLang="en-US" sz="105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sp>
        <p:nvSpPr>
          <p:cNvPr id="41" name="下矢印 40"/>
          <p:cNvSpPr/>
          <p:nvPr/>
        </p:nvSpPr>
        <p:spPr>
          <a:xfrm>
            <a:off x="4193771" y="6330855"/>
            <a:ext cx="73397" cy="395149"/>
          </a:xfrm>
          <a:prstGeom prst="downArrow">
            <a:avLst/>
          </a:prstGeom>
          <a:solidFill>
            <a:srgbClr val="FD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下矢印 110"/>
          <p:cNvSpPr/>
          <p:nvPr/>
        </p:nvSpPr>
        <p:spPr>
          <a:xfrm>
            <a:off x="4193887" y="6772904"/>
            <a:ext cx="73282" cy="597351"/>
          </a:xfrm>
          <a:prstGeom prst="downArrow">
            <a:avLst/>
          </a:prstGeom>
          <a:solidFill>
            <a:srgbClr val="FD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10">
            <a:extLst>
              <a:ext uri="{FF2B5EF4-FFF2-40B4-BE49-F238E27FC236}">
                <a16:creationId xmlns:a16="http://schemas.microsoft.com/office/drawing/2014/main" xmlns="" id="{0C4F65BC-BEF1-3338-196D-30EA955A01D2}"/>
              </a:ext>
            </a:extLst>
          </p:cNvPr>
          <p:cNvSpPr/>
          <p:nvPr/>
        </p:nvSpPr>
        <p:spPr>
          <a:xfrm>
            <a:off x="4190434" y="7430483"/>
            <a:ext cx="80494" cy="433099"/>
          </a:xfrm>
          <a:prstGeom prst="downArrow">
            <a:avLst/>
          </a:prstGeom>
          <a:solidFill>
            <a:srgbClr val="FD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形吹き出し 1">
            <a:extLst>
              <a:ext uri="{FF2B5EF4-FFF2-40B4-BE49-F238E27FC236}">
                <a16:creationId xmlns:a16="http://schemas.microsoft.com/office/drawing/2014/main" xmlns="" id="{3DC8538E-1568-E5D8-8D5C-1D8347CF66DE}"/>
              </a:ext>
            </a:extLst>
          </p:cNvPr>
          <p:cNvSpPr/>
          <p:nvPr/>
        </p:nvSpPr>
        <p:spPr>
          <a:xfrm rot="20707852">
            <a:off x="580355" y="1568632"/>
            <a:ext cx="1543983" cy="984066"/>
          </a:xfrm>
          <a:prstGeom prst="wedgeEllipseCallout">
            <a:avLst>
              <a:gd name="adj1" fmla="val 46085"/>
              <a:gd name="adj2" fmla="val 5960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形吹き出し 92">
            <a:extLst>
              <a:ext uri="{FF2B5EF4-FFF2-40B4-BE49-F238E27FC236}">
                <a16:creationId xmlns:a16="http://schemas.microsoft.com/office/drawing/2014/main" xmlns="" id="{AF141538-A893-3D17-8B71-7FD4A9B31643}"/>
              </a:ext>
            </a:extLst>
          </p:cNvPr>
          <p:cNvSpPr/>
          <p:nvPr/>
        </p:nvSpPr>
        <p:spPr>
          <a:xfrm>
            <a:off x="1997008" y="1408902"/>
            <a:ext cx="1619921" cy="953122"/>
          </a:xfrm>
          <a:prstGeom prst="wedgeEllipseCallout">
            <a:avLst>
              <a:gd name="adj1" fmla="val 3302"/>
              <a:gd name="adj2" fmla="val 6801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形吹き出し 94">
            <a:extLst>
              <a:ext uri="{FF2B5EF4-FFF2-40B4-BE49-F238E27FC236}">
                <a16:creationId xmlns:a16="http://schemas.microsoft.com/office/drawing/2014/main" xmlns="" id="{0373D3E9-C684-7924-1B9E-9DEC12B88088}"/>
              </a:ext>
            </a:extLst>
          </p:cNvPr>
          <p:cNvSpPr/>
          <p:nvPr/>
        </p:nvSpPr>
        <p:spPr>
          <a:xfrm rot="881542">
            <a:off x="3459579" y="1612034"/>
            <a:ext cx="1701263" cy="988609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003F9455-6E64-DAE5-26DF-7A196FECFD07}"/>
              </a:ext>
            </a:extLst>
          </p:cNvPr>
          <p:cNvSpPr/>
          <p:nvPr/>
        </p:nvSpPr>
        <p:spPr>
          <a:xfrm rot="20473915">
            <a:off x="537360" y="1811938"/>
            <a:ext cx="159965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FD5997"/>
              </a:buClr>
            </a:pPr>
            <a:r>
              <a:rPr lang="ja-JP" altLang="ja-JP" sz="1400" b="1" dirty="0">
                <a:solidFill>
                  <a:srgbClr val="FF0000"/>
                </a:solidFill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見学</a:t>
            </a:r>
            <a:r>
              <a:rPr lang="ja-JP" altLang="en-US" sz="11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ではどこを</a:t>
            </a:r>
            <a:endParaRPr lang="en-US" altLang="ja-JP" sz="1100" b="1" dirty="0">
              <a:effectLst>
                <a:glow rad="2032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Clr>
                <a:srgbClr val="FD5997"/>
              </a:buClr>
            </a:pPr>
            <a:r>
              <a:rPr lang="ja-JP" altLang="en-US" sz="11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見るべき？</a:t>
            </a:r>
            <a:r>
              <a:rPr lang="ja-JP" altLang="en-US" sz="14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C62EC961-4F07-87FF-7199-633DBF0EF4DE}"/>
              </a:ext>
            </a:extLst>
          </p:cNvPr>
          <p:cNvSpPr/>
          <p:nvPr/>
        </p:nvSpPr>
        <p:spPr>
          <a:xfrm>
            <a:off x="1874769" y="1647545"/>
            <a:ext cx="1921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FF0000"/>
                </a:solidFill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就活</a:t>
            </a:r>
            <a:r>
              <a:rPr lang="ja-JP" altLang="en-US" sz="11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rgbClr val="FF0000"/>
                </a:solidFill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進め方</a:t>
            </a:r>
            <a:endParaRPr lang="en-US" altLang="ja-JP" sz="1100" b="1" dirty="0">
              <a:solidFill>
                <a:srgbClr val="FF0000"/>
              </a:solidFill>
              <a:effectLst>
                <a:glow rad="2032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を教えて</a:t>
            </a:r>
            <a:r>
              <a:rPr lang="ja-JP" altLang="en-US" sz="14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312C7256-F2F9-8807-00D8-27F7F130E226}"/>
              </a:ext>
            </a:extLst>
          </p:cNvPr>
          <p:cNvSpPr txBox="1"/>
          <p:nvPr/>
        </p:nvSpPr>
        <p:spPr>
          <a:xfrm rot="829952">
            <a:off x="3505623" y="1867249"/>
            <a:ext cx="16515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5997"/>
              </a:buClr>
            </a:pPr>
            <a:r>
              <a:rPr lang="ja-JP" altLang="en-US" sz="1400" b="1" dirty="0">
                <a:solidFill>
                  <a:srgbClr val="FF0000"/>
                </a:solidFill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園選び</a:t>
            </a:r>
            <a:r>
              <a:rPr lang="ja-JP" altLang="en-US" sz="11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rgbClr val="FF0000"/>
                </a:solidFill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endParaRPr lang="en-US" altLang="ja-JP" sz="1400" b="1" dirty="0">
              <a:solidFill>
                <a:srgbClr val="FF0000"/>
              </a:solidFill>
              <a:effectLst>
                <a:glow rad="2032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Clr>
                <a:srgbClr val="FD5997"/>
              </a:buClr>
            </a:pPr>
            <a:r>
              <a:rPr lang="ja-JP" altLang="en-US" sz="1100" b="1" dirty="0">
                <a:effectLst>
                  <a:glow rad="2032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を知りたい！</a:t>
            </a:r>
            <a:endParaRPr lang="ja-JP" altLang="ja-JP" sz="1100" b="1" dirty="0">
              <a:effectLst>
                <a:glow rad="2032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981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1035</TotalTime>
  <Words>336</Words>
  <Application>Microsoft Office PowerPoint</Application>
  <PresentationFormat>A4 210 x 297 mm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95</cp:revision>
  <cp:lastPrinted>2022-08-25T09:08:05Z</cp:lastPrinted>
  <dcterms:created xsi:type="dcterms:W3CDTF">2022-08-18T07:20:45Z</dcterms:created>
  <dcterms:modified xsi:type="dcterms:W3CDTF">2022-08-29T05:13:28Z</dcterms:modified>
</cp:coreProperties>
</file>