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6E97"/>
    <a:srgbClr val="C1F3F3"/>
    <a:srgbClr val="CCE7DE"/>
    <a:srgbClr val="E198AB"/>
    <a:srgbClr val="20929C"/>
    <a:srgbClr val="F1E900"/>
    <a:srgbClr val="888888"/>
    <a:srgbClr val="FFE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24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71ED0-3139-4ECE-B313-D0DD4001AFE1}" type="datetimeFigureOut">
              <a:rPr kumimoji="1" lang="ja-JP" altLang="en-US" smtClean="0"/>
              <a:t>2022/9/12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CB08-32F5-4180-B541-EE5500AE27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126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71ED0-3139-4ECE-B313-D0DD4001AFE1}" type="datetimeFigureOut">
              <a:rPr kumimoji="1" lang="ja-JP" altLang="en-US" smtClean="0"/>
              <a:t>2022/9/12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CB08-32F5-4180-B541-EE5500AE27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590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71ED0-3139-4ECE-B313-D0DD4001AFE1}" type="datetimeFigureOut">
              <a:rPr kumimoji="1" lang="ja-JP" altLang="en-US" smtClean="0"/>
              <a:t>2022/9/12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CB08-32F5-4180-B541-EE5500AE27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4039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71ED0-3139-4ECE-B313-D0DD4001AFE1}" type="datetimeFigureOut">
              <a:rPr kumimoji="1" lang="ja-JP" altLang="en-US" smtClean="0"/>
              <a:t>2022/9/12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CB08-32F5-4180-B541-EE5500AE27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480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71ED0-3139-4ECE-B313-D0DD4001AFE1}" type="datetimeFigureOut">
              <a:rPr kumimoji="1" lang="ja-JP" altLang="en-US" smtClean="0"/>
              <a:t>2022/9/12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CB08-32F5-4180-B541-EE5500AE27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3074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71ED0-3139-4ECE-B313-D0DD4001AFE1}" type="datetimeFigureOut">
              <a:rPr kumimoji="1" lang="ja-JP" altLang="en-US" smtClean="0"/>
              <a:t>2022/9/12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CB08-32F5-4180-B541-EE5500AE27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8807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71ED0-3139-4ECE-B313-D0DD4001AFE1}" type="datetimeFigureOut">
              <a:rPr kumimoji="1" lang="ja-JP" altLang="en-US" smtClean="0"/>
              <a:t>2022/9/12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CB08-32F5-4180-B541-EE5500AE27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597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71ED0-3139-4ECE-B313-D0DD4001AFE1}" type="datetimeFigureOut">
              <a:rPr kumimoji="1" lang="ja-JP" altLang="en-US" smtClean="0"/>
              <a:t>2022/9/12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CB08-32F5-4180-B541-EE5500AE27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2992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71ED0-3139-4ECE-B313-D0DD4001AFE1}" type="datetimeFigureOut">
              <a:rPr kumimoji="1" lang="ja-JP" altLang="en-US" smtClean="0"/>
              <a:t>2022/9/12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CB08-32F5-4180-B541-EE5500AE27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6294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71ED0-3139-4ECE-B313-D0DD4001AFE1}" type="datetimeFigureOut">
              <a:rPr kumimoji="1" lang="ja-JP" altLang="en-US" smtClean="0"/>
              <a:t>2022/9/12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CB08-32F5-4180-B541-EE5500AE27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136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71ED0-3139-4ECE-B313-D0DD4001AFE1}" type="datetimeFigureOut">
              <a:rPr kumimoji="1" lang="ja-JP" altLang="en-US" smtClean="0"/>
              <a:t>2022/9/12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6CB08-32F5-4180-B541-EE5500AE27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2846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71ED0-3139-4ECE-B313-D0DD4001AFE1}" type="datetimeFigureOut">
              <a:rPr kumimoji="1" lang="ja-JP" altLang="en-US" smtClean="0"/>
              <a:t>2022/9/12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6CB08-32F5-4180-B541-EE5500AE27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451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xmlns="" id="{47689633-3244-4B82-95A3-CE8EE6820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77430" cy="9729345"/>
          </a:xfrm>
          <a:prstGeom prst="rect">
            <a:avLst/>
          </a:prstGeom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xmlns="" id="{A6F6F4B7-EB71-40B6-BFC6-9B412CB431B5}"/>
              </a:ext>
            </a:extLst>
          </p:cNvPr>
          <p:cNvSpPr/>
          <p:nvPr/>
        </p:nvSpPr>
        <p:spPr>
          <a:xfrm>
            <a:off x="-31466" y="8602247"/>
            <a:ext cx="6908896" cy="1303753"/>
          </a:xfrm>
          <a:prstGeom prst="rect">
            <a:avLst/>
          </a:prstGeom>
          <a:solidFill>
            <a:srgbClr val="E76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xmlns="" id="{A42CE259-7510-4DBF-9DC8-663A2C3CBB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49"/>
          <a:stretch/>
        </p:blipFill>
        <p:spPr>
          <a:xfrm>
            <a:off x="3812099" y="0"/>
            <a:ext cx="3045901" cy="2224585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xmlns="" id="{96C4D845-D3B4-42E5-8F59-BA043623EAC8}"/>
              </a:ext>
            </a:extLst>
          </p:cNvPr>
          <p:cNvSpPr txBox="1"/>
          <p:nvPr/>
        </p:nvSpPr>
        <p:spPr>
          <a:xfrm>
            <a:off x="84821" y="1285606"/>
            <a:ext cx="3570208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Mongolian Baiti" panose="03000500000000000000" pitchFamily="66" charset="0"/>
              </a:rPr>
              <a:t>幼稚園の先生</a:t>
            </a:r>
            <a:endParaRPr kumimoji="1" lang="en-US" altLang="ja-JP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  <a:cs typeface="Mongolian Baiti" panose="03000500000000000000" pitchFamily="66" charset="0"/>
            </a:endParaRPr>
          </a:p>
          <a:p>
            <a:pPr algn="ctr"/>
            <a:r>
              <a:rPr kumimoji="1" lang="ja-JP" altLang="en-US" sz="6600" dirty="0">
                <a:ln>
                  <a:solidFill>
                    <a:schemeClr val="bg1"/>
                  </a:solidFill>
                </a:ln>
                <a:solidFill>
                  <a:srgbClr val="E76E97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  <a:cs typeface="Mongolian Baiti" panose="03000500000000000000" pitchFamily="66" charset="0"/>
              </a:rPr>
              <a:t>職場体験</a:t>
            </a:r>
            <a:endParaRPr kumimoji="1" lang="en-US" altLang="ja-JP" sz="6600" dirty="0">
              <a:ln>
                <a:solidFill>
                  <a:schemeClr val="bg1"/>
                </a:solidFill>
              </a:ln>
              <a:solidFill>
                <a:srgbClr val="E76E97"/>
              </a:solidFill>
              <a:latin typeface="HGｺﾞｼｯｸE" panose="020B0909000000000000" pitchFamily="49" charset="-128"/>
              <a:ea typeface="HGｺﾞｼｯｸE" panose="020B0909000000000000" pitchFamily="49" charset="-128"/>
              <a:cs typeface="Mongolian Baiti" panose="03000500000000000000" pitchFamily="66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xmlns="" id="{3CA8E6CF-BC19-4B7F-A4EF-F14486D22064}"/>
              </a:ext>
            </a:extLst>
          </p:cNvPr>
          <p:cNvSpPr txBox="1"/>
          <p:nvPr/>
        </p:nvSpPr>
        <p:spPr>
          <a:xfrm>
            <a:off x="199499" y="3575998"/>
            <a:ext cx="33805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solidFill>
                  <a:srgbClr val="E76E97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子どもが好き！将来子どもと関わるお仕事に興味がある！という高校生の皆さんにお知らせです。</a:t>
            </a:r>
            <a:endParaRPr kumimoji="1" lang="en-US" altLang="ja-JP" sz="1200" dirty="0">
              <a:solidFill>
                <a:srgbClr val="E76E97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kumimoji="1" lang="ja-JP" altLang="en-US" sz="1200" dirty="0">
              <a:solidFill>
                <a:srgbClr val="E76E97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1200" dirty="0">
                <a:solidFill>
                  <a:srgbClr val="E76E97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自然いっぱいの〇〇幼稚園で幼稚園の</a:t>
            </a:r>
            <a:r>
              <a:rPr kumimoji="1" lang="en-US" altLang="ja-JP" sz="1200" dirty="0">
                <a:solidFill>
                  <a:srgbClr val="E76E97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</a:t>
            </a:r>
            <a:r>
              <a:rPr kumimoji="1" lang="ja-JP" altLang="en-US" sz="1200" dirty="0">
                <a:solidFill>
                  <a:srgbClr val="E76E97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日職場体験をしてみませんか？園庭での遊び、絵本の読み聞かせ、給食など、実際の幼稚園の先生の一日を体験することができます。ベテランの先生が一緒にいますので安心してくださいね。</a:t>
            </a:r>
            <a:endParaRPr kumimoji="1" lang="en-US" altLang="ja-JP" sz="1200" dirty="0">
              <a:solidFill>
                <a:srgbClr val="E76E97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endParaRPr kumimoji="1" lang="en-US" altLang="ja-JP" sz="1200" dirty="0">
              <a:solidFill>
                <a:srgbClr val="E76E97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kumimoji="1" lang="ja-JP" altLang="en-US" sz="1200" dirty="0">
                <a:solidFill>
                  <a:srgbClr val="E76E97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まずはお気軽にお問い合わせください♪</a:t>
            </a:r>
            <a:endParaRPr kumimoji="1" lang="en-US" altLang="ja-JP" sz="1200" dirty="0">
              <a:solidFill>
                <a:srgbClr val="E76E97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xmlns="" id="{72254335-5C6D-4BAA-BEAA-AB4E087963E2}"/>
              </a:ext>
            </a:extLst>
          </p:cNvPr>
          <p:cNvSpPr/>
          <p:nvPr/>
        </p:nvSpPr>
        <p:spPr>
          <a:xfrm>
            <a:off x="4495136" y="9514014"/>
            <a:ext cx="313899" cy="1929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xmlns="" id="{512E32CA-A77D-4943-A0C4-8C1635673DF7}"/>
              </a:ext>
            </a:extLst>
          </p:cNvPr>
          <p:cNvSpPr/>
          <p:nvPr/>
        </p:nvSpPr>
        <p:spPr>
          <a:xfrm>
            <a:off x="85189" y="8733268"/>
            <a:ext cx="36910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3350" lvl="0"/>
            <a:r>
              <a:rPr lang="ja-JP" altLang="en-US" b="1" kern="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学校法人〇〇学園　〇〇幼稚園</a:t>
            </a:r>
            <a:endParaRPr lang="en-US" altLang="ja-JP" b="1" kern="1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xmlns="" id="{7D56698E-6A88-4B58-8171-B4B20F561A31}"/>
              </a:ext>
            </a:extLst>
          </p:cNvPr>
          <p:cNvSpPr/>
          <p:nvPr/>
        </p:nvSpPr>
        <p:spPr>
          <a:xfrm>
            <a:off x="97785" y="9024304"/>
            <a:ext cx="32025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〒</a:t>
            </a:r>
            <a:r>
              <a:rPr lang="en-US" altLang="zh-TW" sz="1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XXX-XXXX</a:t>
            </a:r>
            <a:r>
              <a:rPr lang="ja-JP" altLang="en-US" sz="9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〇〇〇〇〇〇〇〇　</a:t>
            </a:r>
            <a:r>
              <a:rPr lang="en-US" altLang="ja-JP" sz="1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TEL</a:t>
            </a:r>
            <a:r>
              <a:rPr lang="ja-JP" altLang="en-US" sz="1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0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XXX-XXXX</a:t>
            </a:r>
            <a:endParaRPr lang="ja-JP" altLang="en-US" sz="1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xmlns="" id="{6D4E872F-208B-40FC-B8E8-AD71929A36C9}"/>
              </a:ext>
            </a:extLst>
          </p:cNvPr>
          <p:cNvSpPr/>
          <p:nvPr/>
        </p:nvSpPr>
        <p:spPr>
          <a:xfrm>
            <a:off x="3436686" y="9509030"/>
            <a:ext cx="1370464" cy="1978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xmlns="" id="{99344D35-F6D8-40D5-8061-8F768200117D}"/>
              </a:ext>
            </a:extLst>
          </p:cNvPr>
          <p:cNvSpPr txBox="1"/>
          <p:nvPr/>
        </p:nvSpPr>
        <p:spPr>
          <a:xfrm>
            <a:off x="3391285" y="9498513"/>
            <a:ext cx="11652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〇〇幼稚園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xmlns="" id="{3473859B-90EA-4D49-8A26-ADCD5FF9FF36}"/>
              </a:ext>
            </a:extLst>
          </p:cNvPr>
          <p:cNvSpPr txBox="1"/>
          <p:nvPr/>
        </p:nvSpPr>
        <p:spPr>
          <a:xfrm>
            <a:off x="4453068" y="9498513"/>
            <a:ext cx="4582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検索</a:t>
            </a:r>
          </a:p>
        </p:txBody>
      </p:sp>
      <p:sp>
        <p:nvSpPr>
          <p:cNvPr id="44" name="矢印: 右 43">
            <a:extLst>
              <a:ext uri="{FF2B5EF4-FFF2-40B4-BE49-F238E27FC236}">
                <a16:creationId xmlns:a16="http://schemas.microsoft.com/office/drawing/2014/main" xmlns="" id="{23AFFCB5-CD29-43D1-93FD-540F57E0EB4C}"/>
              </a:ext>
            </a:extLst>
          </p:cNvPr>
          <p:cNvSpPr/>
          <p:nvPr/>
        </p:nvSpPr>
        <p:spPr>
          <a:xfrm rot="13590842">
            <a:off x="4716183" y="9678644"/>
            <a:ext cx="183818" cy="127987"/>
          </a:xfrm>
          <a:prstGeom prst="rightArrow">
            <a:avLst>
              <a:gd name="adj1" fmla="val 29326"/>
              <a:gd name="adj2" fmla="val 10801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xmlns="" id="{9BB3F78C-DC7A-46E7-9125-4635CA77CBE1}"/>
              </a:ext>
            </a:extLst>
          </p:cNvPr>
          <p:cNvSpPr txBox="1"/>
          <p:nvPr/>
        </p:nvSpPr>
        <p:spPr>
          <a:xfrm>
            <a:off x="4132628" y="8701079"/>
            <a:ext cx="8890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HP</a:t>
            </a:r>
            <a:r>
              <a:rPr kumimoji="1" lang="ja-JP" altLang="en-US" sz="8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はコチラ！</a:t>
            </a: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xmlns="" id="{F3901934-8663-4485-9357-AADFE0F2197C}"/>
              </a:ext>
            </a:extLst>
          </p:cNvPr>
          <p:cNvSpPr/>
          <p:nvPr/>
        </p:nvSpPr>
        <p:spPr>
          <a:xfrm>
            <a:off x="4347127" y="8923549"/>
            <a:ext cx="460023" cy="450437"/>
          </a:xfrm>
          <a:prstGeom prst="rect">
            <a:avLst/>
          </a:prstGeom>
          <a:solidFill>
            <a:srgbClr val="8FCF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00" dirty="0"/>
              <a:t>QR</a:t>
            </a:r>
          </a:p>
          <a:p>
            <a:pPr algn="ctr"/>
            <a:r>
              <a:rPr kumimoji="1" lang="ja-JP" altLang="en-US" sz="500" dirty="0"/>
              <a:t>コード</a:t>
            </a: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xmlns="" id="{941232CC-6EFB-4D34-A4BA-8D27AB388697}"/>
              </a:ext>
            </a:extLst>
          </p:cNvPr>
          <p:cNvSpPr/>
          <p:nvPr/>
        </p:nvSpPr>
        <p:spPr>
          <a:xfrm>
            <a:off x="4958398" y="8752018"/>
            <a:ext cx="1833072" cy="103933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46" dirty="0">
                <a:solidFill>
                  <a:schemeClr val="tx1"/>
                </a:solidFill>
              </a:rPr>
              <a:t>地図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xmlns="" id="{7E4A1092-93EA-4D21-9EF3-1C83739C81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229" y="4252379"/>
            <a:ext cx="3057771" cy="2040107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xmlns="" id="{8E6C7D2E-4618-457D-B27C-3BF6163EC8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749" y="6292486"/>
            <a:ext cx="3079682" cy="2309761"/>
          </a:xfrm>
          <a:prstGeom prst="rect">
            <a:avLst/>
          </a:prstGeom>
        </p:spPr>
      </p:pic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xmlns="" id="{797E352F-25BA-499A-8A44-4F8596AC8A10}"/>
              </a:ext>
            </a:extLst>
          </p:cNvPr>
          <p:cNvSpPr txBox="1"/>
          <p:nvPr/>
        </p:nvSpPr>
        <p:spPr>
          <a:xfrm>
            <a:off x="174999" y="2801717"/>
            <a:ext cx="3549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dirty="0">
                <a:ln>
                  <a:solidFill>
                    <a:schemeClr val="tx1"/>
                  </a:solidFill>
                </a:ln>
                <a:solidFill>
                  <a:srgbClr val="C1F3F3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  <a:cs typeface="Mongolian Baiti" panose="03000500000000000000" pitchFamily="66" charset="0"/>
              </a:rPr>
              <a:t>2</a:t>
            </a:r>
            <a:r>
              <a:rPr kumimoji="1" lang="ja-JP" altLang="en-US" sz="2400" dirty="0">
                <a:ln>
                  <a:solidFill>
                    <a:schemeClr val="tx1"/>
                  </a:solidFill>
                </a:ln>
                <a:solidFill>
                  <a:srgbClr val="C1F3F3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  <a:cs typeface="Mongolian Baiti" panose="03000500000000000000" pitchFamily="66" charset="0"/>
              </a:rPr>
              <a:t>月</a:t>
            </a:r>
            <a:r>
              <a:rPr kumimoji="1" lang="en-US" altLang="ja-JP" sz="3200" dirty="0">
                <a:ln>
                  <a:solidFill>
                    <a:schemeClr val="tx1"/>
                  </a:solidFill>
                </a:ln>
                <a:solidFill>
                  <a:srgbClr val="C1F3F3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  <a:cs typeface="Mongolian Baiti" panose="03000500000000000000" pitchFamily="66" charset="0"/>
              </a:rPr>
              <a:t>10</a:t>
            </a:r>
            <a:r>
              <a:rPr kumimoji="1" lang="ja-JP" altLang="en-US" sz="1600" dirty="0">
                <a:ln>
                  <a:solidFill>
                    <a:schemeClr val="tx1"/>
                  </a:solidFill>
                </a:ln>
                <a:solidFill>
                  <a:srgbClr val="C1F3F3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  <a:cs typeface="Mongolian Baiti" panose="03000500000000000000" pitchFamily="66" charset="0"/>
              </a:rPr>
              <a:t>日</a:t>
            </a:r>
            <a:r>
              <a:rPr kumimoji="1" lang="en-US" altLang="ja-JP" dirty="0">
                <a:ln>
                  <a:solidFill>
                    <a:schemeClr val="tx1"/>
                  </a:solidFill>
                </a:ln>
                <a:solidFill>
                  <a:srgbClr val="C1F3F3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  <a:cs typeface="Mongolian Baiti" panose="03000500000000000000" pitchFamily="66" charset="0"/>
              </a:rPr>
              <a:t>(</a:t>
            </a:r>
            <a:r>
              <a:rPr kumimoji="1" lang="ja-JP" altLang="en-US" dirty="0">
                <a:ln>
                  <a:solidFill>
                    <a:schemeClr val="tx1"/>
                  </a:solidFill>
                </a:ln>
                <a:solidFill>
                  <a:srgbClr val="C1F3F3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  <a:cs typeface="Mongolian Baiti" panose="03000500000000000000" pitchFamily="66" charset="0"/>
              </a:rPr>
              <a:t>水</a:t>
            </a:r>
            <a:r>
              <a:rPr kumimoji="1" lang="en-US" altLang="ja-JP" dirty="0">
                <a:ln>
                  <a:solidFill>
                    <a:schemeClr val="tx1"/>
                  </a:solidFill>
                </a:ln>
                <a:solidFill>
                  <a:srgbClr val="C1F3F3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  <a:cs typeface="Mongolian Baiti" panose="03000500000000000000" pitchFamily="66" charset="0"/>
              </a:rPr>
              <a:t>)</a:t>
            </a:r>
            <a:r>
              <a:rPr kumimoji="1" lang="ja-JP" altLang="en-US" dirty="0">
                <a:ln>
                  <a:solidFill>
                    <a:schemeClr val="tx1"/>
                  </a:solidFill>
                </a:ln>
                <a:solidFill>
                  <a:srgbClr val="C1F3F3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  <a:cs typeface="Mongolian Baiti" panose="03000500000000000000" pitchFamily="66" charset="0"/>
              </a:rPr>
              <a:t>　</a:t>
            </a:r>
            <a:r>
              <a:rPr kumimoji="1" lang="en-US" altLang="ja-JP" sz="2800" dirty="0">
                <a:ln>
                  <a:solidFill>
                    <a:schemeClr val="tx1"/>
                  </a:solidFill>
                </a:ln>
                <a:solidFill>
                  <a:srgbClr val="C1F3F3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  <a:cs typeface="Mongolian Baiti" panose="03000500000000000000" pitchFamily="66" charset="0"/>
              </a:rPr>
              <a:t>2</a:t>
            </a:r>
            <a:r>
              <a:rPr kumimoji="1" lang="ja-JP" altLang="en-US" dirty="0">
                <a:ln>
                  <a:solidFill>
                    <a:schemeClr val="tx1"/>
                  </a:solidFill>
                </a:ln>
                <a:solidFill>
                  <a:srgbClr val="C1F3F3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  <a:cs typeface="Mongolian Baiti" panose="03000500000000000000" pitchFamily="66" charset="0"/>
              </a:rPr>
              <a:t>月</a:t>
            </a:r>
            <a:r>
              <a:rPr kumimoji="1" lang="en-US" altLang="ja-JP" sz="3200" dirty="0">
                <a:ln>
                  <a:solidFill>
                    <a:schemeClr val="tx1"/>
                  </a:solidFill>
                </a:ln>
                <a:solidFill>
                  <a:srgbClr val="C1F3F3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  <a:cs typeface="Mongolian Baiti" panose="03000500000000000000" pitchFamily="66" charset="0"/>
              </a:rPr>
              <a:t>17</a:t>
            </a:r>
            <a:r>
              <a:rPr kumimoji="1" lang="ja-JP" altLang="en-US" sz="1600" dirty="0">
                <a:ln>
                  <a:solidFill>
                    <a:schemeClr val="tx1"/>
                  </a:solidFill>
                </a:ln>
                <a:solidFill>
                  <a:srgbClr val="C1F3F3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  <a:cs typeface="Mongolian Baiti" panose="03000500000000000000" pitchFamily="66" charset="0"/>
              </a:rPr>
              <a:t>日</a:t>
            </a:r>
            <a:r>
              <a:rPr kumimoji="1" lang="en-US" altLang="ja-JP" dirty="0">
                <a:ln>
                  <a:solidFill>
                    <a:schemeClr val="tx1"/>
                  </a:solidFill>
                </a:ln>
                <a:solidFill>
                  <a:srgbClr val="C1F3F3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  <a:cs typeface="Mongolian Baiti" panose="03000500000000000000" pitchFamily="66" charset="0"/>
              </a:rPr>
              <a:t>(</a:t>
            </a:r>
            <a:r>
              <a:rPr kumimoji="1" lang="ja-JP" altLang="en-US" dirty="0">
                <a:ln>
                  <a:solidFill>
                    <a:schemeClr val="tx1"/>
                  </a:solidFill>
                </a:ln>
                <a:solidFill>
                  <a:srgbClr val="C1F3F3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  <a:cs typeface="Mongolian Baiti" panose="03000500000000000000" pitchFamily="66" charset="0"/>
              </a:rPr>
              <a:t>水</a:t>
            </a:r>
            <a:r>
              <a:rPr kumimoji="1" lang="en-US" altLang="ja-JP" dirty="0">
                <a:ln>
                  <a:solidFill>
                    <a:schemeClr val="tx1"/>
                  </a:solidFill>
                </a:ln>
                <a:solidFill>
                  <a:srgbClr val="C1F3F3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  <a:cs typeface="Mongolian Baiti" panose="03000500000000000000" pitchFamily="66" charset="0"/>
              </a:rPr>
              <a:t>)</a:t>
            </a:r>
            <a:endParaRPr kumimoji="1" lang="en-US" altLang="ja-JP" sz="2400" dirty="0">
              <a:ln>
                <a:solidFill>
                  <a:schemeClr val="tx1"/>
                </a:solidFill>
              </a:ln>
              <a:solidFill>
                <a:srgbClr val="C1F3F3"/>
              </a:solidFill>
              <a:latin typeface="HGｺﾞｼｯｸE" panose="020B0909000000000000" pitchFamily="49" charset="-128"/>
              <a:ea typeface="HGｺﾞｼｯｸE" panose="020B0909000000000000" pitchFamily="49" charset="-128"/>
              <a:cs typeface="Mongolian Baiti" panose="03000500000000000000" pitchFamily="66" charset="0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xmlns="" id="{19D0DEC8-BCB9-42E1-93AD-D09A5C9FA0A1}"/>
              </a:ext>
            </a:extLst>
          </p:cNvPr>
          <p:cNvSpPr/>
          <p:nvPr/>
        </p:nvSpPr>
        <p:spPr>
          <a:xfrm>
            <a:off x="0" y="-15933"/>
            <a:ext cx="6940362" cy="170166"/>
          </a:xfrm>
          <a:prstGeom prst="rect">
            <a:avLst/>
          </a:prstGeom>
          <a:solidFill>
            <a:srgbClr val="E76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46"/>
          </a:p>
        </p:txBody>
      </p:sp>
      <p:sp>
        <p:nvSpPr>
          <p:cNvPr id="59" name="四角形: 角を丸くする 58">
            <a:extLst>
              <a:ext uri="{FF2B5EF4-FFF2-40B4-BE49-F238E27FC236}">
                <a16:creationId xmlns:a16="http://schemas.microsoft.com/office/drawing/2014/main" xmlns="" id="{9B6A6178-8A41-4F0F-A639-20BD940A0137}"/>
              </a:ext>
            </a:extLst>
          </p:cNvPr>
          <p:cNvSpPr/>
          <p:nvPr/>
        </p:nvSpPr>
        <p:spPr>
          <a:xfrm>
            <a:off x="305282" y="6344685"/>
            <a:ext cx="584849" cy="243332"/>
          </a:xfrm>
          <a:prstGeom prst="roundRect">
            <a:avLst/>
          </a:prstGeom>
          <a:solidFill>
            <a:srgbClr val="F97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60" name="四角形: 角を丸くする 59">
            <a:extLst>
              <a:ext uri="{FF2B5EF4-FFF2-40B4-BE49-F238E27FC236}">
                <a16:creationId xmlns:a16="http://schemas.microsoft.com/office/drawing/2014/main" xmlns="" id="{AE15456A-0A5C-4455-9FA0-F4E2FEA331C9}"/>
              </a:ext>
            </a:extLst>
          </p:cNvPr>
          <p:cNvSpPr/>
          <p:nvPr/>
        </p:nvSpPr>
        <p:spPr>
          <a:xfrm>
            <a:off x="304439" y="7139722"/>
            <a:ext cx="584849" cy="243332"/>
          </a:xfrm>
          <a:prstGeom prst="roundRect">
            <a:avLst/>
          </a:prstGeom>
          <a:solidFill>
            <a:srgbClr val="F97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xmlns="" id="{C0E0A6DC-BD62-446D-BB3B-955AA6D8D754}"/>
              </a:ext>
            </a:extLst>
          </p:cNvPr>
          <p:cNvSpPr/>
          <p:nvPr/>
        </p:nvSpPr>
        <p:spPr>
          <a:xfrm>
            <a:off x="323153" y="7097425"/>
            <a:ext cx="6944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3350" lvl="0" algn="ctr"/>
            <a:r>
              <a:rPr lang="ja-JP" altLang="en-US" sz="1400" b="1" kern="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場所</a:t>
            </a:r>
            <a:endParaRPr lang="ja-JP" altLang="ja-JP" sz="1400" b="1" kern="1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2" name="四角形: 角を丸くする 61">
            <a:extLst>
              <a:ext uri="{FF2B5EF4-FFF2-40B4-BE49-F238E27FC236}">
                <a16:creationId xmlns:a16="http://schemas.microsoft.com/office/drawing/2014/main" xmlns="" id="{C089C149-340B-475E-AE76-7DBA52B94408}"/>
              </a:ext>
            </a:extLst>
          </p:cNvPr>
          <p:cNvSpPr/>
          <p:nvPr/>
        </p:nvSpPr>
        <p:spPr>
          <a:xfrm>
            <a:off x="304439" y="7518264"/>
            <a:ext cx="584849" cy="243332"/>
          </a:xfrm>
          <a:prstGeom prst="roundRect">
            <a:avLst/>
          </a:prstGeom>
          <a:solidFill>
            <a:srgbClr val="F97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xmlns="" id="{40F45069-7735-4E77-9053-FD359EACF563}"/>
              </a:ext>
            </a:extLst>
          </p:cNvPr>
          <p:cNvSpPr/>
          <p:nvPr/>
        </p:nvSpPr>
        <p:spPr>
          <a:xfrm>
            <a:off x="238632" y="7476610"/>
            <a:ext cx="8063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3350" lvl="0" algn="ctr"/>
            <a:r>
              <a:rPr lang="ja-JP" altLang="en-US" sz="1400" b="1" kern="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定員</a:t>
            </a:r>
            <a:endParaRPr lang="ja-JP" altLang="ja-JP" sz="1400" b="1" kern="1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xmlns="" id="{7FFFFB1F-015F-4D54-82DA-7B18975F167A}"/>
              </a:ext>
            </a:extLst>
          </p:cNvPr>
          <p:cNvSpPr/>
          <p:nvPr/>
        </p:nvSpPr>
        <p:spPr>
          <a:xfrm>
            <a:off x="256929" y="6305734"/>
            <a:ext cx="8082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3350" lvl="0" algn="ctr"/>
            <a:r>
              <a:rPr lang="ja-JP" altLang="en-US" sz="1400" b="1" kern="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日にち</a:t>
            </a:r>
            <a:endParaRPr lang="ja-JP" altLang="ja-JP" sz="1400" b="1" kern="1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xmlns="" id="{CADCF268-75D0-41D2-A8C0-24CE7BD85806}"/>
              </a:ext>
            </a:extLst>
          </p:cNvPr>
          <p:cNvSpPr/>
          <p:nvPr/>
        </p:nvSpPr>
        <p:spPr>
          <a:xfrm>
            <a:off x="933149" y="7141905"/>
            <a:ext cx="107453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3350"/>
            <a:r>
              <a:rPr lang="ja-JP" altLang="en-US" sz="105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〇〇幼稚園</a:t>
            </a:r>
            <a:endParaRPr lang="en-US" altLang="ja-JP" sz="1050" b="1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xmlns="" id="{DB738F53-D2DA-402E-B603-ACB0A4DBE1FA}"/>
              </a:ext>
            </a:extLst>
          </p:cNvPr>
          <p:cNvSpPr/>
          <p:nvPr/>
        </p:nvSpPr>
        <p:spPr>
          <a:xfrm>
            <a:off x="911495" y="6272997"/>
            <a:ext cx="218397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3350" lvl="0"/>
            <a:r>
              <a:rPr lang="en-US" altLang="ja-JP" sz="105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en-US" sz="105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月</a:t>
            </a:r>
            <a:r>
              <a:rPr lang="en-US" altLang="ja-JP" sz="105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10</a:t>
            </a:r>
            <a:r>
              <a:rPr lang="ja-JP" altLang="en-US" sz="105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日</a:t>
            </a:r>
            <a:r>
              <a:rPr lang="en-US" altLang="ja-JP" sz="105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(</a:t>
            </a:r>
            <a:r>
              <a:rPr lang="ja-JP" altLang="en-US" sz="105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水</a:t>
            </a:r>
            <a:r>
              <a:rPr lang="en-US" altLang="ja-JP" sz="105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)10:00-15:00</a:t>
            </a:r>
          </a:p>
          <a:p>
            <a:pPr marR="133350"/>
            <a:r>
              <a:rPr lang="en-US" altLang="ja-JP" sz="105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en-US" sz="105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月</a:t>
            </a:r>
            <a:r>
              <a:rPr lang="en-US" altLang="ja-JP" sz="105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17</a:t>
            </a:r>
            <a:r>
              <a:rPr lang="ja-JP" altLang="en-US" sz="105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日</a:t>
            </a:r>
            <a:r>
              <a:rPr lang="en-US" altLang="ja-JP" sz="105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(</a:t>
            </a:r>
            <a:r>
              <a:rPr lang="ja-JP" altLang="en-US" sz="105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水</a:t>
            </a:r>
            <a:r>
              <a:rPr lang="en-US" altLang="ja-JP" sz="105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)10:00-15:00</a:t>
            </a: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xmlns="" id="{D6CC8339-C3DE-4E99-8BD3-D4540A76E2EB}"/>
              </a:ext>
            </a:extLst>
          </p:cNvPr>
          <p:cNvSpPr/>
          <p:nvPr/>
        </p:nvSpPr>
        <p:spPr>
          <a:xfrm>
            <a:off x="933149" y="7513181"/>
            <a:ext cx="161243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3350" lvl="0"/>
            <a:r>
              <a:rPr lang="en-US" altLang="ja-JP" sz="105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</a:t>
            </a:r>
            <a:r>
              <a:rPr lang="ja-JP" altLang="en-US" sz="105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回につき</a:t>
            </a:r>
            <a:r>
              <a:rPr lang="en-US" altLang="ja-JP" sz="105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12</a:t>
            </a:r>
            <a:r>
              <a:rPr lang="ja-JP" altLang="en-US" sz="105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名まで</a:t>
            </a:r>
            <a:endParaRPr lang="en-US" altLang="ja-JP" sz="1050" b="1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8" name="四角形: 角を丸くする 67">
            <a:extLst>
              <a:ext uri="{FF2B5EF4-FFF2-40B4-BE49-F238E27FC236}">
                <a16:creationId xmlns:a16="http://schemas.microsoft.com/office/drawing/2014/main" xmlns="" id="{82EC4A7E-BF95-4F97-AAC0-6226631B868F}"/>
              </a:ext>
            </a:extLst>
          </p:cNvPr>
          <p:cNvSpPr/>
          <p:nvPr/>
        </p:nvSpPr>
        <p:spPr>
          <a:xfrm>
            <a:off x="300861" y="5988269"/>
            <a:ext cx="584849" cy="243332"/>
          </a:xfrm>
          <a:prstGeom prst="roundRect">
            <a:avLst/>
          </a:prstGeom>
          <a:solidFill>
            <a:srgbClr val="F97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xmlns="" id="{1ECE905E-9367-4B67-826F-33F918C3BCA1}"/>
              </a:ext>
            </a:extLst>
          </p:cNvPr>
          <p:cNvSpPr/>
          <p:nvPr/>
        </p:nvSpPr>
        <p:spPr>
          <a:xfrm>
            <a:off x="151041" y="5938660"/>
            <a:ext cx="10200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3350" lvl="0" algn="ctr"/>
            <a:r>
              <a:rPr lang="ja-JP" altLang="en-US" sz="1400" b="1" kern="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対象</a:t>
            </a:r>
            <a:endParaRPr lang="ja-JP" altLang="ja-JP" sz="1400" b="1" kern="1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xmlns="" id="{A7BC4FE3-C0EA-494D-A54A-86EE9860259A}"/>
              </a:ext>
            </a:extLst>
          </p:cNvPr>
          <p:cNvSpPr/>
          <p:nvPr/>
        </p:nvSpPr>
        <p:spPr>
          <a:xfrm>
            <a:off x="905364" y="5961022"/>
            <a:ext cx="260788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3350" lvl="0"/>
            <a:r>
              <a:rPr lang="ja-JP" altLang="en-US" sz="105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高校</a:t>
            </a:r>
            <a:r>
              <a:rPr lang="en-US" altLang="ja-JP" sz="105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</a:t>
            </a:r>
            <a:r>
              <a:rPr lang="ja-JP" altLang="en-US" sz="105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年生～高校</a:t>
            </a:r>
            <a:r>
              <a:rPr lang="en-US" altLang="ja-JP" sz="105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3</a:t>
            </a:r>
            <a:r>
              <a:rPr lang="ja-JP" altLang="en-US" sz="105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年生</a:t>
            </a:r>
            <a:endParaRPr lang="en-US" altLang="ja-JP" sz="1050" b="1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1" name="四角形: 角を丸くする 70">
            <a:extLst>
              <a:ext uri="{FF2B5EF4-FFF2-40B4-BE49-F238E27FC236}">
                <a16:creationId xmlns:a16="http://schemas.microsoft.com/office/drawing/2014/main" xmlns="" id="{2C38F67F-7AA0-40F7-885F-A6AA9A252330}"/>
              </a:ext>
            </a:extLst>
          </p:cNvPr>
          <p:cNvSpPr/>
          <p:nvPr/>
        </p:nvSpPr>
        <p:spPr>
          <a:xfrm>
            <a:off x="306821" y="6718063"/>
            <a:ext cx="584849" cy="243332"/>
          </a:xfrm>
          <a:prstGeom prst="roundRect">
            <a:avLst/>
          </a:prstGeom>
          <a:solidFill>
            <a:srgbClr val="F97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xmlns="" id="{193BA433-5D38-46E6-A6FE-C52C2D618F3A}"/>
              </a:ext>
            </a:extLst>
          </p:cNvPr>
          <p:cNvSpPr/>
          <p:nvPr/>
        </p:nvSpPr>
        <p:spPr>
          <a:xfrm>
            <a:off x="199499" y="6683428"/>
            <a:ext cx="9417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3350" lvl="0" algn="ctr"/>
            <a:r>
              <a:rPr lang="ja-JP" altLang="en-US" sz="1400" b="1" kern="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持ち物</a:t>
            </a:r>
            <a:endParaRPr lang="ja-JP" altLang="ja-JP" sz="1400" b="1" kern="1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xmlns="" id="{EE25F4BB-4DAB-489D-BE5F-7924E240FB65}"/>
              </a:ext>
            </a:extLst>
          </p:cNvPr>
          <p:cNvSpPr/>
          <p:nvPr/>
        </p:nvSpPr>
        <p:spPr>
          <a:xfrm>
            <a:off x="947669" y="6718063"/>
            <a:ext cx="186003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3350" lvl="0"/>
            <a:r>
              <a:rPr lang="ja-JP" altLang="en-US" sz="105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お昼ご飯</a:t>
            </a:r>
            <a:r>
              <a:rPr lang="en-US" altLang="ja-JP" sz="105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/</a:t>
            </a:r>
            <a:r>
              <a:rPr lang="ja-JP" altLang="en-US" sz="105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動きやすい服装</a:t>
            </a:r>
            <a:endParaRPr lang="en-US" altLang="ja-JP" sz="1050" b="1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4" name="四角形: 角を丸くする 73">
            <a:extLst>
              <a:ext uri="{FF2B5EF4-FFF2-40B4-BE49-F238E27FC236}">
                <a16:creationId xmlns:a16="http://schemas.microsoft.com/office/drawing/2014/main" xmlns="" id="{108F7180-8527-419B-B66A-A98A27AEB325}"/>
              </a:ext>
            </a:extLst>
          </p:cNvPr>
          <p:cNvSpPr/>
          <p:nvPr/>
        </p:nvSpPr>
        <p:spPr>
          <a:xfrm>
            <a:off x="300018" y="7921936"/>
            <a:ext cx="584849" cy="243332"/>
          </a:xfrm>
          <a:prstGeom prst="roundRect">
            <a:avLst/>
          </a:prstGeom>
          <a:solidFill>
            <a:srgbClr val="F97D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xmlns="" id="{027E1C89-C6CC-4D30-8178-9307F68C3AC0}"/>
              </a:ext>
            </a:extLst>
          </p:cNvPr>
          <p:cNvSpPr/>
          <p:nvPr/>
        </p:nvSpPr>
        <p:spPr>
          <a:xfrm>
            <a:off x="298226" y="7893890"/>
            <a:ext cx="7194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3350" lvl="0" algn="ctr"/>
            <a:r>
              <a:rPr lang="ja-JP" altLang="en-US" sz="1400" b="1" kern="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申込</a:t>
            </a:r>
            <a:endParaRPr lang="ja-JP" altLang="ja-JP" sz="1400" b="1" kern="1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xmlns="" id="{98302215-A310-4639-9A2E-CFC2F56B623E}"/>
              </a:ext>
            </a:extLst>
          </p:cNvPr>
          <p:cNvSpPr/>
          <p:nvPr/>
        </p:nvSpPr>
        <p:spPr>
          <a:xfrm>
            <a:off x="933148" y="7871899"/>
            <a:ext cx="287895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3350" lvl="0"/>
            <a:r>
              <a:rPr lang="ja-JP" altLang="en-US" sz="10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ホームページまたはお電話よりお申込みください。</a:t>
            </a:r>
            <a:endParaRPr lang="en-US" altLang="ja-JP" sz="1000" b="1" kern="100" dirty="0"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marR="133350" lvl="0"/>
            <a:r>
              <a:rPr lang="ja-JP" altLang="en-US" sz="10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☎</a:t>
            </a:r>
            <a:r>
              <a:rPr lang="en-US" altLang="ja-JP" sz="10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XXX-XXXX-XXX(</a:t>
            </a:r>
            <a:r>
              <a:rPr lang="ja-JP" altLang="en-US" sz="10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担当〇〇</a:t>
            </a:r>
            <a:r>
              <a:rPr lang="en-US" altLang="ja-JP" sz="1000" b="1" kern="100" dirty="0"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5" name="二等辺三角形 54">
            <a:extLst>
              <a:ext uri="{FF2B5EF4-FFF2-40B4-BE49-F238E27FC236}">
                <a16:creationId xmlns:a16="http://schemas.microsoft.com/office/drawing/2014/main" xmlns="" id="{8D0BE6DA-623E-47C6-8BB9-0F68EB0550E1}"/>
              </a:ext>
            </a:extLst>
          </p:cNvPr>
          <p:cNvSpPr/>
          <p:nvPr/>
        </p:nvSpPr>
        <p:spPr>
          <a:xfrm rot="8989353">
            <a:off x="468825" y="507942"/>
            <a:ext cx="158847" cy="489621"/>
          </a:xfrm>
          <a:prstGeom prst="triangle">
            <a:avLst/>
          </a:prstGeom>
          <a:solidFill>
            <a:srgbClr val="E76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8" name="二等辺三角形 77">
            <a:extLst>
              <a:ext uri="{FF2B5EF4-FFF2-40B4-BE49-F238E27FC236}">
                <a16:creationId xmlns:a16="http://schemas.microsoft.com/office/drawing/2014/main" xmlns="" id="{8D06B817-9E96-4C3F-8C6B-89505EE1D3A1}"/>
              </a:ext>
            </a:extLst>
          </p:cNvPr>
          <p:cNvSpPr/>
          <p:nvPr/>
        </p:nvSpPr>
        <p:spPr>
          <a:xfrm rot="12610647">
            <a:off x="3240771" y="563965"/>
            <a:ext cx="119072" cy="367022"/>
          </a:xfrm>
          <a:prstGeom prst="triangle">
            <a:avLst/>
          </a:prstGeom>
          <a:solidFill>
            <a:srgbClr val="E76E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xmlns="" id="{E5EB5426-8DE0-4D5F-8D0D-1CF050791546}"/>
              </a:ext>
            </a:extLst>
          </p:cNvPr>
          <p:cNvSpPr txBox="1"/>
          <p:nvPr/>
        </p:nvSpPr>
        <p:spPr>
          <a:xfrm>
            <a:off x="378714" y="333449"/>
            <a:ext cx="31345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solidFill>
                  <a:srgbClr val="E76E97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  <a:cs typeface="Mongolian Baiti" panose="03000500000000000000" pitchFamily="66" charset="0"/>
              </a:rPr>
              <a:t>子どもと関わりたい！</a:t>
            </a:r>
            <a:endParaRPr kumimoji="1" lang="en-US" altLang="ja-JP" sz="1600" dirty="0">
              <a:solidFill>
                <a:srgbClr val="E76E97"/>
              </a:solidFill>
              <a:latin typeface="HGｺﾞｼｯｸE" panose="020B0909000000000000" pitchFamily="49" charset="-128"/>
              <a:ea typeface="HGｺﾞｼｯｸE" panose="020B0909000000000000" pitchFamily="49" charset="-128"/>
              <a:cs typeface="Mongolian Baiti" panose="03000500000000000000" pitchFamily="66" charset="0"/>
            </a:endParaRPr>
          </a:p>
          <a:p>
            <a:pPr algn="ctr"/>
            <a:r>
              <a:rPr kumimoji="1" lang="ja-JP" altLang="en-US" sz="1600" dirty="0">
                <a:solidFill>
                  <a:srgbClr val="E76E97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  <a:cs typeface="Mongolian Baiti" panose="03000500000000000000" pitchFamily="66" charset="0"/>
              </a:rPr>
              <a:t>幼児教育に興味がある！</a:t>
            </a:r>
            <a:endParaRPr kumimoji="1" lang="en-US" altLang="ja-JP" sz="1600" dirty="0">
              <a:solidFill>
                <a:srgbClr val="E76E97"/>
              </a:solidFill>
              <a:latin typeface="HGｺﾞｼｯｸE" panose="020B0909000000000000" pitchFamily="49" charset="-128"/>
              <a:ea typeface="HGｺﾞｼｯｸE" panose="020B0909000000000000" pitchFamily="49" charset="-128"/>
              <a:cs typeface="Mongolian Baiti" panose="03000500000000000000" pitchFamily="66" charset="0"/>
            </a:endParaRPr>
          </a:p>
          <a:p>
            <a:pPr algn="ctr"/>
            <a:r>
              <a:rPr kumimoji="1" lang="ja-JP" altLang="en-US" sz="1600" dirty="0">
                <a:solidFill>
                  <a:srgbClr val="E76E97"/>
                </a:solidFill>
                <a:latin typeface="HGｺﾞｼｯｸE" panose="020B0909000000000000" pitchFamily="49" charset="-128"/>
                <a:ea typeface="HGｺﾞｼｯｸE" panose="020B0909000000000000" pitchFamily="49" charset="-128"/>
                <a:cs typeface="Mongolian Baiti" panose="03000500000000000000" pitchFamily="66" charset="0"/>
              </a:rPr>
              <a:t>高校生の皆さんへ</a:t>
            </a:r>
            <a:endParaRPr kumimoji="1" lang="en-US" altLang="ja-JP" sz="1600" dirty="0">
              <a:solidFill>
                <a:srgbClr val="E76E97"/>
              </a:solidFill>
              <a:latin typeface="HGｺﾞｼｯｸE" panose="020B0909000000000000" pitchFamily="49" charset="-128"/>
              <a:ea typeface="HGｺﾞｼｯｸE" panose="020B0909000000000000" pitchFamily="49" charset="-128"/>
              <a:cs typeface="Mongolian Baiti" panose="03000500000000000000" pitchFamily="66" charset="0"/>
            </a:endParaRP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xmlns="" id="{E4A622A7-B6A3-41C4-9D32-EC60580F702F}"/>
              </a:ext>
            </a:extLst>
          </p:cNvPr>
          <p:cNvSpPr/>
          <p:nvPr/>
        </p:nvSpPr>
        <p:spPr>
          <a:xfrm>
            <a:off x="97785" y="9267527"/>
            <a:ext cx="391907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3350"/>
            <a:r>
              <a:rPr kumimoji="1" lang="ja-JP" altLang="en-US" sz="900" b="1" dirty="0">
                <a:solidFill>
                  <a:schemeClr val="bg1"/>
                </a:solidFill>
              </a:rPr>
              <a:t>〇〇市にある〇〇幼稚園。</a:t>
            </a:r>
            <a:endParaRPr kumimoji="1" lang="en-US" altLang="ja-JP" sz="900" b="1" dirty="0">
              <a:solidFill>
                <a:schemeClr val="bg1"/>
              </a:solidFill>
            </a:endParaRPr>
          </a:p>
          <a:p>
            <a:pPr marR="133350"/>
            <a:r>
              <a:rPr kumimoji="1" lang="ja-JP" altLang="en-US" sz="900" b="1" dirty="0">
                <a:solidFill>
                  <a:schemeClr val="bg1"/>
                </a:solidFill>
              </a:rPr>
              <a:t>〇〇駅から近く、アクセスも良い幼稚園です。</a:t>
            </a:r>
            <a:endParaRPr kumimoji="1" lang="en-US" altLang="ja-JP" sz="900" b="1" dirty="0">
              <a:solidFill>
                <a:schemeClr val="bg1"/>
              </a:solidFill>
            </a:endParaRPr>
          </a:p>
          <a:p>
            <a:pPr marR="133350"/>
            <a:r>
              <a:rPr kumimoji="1" lang="ja-JP" altLang="en-US" sz="900" b="1" dirty="0">
                <a:solidFill>
                  <a:schemeClr val="bg1"/>
                </a:solidFill>
              </a:rPr>
              <a:t>自然いっぱいの園庭・豊富な教育コンテンツが魅力です♪</a:t>
            </a:r>
            <a:endParaRPr kumimoji="1" lang="en-US" altLang="ja-JP" sz="900" b="1" dirty="0">
              <a:solidFill>
                <a:schemeClr val="bg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098" y="2221808"/>
            <a:ext cx="3065332" cy="204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6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</TotalTime>
  <Words>215</Words>
  <Application>Microsoft Office PowerPoint</Application>
  <PresentationFormat>A4 210 x 297 mm</PresentationFormat>
  <Paragraphs>36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HGPｺﾞｼｯｸE</vt:lpstr>
      <vt:lpstr>HGｺﾞｼｯｸE</vt:lpstr>
      <vt:lpstr>Meiryo UI</vt:lpstr>
      <vt:lpstr>游ゴシック</vt:lpstr>
      <vt:lpstr>游ゴシック Light</vt:lpstr>
      <vt:lpstr>Arial</vt:lpstr>
      <vt:lpstr>Calibri</vt:lpstr>
      <vt:lpstr>Calibri Light</vt:lpstr>
      <vt:lpstr>Mongolian Baiti</vt:lpstr>
      <vt:lpstr>Times New Roman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小島 千奈</dc:creator>
  <cp:lastModifiedBy>User</cp:lastModifiedBy>
  <cp:revision>16</cp:revision>
  <dcterms:created xsi:type="dcterms:W3CDTF">2021-01-15T08:58:08Z</dcterms:created>
  <dcterms:modified xsi:type="dcterms:W3CDTF">2022-09-12T06:09:35Z</dcterms:modified>
</cp:coreProperties>
</file>