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524B"/>
    <a:srgbClr val="DF5E88"/>
    <a:srgbClr val="FFCCCC"/>
    <a:srgbClr val="F8EC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259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3213877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127077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319723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335832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272353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1450471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297627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2823045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3323028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19716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3D2599-53D6-4B29-8B9A-D85D3A611A2A}" type="datetimeFigureOut">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556433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D3D2599-53D6-4B29-8B9A-D85D3A611A2A}" type="datetimeFigureOut">
              <a:rPr kumimoji="1" lang="ja-JP" altLang="en-US" smtClean="0"/>
              <a:t>2022/11/15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1901A9B-B37B-4B91-AC33-CE74E26C3BC5}" type="slidenum">
              <a:rPr kumimoji="1" lang="ja-JP" altLang="en-US" smtClean="0"/>
              <a:t>‹#›</a:t>
            </a:fld>
            <a:endParaRPr kumimoji="1" lang="ja-JP" altLang="en-US"/>
          </a:p>
        </p:txBody>
      </p:sp>
    </p:spTree>
    <p:extLst>
      <p:ext uri="{BB962C8B-B14F-4D97-AF65-F5344CB8AC3E}">
        <p14:creationId xmlns:p14="http://schemas.microsoft.com/office/powerpoint/2010/main" val="1167058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四角形: 角を丸くする 47">
            <a:extLst>
              <a:ext uri="{FF2B5EF4-FFF2-40B4-BE49-F238E27FC236}">
                <a16:creationId xmlns:a16="http://schemas.microsoft.com/office/drawing/2014/main" id="{FEA0AAFE-1E47-47BC-91A1-FF0F57598617}"/>
              </a:ext>
            </a:extLst>
          </p:cNvPr>
          <p:cNvSpPr/>
          <p:nvPr/>
        </p:nvSpPr>
        <p:spPr>
          <a:xfrm>
            <a:off x="3567184" y="7180846"/>
            <a:ext cx="3087806" cy="1689555"/>
          </a:xfrm>
          <a:prstGeom prst="roundRect">
            <a:avLst>
              <a:gd name="adj" fmla="val 8377"/>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四角形: 角を丸くする 46">
            <a:extLst>
              <a:ext uri="{FF2B5EF4-FFF2-40B4-BE49-F238E27FC236}">
                <a16:creationId xmlns:a16="http://schemas.microsoft.com/office/drawing/2014/main" id="{6ED28AD4-BBC3-4DD6-8604-617F24056B67}"/>
              </a:ext>
            </a:extLst>
          </p:cNvPr>
          <p:cNvSpPr/>
          <p:nvPr/>
        </p:nvSpPr>
        <p:spPr>
          <a:xfrm>
            <a:off x="266132" y="7167351"/>
            <a:ext cx="3087806" cy="1689555"/>
          </a:xfrm>
          <a:prstGeom prst="roundRect">
            <a:avLst>
              <a:gd name="adj" fmla="val 8377"/>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四角形: 角を丸くする 45">
            <a:extLst>
              <a:ext uri="{FF2B5EF4-FFF2-40B4-BE49-F238E27FC236}">
                <a16:creationId xmlns:a16="http://schemas.microsoft.com/office/drawing/2014/main" id="{7CE2506F-8E97-4F6B-B80D-F7A0D411ECC3}"/>
              </a:ext>
            </a:extLst>
          </p:cNvPr>
          <p:cNvSpPr/>
          <p:nvPr/>
        </p:nvSpPr>
        <p:spPr>
          <a:xfrm>
            <a:off x="3567184" y="5231383"/>
            <a:ext cx="3087806" cy="1689555"/>
          </a:xfrm>
          <a:prstGeom prst="roundRect">
            <a:avLst>
              <a:gd name="adj" fmla="val 8377"/>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9B15ED70-C2BE-4AA2-B9AA-3BD5F161E644}"/>
              </a:ext>
            </a:extLst>
          </p:cNvPr>
          <p:cNvSpPr/>
          <p:nvPr/>
        </p:nvSpPr>
        <p:spPr>
          <a:xfrm>
            <a:off x="252293" y="5229366"/>
            <a:ext cx="3087806" cy="1689555"/>
          </a:xfrm>
          <a:prstGeom prst="roundRect">
            <a:avLst>
              <a:gd name="adj" fmla="val 8377"/>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四角形: 角を丸くする 41">
            <a:extLst>
              <a:ext uri="{FF2B5EF4-FFF2-40B4-BE49-F238E27FC236}">
                <a16:creationId xmlns:a16="http://schemas.microsoft.com/office/drawing/2014/main" id="{199D36E4-B199-4213-845C-65BF95E4B8C5}"/>
              </a:ext>
            </a:extLst>
          </p:cNvPr>
          <p:cNvSpPr/>
          <p:nvPr/>
        </p:nvSpPr>
        <p:spPr>
          <a:xfrm>
            <a:off x="3567184" y="2176453"/>
            <a:ext cx="3087806" cy="2798515"/>
          </a:xfrm>
          <a:prstGeom prst="roundRect">
            <a:avLst>
              <a:gd name="adj" fmla="val 8377"/>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609B4912-B873-4932-B198-425E1C6107F9}"/>
              </a:ext>
            </a:extLst>
          </p:cNvPr>
          <p:cNvSpPr/>
          <p:nvPr/>
        </p:nvSpPr>
        <p:spPr>
          <a:xfrm>
            <a:off x="252293" y="2169992"/>
            <a:ext cx="3087806" cy="2798515"/>
          </a:xfrm>
          <a:prstGeom prst="roundRect">
            <a:avLst>
              <a:gd name="adj" fmla="val 8377"/>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96CE1D74-90AC-4859-8708-436B0F8442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6" y="115012"/>
            <a:ext cx="6858000" cy="437222"/>
          </a:xfrm>
          <a:prstGeom prst="rect">
            <a:avLst/>
          </a:prstGeom>
        </p:spPr>
      </p:pic>
      <p:sp>
        <p:nvSpPr>
          <p:cNvPr id="9" name="テキスト ボックス 8">
            <a:extLst>
              <a:ext uri="{FF2B5EF4-FFF2-40B4-BE49-F238E27FC236}">
                <a16:creationId xmlns:a16="http://schemas.microsoft.com/office/drawing/2014/main" id="{9F2FB59E-379B-4919-B953-B1AC3E01EF41}"/>
              </a:ext>
            </a:extLst>
          </p:cNvPr>
          <p:cNvSpPr txBox="1"/>
          <p:nvPr/>
        </p:nvSpPr>
        <p:spPr>
          <a:xfrm>
            <a:off x="252293" y="629422"/>
            <a:ext cx="6402697" cy="646331"/>
          </a:xfrm>
          <a:prstGeom prst="rect">
            <a:avLst/>
          </a:prstGeom>
          <a:noFill/>
        </p:spPr>
        <p:txBody>
          <a:bodyPr wrap="square" rtlCol="0">
            <a:spAutoFit/>
          </a:bodyPr>
          <a:lstStyle/>
          <a:p>
            <a:pPr algn="ctr"/>
            <a:r>
              <a:rPr kumimoji="1" lang="ja-JP" altLang="en-US" sz="1600" b="1" dirty="0">
                <a:solidFill>
                  <a:srgbClr val="EC524B"/>
                </a:solidFill>
                <a:latin typeface="Meiryo UI" panose="020B0604030504040204" pitchFamily="50" charset="-128"/>
                <a:ea typeface="Meiryo UI" panose="020B0604030504040204" pitchFamily="50" charset="-128"/>
                <a:cs typeface="MV Boli" panose="02000500030200090000" pitchFamily="2" charset="0"/>
              </a:rPr>
              <a:t>〇〇幼稚園の</a:t>
            </a:r>
            <a:endParaRPr kumimoji="1" lang="en-US" altLang="ja-JP" sz="1600" b="1" dirty="0">
              <a:solidFill>
                <a:srgbClr val="EC524B"/>
              </a:solidFill>
              <a:latin typeface="Meiryo UI" panose="020B0604030504040204" pitchFamily="50" charset="-128"/>
              <a:ea typeface="Meiryo UI" panose="020B0604030504040204" pitchFamily="50" charset="-128"/>
              <a:cs typeface="MV Boli" panose="02000500030200090000" pitchFamily="2" charset="0"/>
            </a:endParaRPr>
          </a:p>
          <a:p>
            <a:pPr algn="ctr"/>
            <a:r>
              <a:rPr kumimoji="1" lang="ja-JP" altLang="en-US" sz="2000" b="1" dirty="0">
                <a:solidFill>
                  <a:srgbClr val="EC524B"/>
                </a:solidFill>
                <a:latin typeface="Meiryo UI" panose="020B0604030504040204" pitchFamily="50" charset="-128"/>
                <a:ea typeface="Meiryo UI" panose="020B0604030504040204" pitchFamily="50" charset="-128"/>
                <a:cs typeface="MV Boli" panose="02000500030200090000" pitchFamily="2" charset="0"/>
              </a:rPr>
              <a:t>先生体験・</a:t>
            </a:r>
            <a:r>
              <a:rPr kumimoji="1" lang="ja-JP" altLang="en-US" sz="2000" b="1">
                <a:solidFill>
                  <a:srgbClr val="EC524B"/>
                </a:solidFill>
                <a:latin typeface="Meiryo UI" panose="020B0604030504040204" pitchFamily="50" charset="-128"/>
                <a:ea typeface="Meiryo UI" panose="020B0604030504040204" pitchFamily="50" charset="-128"/>
                <a:cs typeface="MV Boli" panose="02000500030200090000" pitchFamily="2" charset="0"/>
              </a:rPr>
              <a:t>お手伝いイベント</a:t>
            </a:r>
            <a:endParaRPr kumimoji="1" lang="ja-JP" altLang="en-US" sz="2000" b="1" dirty="0">
              <a:solidFill>
                <a:srgbClr val="EC524B"/>
              </a:solidFill>
              <a:latin typeface="Meiryo UI" panose="020B0604030504040204" pitchFamily="50" charset="-128"/>
              <a:ea typeface="Meiryo UI" panose="020B0604030504040204" pitchFamily="50" charset="-128"/>
              <a:cs typeface="MV Boli" panose="02000500030200090000" pitchFamily="2" charset="0"/>
            </a:endParaRPr>
          </a:p>
        </p:txBody>
      </p:sp>
      <p:sp>
        <p:nvSpPr>
          <p:cNvPr id="10" name="テキスト ボックス 9">
            <a:extLst>
              <a:ext uri="{FF2B5EF4-FFF2-40B4-BE49-F238E27FC236}">
                <a16:creationId xmlns:a16="http://schemas.microsoft.com/office/drawing/2014/main" id="{EB099022-9D28-48BF-88A3-9156A9759C74}"/>
              </a:ext>
            </a:extLst>
          </p:cNvPr>
          <p:cNvSpPr txBox="1"/>
          <p:nvPr/>
        </p:nvSpPr>
        <p:spPr>
          <a:xfrm>
            <a:off x="266132" y="1368922"/>
            <a:ext cx="6339575" cy="738664"/>
          </a:xfrm>
          <a:prstGeom prst="rect">
            <a:avLst/>
          </a:prstGeom>
          <a:noFill/>
        </p:spPr>
        <p:txBody>
          <a:bodyPr wrap="square" rtlCol="0">
            <a:spAutoFit/>
          </a:bodyPr>
          <a:lstStyle/>
          <a:p>
            <a:r>
              <a:rPr kumimoji="1" lang="ja-JP" altLang="en-US" sz="1050" dirty="0"/>
              <a:t>〇〇幼稚園では、園の様子を実感していただくことができる学生が参加できるイベントをご用意しています。</a:t>
            </a:r>
            <a:r>
              <a:rPr kumimoji="1" lang="en-US" altLang="ja-JP" sz="1050" dirty="0"/>
              <a:t>1</a:t>
            </a:r>
            <a:r>
              <a:rPr kumimoji="1" lang="ja-JP" altLang="en-US" sz="1050" dirty="0"/>
              <a:t>日先生体験ができる</a:t>
            </a:r>
            <a:r>
              <a:rPr kumimoji="1" lang="en-US" altLang="ja-JP" sz="1050" dirty="0"/>
              <a:t>1day</a:t>
            </a:r>
            <a:r>
              <a:rPr kumimoji="1" lang="ja-JP" altLang="en-US" sz="1050" dirty="0"/>
              <a:t>先生のほか、お手伝いとしてご参加いただける行事もあります。</a:t>
            </a:r>
            <a:endParaRPr kumimoji="1" lang="en-US" altLang="ja-JP" sz="1050" dirty="0"/>
          </a:p>
          <a:p>
            <a:r>
              <a:rPr kumimoji="1" lang="ja-JP" altLang="en-US" sz="1050" dirty="0"/>
              <a:t>〇〇幼稚園に興味があるという方から幼稚園の先生の仕事についてもっと知りたいという方まで幅広くご参加いただけます。ぜひ一度お越しください♪</a:t>
            </a:r>
            <a:endParaRPr kumimoji="1" lang="en-US" altLang="ja-JP" sz="1050" dirty="0"/>
          </a:p>
        </p:txBody>
      </p:sp>
      <p:sp>
        <p:nvSpPr>
          <p:cNvPr id="15" name="テキスト ボックス 14">
            <a:extLst>
              <a:ext uri="{FF2B5EF4-FFF2-40B4-BE49-F238E27FC236}">
                <a16:creationId xmlns:a16="http://schemas.microsoft.com/office/drawing/2014/main" id="{ECA8532C-6B39-4188-A182-0D679D04DC3C}"/>
              </a:ext>
            </a:extLst>
          </p:cNvPr>
          <p:cNvSpPr txBox="1"/>
          <p:nvPr/>
        </p:nvSpPr>
        <p:spPr>
          <a:xfrm>
            <a:off x="3832063" y="2309669"/>
            <a:ext cx="2537576" cy="369332"/>
          </a:xfrm>
          <a:prstGeom prst="rect">
            <a:avLst/>
          </a:prstGeom>
          <a:noFill/>
        </p:spPr>
        <p:txBody>
          <a:bodyPr wrap="square" rtlCol="0">
            <a:spAutoFit/>
          </a:bodyPr>
          <a:lstStyle/>
          <a:p>
            <a:pPr algn="ctr"/>
            <a:r>
              <a:rPr kumimoji="1" lang="ja-JP" altLang="en-US" b="1" dirty="0">
                <a:solidFill>
                  <a:srgbClr val="EC524B"/>
                </a:solidFill>
              </a:rPr>
              <a:t>園見学会・説明会</a:t>
            </a:r>
          </a:p>
        </p:txBody>
      </p:sp>
      <p:sp>
        <p:nvSpPr>
          <p:cNvPr id="16" name="テキスト ボックス 15">
            <a:extLst>
              <a:ext uri="{FF2B5EF4-FFF2-40B4-BE49-F238E27FC236}">
                <a16:creationId xmlns:a16="http://schemas.microsoft.com/office/drawing/2014/main" id="{06086104-1399-44DB-8FA2-850A533F6EA4}"/>
              </a:ext>
            </a:extLst>
          </p:cNvPr>
          <p:cNvSpPr txBox="1"/>
          <p:nvPr/>
        </p:nvSpPr>
        <p:spPr>
          <a:xfrm>
            <a:off x="331229" y="5293130"/>
            <a:ext cx="1527858" cy="369332"/>
          </a:xfrm>
          <a:prstGeom prst="rect">
            <a:avLst/>
          </a:prstGeom>
          <a:noFill/>
        </p:spPr>
        <p:txBody>
          <a:bodyPr wrap="square" rtlCol="0">
            <a:spAutoFit/>
          </a:bodyPr>
          <a:lstStyle/>
          <a:p>
            <a:r>
              <a:rPr kumimoji="1" lang="ja-JP" altLang="en-US" b="1" dirty="0">
                <a:solidFill>
                  <a:srgbClr val="EC524B"/>
                </a:solidFill>
              </a:rPr>
              <a:t>お泊り保育</a:t>
            </a:r>
          </a:p>
        </p:txBody>
      </p:sp>
      <p:sp>
        <p:nvSpPr>
          <p:cNvPr id="22" name="テキスト ボックス 21">
            <a:extLst>
              <a:ext uri="{FF2B5EF4-FFF2-40B4-BE49-F238E27FC236}">
                <a16:creationId xmlns:a16="http://schemas.microsoft.com/office/drawing/2014/main" id="{61CAD472-2B16-45F4-81AC-E3C8AF8165DA}"/>
              </a:ext>
            </a:extLst>
          </p:cNvPr>
          <p:cNvSpPr txBox="1"/>
          <p:nvPr/>
        </p:nvSpPr>
        <p:spPr>
          <a:xfrm>
            <a:off x="524850" y="2325591"/>
            <a:ext cx="2537576" cy="369332"/>
          </a:xfrm>
          <a:prstGeom prst="rect">
            <a:avLst/>
          </a:prstGeom>
          <a:noFill/>
        </p:spPr>
        <p:txBody>
          <a:bodyPr wrap="square" rtlCol="0">
            <a:spAutoFit/>
          </a:bodyPr>
          <a:lstStyle/>
          <a:p>
            <a:pPr algn="ctr"/>
            <a:r>
              <a:rPr kumimoji="1" lang="en-US" altLang="ja-JP" b="1" dirty="0">
                <a:solidFill>
                  <a:srgbClr val="EC524B"/>
                </a:solidFill>
              </a:rPr>
              <a:t>1day </a:t>
            </a:r>
            <a:r>
              <a:rPr kumimoji="1" lang="ja-JP" altLang="en-US" b="1" dirty="0">
                <a:solidFill>
                  <a:srgbClr val="EC524B"/>
                </a:solidFill>
              </a:rPr>
              <a:t>先生</a:t>
            </a:r>
          </a:p>
        </p:txBody>
      </p:sp>
      <p:sp>
        <p:nvSpPr>
          <p:cNvPr id="24" name="テキスト ボックス 23">
            <a:extLst>
              <a:ext uri="{FF2B5EF4-FFF2-40B4-BE49-F238E27FC236}">
                <a16:creationId xmlns:a16="http://schemas.microsoft.com/office/drawing/2014/main" id="{A2657571-AC18-49CD-B241-D886978B2569}"/>
              </a:ext>
            </a:extLst>
          </p:cNvPr>
          <p:cNvSpPr txBox="1"/>
          <p:nvPr/>
        </p:nvSpPr>
        <p:spPr>
          <a:xfrm>
            <a:off x="571275" y="4106733"/>
            <a:ext cx="2444726" cy="861774"/>
          </a:xfrm>
          <a:prstGeom prst="rect">
            <a:avLst/>
          </a:prstGeom>
          <a:noFill/>
        </p:spPr>
        <p:txBody>
          <a:bodyPr wrap="square" rtlCol="0">
            <a:spAutoFit/>
          </a:bodyPr>
          <a:lstStyle/>
          <a:p>
            <a:pPr algn="ctr"/>
            <a:r>
              <a:rPr kumimoji="1" lang="ja-JP" altLang="en-US" sz="1000" dirty="0"/>
              <a:t>テキストテキストテキストテキスト</a:t>
            </a:r>
            <a:endParaRPr kumimoji="1" lang="en-US" altLang="ja-JP" sz="1000" dirty="0"/>
          </a:p>
          <a:p>
            <a:pPr algn="ctr"/>
            <a:r>
              <a:rPr kumimoji="1" lang="ja-JP" altLang="en-US" sz="1000" dirty="0"/>
              <a:t>テキストテキストテキストテキスト</a:t>
            </a:r>
            <a:endParaRPr kumimoji="1" lang="en-US" altLang="ja-JP" sz="1000" dirty="0"/>
          </a:p>
          <a:p>
            <a:pPr algn="ctr"/>
            <a:r>
              <a:rPr kumimoji="1" lang="ja-JP" altLang="en-US" sz="1000" dirty="0"/>
              <a:t>テキストテキストテキストテキスト</a:t>
            </a:r>
            <a:endParaRPr kumimoji="1" lang="en-US" altLang="ja-JP" sz="1000" dirty="0"/>
          </a:p>
          <a:p>
            <a:pPr algn="ctr"/>
            <a:r>
              <a:rPr kumimoji="1" lang="ja-JP" altLang="en-US" sz="1000" dirty="0"/>
              <a:t>テキストテキストテキストテキスト</a:t>
            </a:r>
          </a:p>
          <a:p>
            <a:pPr algn="ctr"/>
            <a:r>
              <a:rPr kumimoji="1" lang="ja-JP" altLang="en-US" sz="1000" dirty="0"/>
              <a:t>テキストテキストテキストテキスト</a:t>
            </a:r>
            <a:endParaRPr kumimoji="1" lang="en-US" altLang="ja-JP" sz="1000" dirty="0"/>
          </a:p>
        </p:txBody>
      </p:sp>
      <p:sp>
        <p:nvSpPr>
          <p:cNvPr id="25" name="テキスト ボックス 24">
            <a:extLst>
              <a:ext uri="{FF2B5EF4-FFF2-40B4-BE49-F238E27FC236}">
                <a16:creationId xmlns:a16="http://schemas.microsoft.com/office/drawing/2014/main" id="{DB1DB947-9DD5-4A5D-99DA-61657C140ADF}"/>
              </a:ext>
            </a:extLst>
          </p:cNvPr>
          <p:cNvSpPr txBox="1"/>
          <p:nvPr/>
        </p:nvSpPr>
        <p:spPr>
          <a:xfrm>
            <a:off x="3878488" y="4090811"/>
            <a:ext cx="2444726" cy="861774"/>
          </a:xfrm>
          <a:prstGeom prst="rect">
            <a:avLst/>
          </a:prstGeom>
          <a:noFill/>
        </p:spPr>
        <p:txBody>
          <a:bodyPr wrap="square" rtlCol="0">
            <a:spAutoFit/>
          </a:bodyPr>
          <a:lstStyle/>
          <a:p>
            <a:pPr algn="ctr"/>
            <a:r>
              <a:rPr kumimoji="1" lang="ja-JP" altLang="en-US" sz="1000" dirty="0"/>
              <a:t>テキストテキストテキストテキスト</a:t>
            </a:r>
            <a:endParaRPr kumimoji="1" lang="en-US" altLang="ja-JP" sz="1000" dirty="0"/>
          </a:p>
          <a:p>
            <a:pPr algn="ctr"/>
            <a:r>
              <a:rPr kumimoji="1" lang="ja-JP" altLang="en-US" sz="1000" dirty="0"/>
              <a:t>テキストテキストテキストテキスト</a:t>
            </a:r>
            <a:endParaRPr kumimoji="1" lang="en-US" altLang="ja-JP" sz="1000" dirty="0"/>
          </a:p>
          <a:p>
            <a:pPr algn="ctr"/>
            <a:r>
              <a:rPr kumimoji="1" lang="ja-JP" altLang="en-US" sz="1000" dirty="0"/>
              <a:t>テキストテキストテキストテキスト</a:t>
            </a:r>
            <a:endParaRPr kumimoji="1" lang="en-US" altLang="ja-JP" sz="1000" dirty="0"/>
          </a:p>
          <a:p>
            <a:pPr algn="ctr"/>
            <a:r>
              <a:rPr kumimoji="1" lang="ja-JP" altLang="en-US" sz="1000" dirty="0"/>
              <a:t>テキストテキストテキストテキスト</a:t>
            </a:r>
          </a:p>
          <a:p>
            <a:pPr algn="ctr"/>
            <a:r>
              <a:rPr kumimoji="1" lang="ja-JP" altLang="en-US" sz="1000" dirty="0"/>
              <a:t>テキストテキストテキストテキスト</a:t>
            </a:r>
            <a:endParaRPr kumimoji="1" lang="en-US" altLang="ja-JP" sz="1000" dirty="0"/>
          </a:p>
        </p:txBody>
      </p:sp>
      <p:sp>
        <p:nvSpPr>
          <p:cNvPr id="28" name="テキスト ボックス 27">
            <a:extLst>
              <a:ext uri="{FF2B5EF4-FFF2-40B4-BE49-F238E27FC236}">
                <a16:creationId xmlns:a16="http://schemas.microsoft.com/office/drawing/2014/main" id="{1C8789CE-46E2-4BCE-998A-270C12D5F487}"/>
              </a:ext>
            </a:extLst>
          </p:cNvPr>
          <p:cNvSpPr txBox="1"/>
          <p:nvPr/>
        </p:nvSpPr>
        <p:spPr>
          <a:xfrm>
            <a:off x="1848851" y="5726226"/>
            <a:ext cx="1392206" cy="1015663"/>
          </a:xfrm>
          <a:prstGeom prst="rect">
            <a:avLst/>
          </a:prstGeom>
          <a:noFill/>
        </p:spPr>
        <p:txBody>
          <a:bodyPr wrap="square" rtlCol="0">
            <a:spAutoFit/>
          </a:bodyPr>
          <a:lstStyle/>
          <a:p>
            <a:r>
              <a:rPr kumimoji="1" lang="ja-JP" altLang="en-US" sz="1000" dirty="0"/>
              <a:t>テキストテキストテキストテキスト</a:t>
            </a:r>
            <a:endParaRPr kumimoji="1" lang="en-US" altLang="ja-JP" sz="1000" dirty="0"/>
          </a:p>
          <a:p>
            <a:r>
              <a:rPr kumimoji="1" lang="ja-JP" altLang="en-US" sz="1000" dirty="0"/>
              <a:t>テキストテキストテキストテキスト</a:t>
            </a:r>
            <a:endParaRPr kumimoji="1" lang="en-US" altLang="ja-JP" sz="1000" dirty="0"/>
          </a:p>
          <a:p>
            <a:r>
              <a:rPr kumimoji="1" lang="ja-JP" altLang="en-US" sz="1000" dirty="0"/>
              <a:t>テキストテキストテキストテキスト</a:t>
            </a:r>
            <a:endParaRPr kumimoji="1" lang="en-US" altLang="ja-JP" sz="1000" dirty="0"/>
          </a:p>
        </p:txBody>
      </p:sp>
      <p:sp>
        <p:nvSpPr>
          <p:cNvPr id="30" name="テキスト ボックス 29">
            <a:extLst>
              <a:ext uri="{FF2B5EF4-FFF2-40B4-BE49-F238E27FC236}">
                <a16:creationId xmlns:a16="http://schemas.microsoft.com/office/drawing/2014/main" id="{D1360689-BD38-46C1-A65C-A9117BAF7261}"/>
              </a:ext>
            </a:extLst>
          </p:cNvPr>
          <p:cNvSpPr txBox="1"/>
          <p:nvPr/>
        </p:nvSpPr>
        <p:spPr>
          <a:xfrm>
            <a:off x="3632281" y="5293130"/>
            <a:ext cx="1527858" cy="369332"/>
          </a:xfrm>
          <a:prstGeom prst="rect">
            <a:avLst/>
          </a:prstGeom>
          <a:noFill/>
        </p:spPr>
        <p:txBody>
          <a:bodyPr wrap="square" rtlCol="0">
            <a:spAutoFit/>
          </a:bodyPr>
          <a:lstStyle/>
          <a:p>
            <a:r>
              <a:rPr kumimoji="1" lang="ja-JP" altLang="en-US" b="1" dirty="0">
                <a:solidFill>
                  <a:srgbClr val="EC524B"/>
                </a:solidFill>
              </a:rPr>
              <a:t>運動会</a:t>
            </a:r>
          </a:p>
        </p:txBody>
      </p:sp>
      <p:sp>
        <p:nvSpPr>
          <p:cNvPr id="32" name="テキスト ボックス 31">
            <a:extLst>
              <a:ext uri="{FF2B5EF4-FFF2-40B4-BE49-F238E27FC236}">
                <a16:creationId xmlns:a16="http://schemas.microsoft.com/office/drawing/2014/main" id="{D4E3E719-B343-4AB3-A596-CBDFCB532BA9}"/>
              </a:ext>
            </a:extLst>
          </p:cNvPr>
          <p:cNvSpPr txBox="1"/>
          <p:nvPr/>
        </p:nvSpPr>
        <p:spPr>
          <a:xfrm>
            <a:off x="5149903" y="5726226"/>
            <a:ext cx="1392206" cy="1015663"/>
          </a:xfrm>
          <a:prstGeom prst="rect">
            <a:avLst/>
          </a:prstGeom>
          <a:noFill/>
        </p:spPr>
        <p:txBody>
          <a:bodyPr wrap="square" rtlCol="0">
            <a:spAutoFit/>
          </a:bodyPr>
          <a:lstStyle/>
          <a:p>
            <a:r>
              <a:rPr kumimoji="1" lang="ja-JP" altLang="en-US" sz="1000" dirty="0"/>
              <a:t>テキストテキストテキストテキスト</a:t>
            </a:r>
            <a:endParaRPr kumimoji="1" lang="en-US" altLang="ja-JP" sz="1000" dirty="0"/>
          </a:p>
          <a:p>
            <a:r>
              <a:rPr kumimoji="1" lang="ja-JP" altLang="en-US" sz="1000" dirty="0"/>
              <a:t>テキストテキストテキストテキスト</a:t>
            </a:r>
            <a:endParaRPr kumimoji="1" lang="en-US" altLang="ja-JP" sz="1000" dirty="0"/>
          </a:p>
          <a:p>
            <a:r>
              <a:rPr kumimoji="1" lang="ja-JP" altLang="en-US" sz="1000" dirty="0"/>
              <a:t>テキストテキストテキストテキスト</a:t>
            </a:r>
            <a:endParaRPr kumimoji="1" lang="en-US" altLang="ja-JP" sz="1000" dirty="0"/>
          </a:p>
        </p:txBody>
      </p:sp>
      <p:sp>
        <p:nvSpPr>
          <p:cNvPr id="34" name="テキスト ボックス 33">
            <a:extLst>
              <a:ext uri="{FF2B5EF4-FFF2-40B4-BE49-F238E27FC236}">
                <a16:creationId xmlns:a16="http://schemas.microsoft.com/office/drawing/2014/main" id="{69ACEA04-7D72-4B71-975B-87E745E6EAE8}"/>
              </a:ext>
            </a:extLst>
          </p:cNvPr>
          <p:cNvSpPr txBox="1"/>
          <p:nvPr/>
        </p:nvSpPr>
        <p:spPr>
          <a:xfrm>
            <a:off x="341465" y="7231115"/>
            <a:ext cx="1527858" cy="369332"/>
          </a:xfrm>
          <a:prstGeom prst="rect">
            <a:avLst/>
          </a:prstGeom>
          <a:noFill/>
        </p:spPr>
        <p:txBody>
          <a:bodyPr wrap="square" rtlCol="0">
            <a:spAutoFit/>
          </a:bodyPr>
          <a:lstStyle/>
          <a:p>
            <a:r>
              <a:rPr kumimoji="1" lang="ja-JP" altLang="en-US" b="1" dirty="0">
                <a:solidFill>
                  <a:srgbClr val="EC524B"/>
                </a:solidFill>
              </a:rPr>
              <a:t>発表会</a:t>
            </a:r>
          </a:p>
        </p:txBody>
      </p:sp>
      <p:sp>
        <p:nvSpPr>
          <p:cNvPr id="36" name="テキスト ボックス 35">
            <a:extLst>
              <a:ext uri="{FF2B5EF4-FFF2-40B4-BE49-F238E27FC236}">
                <a16:creationId xmlns:a16="http://schemas.microsoft.com/office/drawing/2014/main" id="{0244A445-76F4-440E-98E9-F9DBAD3183A5}"/>
              </a:ext>
            </a:extLst>
          </p:cNvPr>
          <p:cNvSpPr txBox="1"/>
          <p:nvPr/>
        </p:nvSpPr>
        <p:spPr>
          <a:xfrm>
            <a:off x="1859087" y="7664211"/>
            <a:ext cx="1392206" cy="1015663"/>
          </a:xfrm>
          <a:prstGeom prst="rect">
            <a:avLst/>
          </a:prstGeom>
          <a:noFill/>
        </p:spPr>
        <p:txBody>
          <a:bodyPr wrap="square" rtlCol="0">
            <a:spAutoFit/>
          </a:bodyPr>
          <a:lstStyle/>
          <a:p>
            <a:r>
              <a:rPr kumimoji="1" lang="ja-JP" altLang="en-US" sz="1000" dirty="0"/>
              <a:t>テキストテキストテキストテキスト</a:t>
            </a:r>
            <a:endParaRPr kumimoji="1" lang="en-US" altLang="ja-JP" sz="1000" dirty="0"/>
          </a:p>
          <a:p>
            <a:r>
              <a:rPr kumimoji="1" lang="ja-JP" altLang="en-US" sz="1000" dirty="0"/>
              <a:t>テキストテキストテキストテキスト</a:t>
            </a:r>
            <a:endParaRPr kumimoji="1" lang="en-US" altLang="ja-JP" sz="1000" dirty="0"/>
          </a:p>
          <a:p>
            <a:r>
              <a:rPr kumimoji="1" lang="ja-JP" altLang="en-US" sz="1000" dirty="0"/>
              <a:t>テキストテキストテキストテキスト</a:t>
            </a:r>
            <a:endParaRPr kumimoji="1" lang="en-US" altLang="ja-JP" sz="1000" dirty="0"/>
          </a:p>
        </p:txBody>
      </p:sp>
      <p:sp>
        <p:nvSpPr>
          <p:cNvPr id="38" name="テキスト ボックス 37">
            <a:extLst>
              <a:ext uri="{FF2B5EF4-FFF2-40B4-BE49-F238E27FC236}">
                <a16:creationId xmlns:a16="http://schemas.microsoft.com/office/drawing/2014/main" id="{C5865676-42CA-4433-A722-9A1EC59C501E}"/>
              </a:ext>
            </a:extLst>
          </p:cNvPr>
          <p:cNvSpPr txBox="1"/>
          <p:nvPr/>
        </p:nvSpPr>
        <p:spPr>
          <a:xfrm>
            <a:off x="3642517" y="7231115"/>
            <a:ext cx="1916072" cy="369332"/>
          </a:xfrm>
          <a:prstGeom prst="rect">
            <a:avLst/>
          </a:prstGeom>
          <a:noFill/>
        </p:spPr>
        <p:txBody>
          <a:bodyPr wrap="square" rtlCol="0">
            <a:spAutoFit/>
          </a:bodyPr>
          <a:lstStyle/>
          <a:p>
            <a:r>
              <a:rPr kumimoji="1" lang="ja-JP" altLang="en-US" b="1" dirty="0">
                <a:solidFill>
                  <a:srgbClr val="EC524B"/>
                </a:solidFill>
              </a:rPr>
              <a:t>クリスマス会</a:t>
            </a:r>
          </a:p>
        </p:txBody>
      </p:sp>
      <p:sp>
        <p:nvSpPr>
          <p:cNvPr id="40" name="テキスト ボックス 39">
            <a:extLst>
              <a:ext uri="{FF2B5EF4-FFF2-40B4-BE49-F238E27FC236}">
                <a16:creationId xmlns:a16="http://schemas.microsoft.com/office/drawing/2014/main" id="{0C415A27-CA89-4F0F-9FF6-573820D3BA71}"/>
              </a:ext>
            </a:extLst>
          </p:cNvPr>
          <p:cNvSpPr txBox="1"/>
          <p:nvPr/>
        </p:nvSpPr>
        <p:spPr>
          <a:xfrm>
            <a:off x="5160139" y="7664211"/>
            <a:ext cx="1392206" cy="1015663"/>
          </a:xfrm>
          <a:prstGeom prst="rect">
            <a:avLst/>
          </a:prstGeom>
          <a:noFill/>
        </p:spPr>
        <p:txBody>
          <a:bodyPr wrap="square" rtlCol="0">
            <a:spAutoFit/>
          </a:bodyPr>
          <a:lstStyle/>
          <a:p>
            <a:r>
              <a:rPr kumimoji="1" lang="ja-JP" altLang="en-US" sz="1000" dirty="0"/>
              <a:t>テキストテキストテキストテキスト</a:t>
            </a:r>
            <a:endParaRPr kumimoji="1" lang="en-US" altLang="ja-JP" sz="1000" dirty="0"/>
          </a:p>
          <a:p>
            <a:r>
              <a:rPr kumimoji="1" lang="ja-JP" altLang="en-US" sz="1000" dirty="0"/>
              <a:t>テキストテキストテキストテキスト</a:t>
            </a:r>
            <a:endParaRPr kumimoji="1" lang="en-US" altLang="ja-JP" sz="1000" dirty="0"/>
          </a:p>
          <a:p>
            <a:r>
              <a:rPr kumimoji="1" lang="ja-JP" altLang="en-US" sz="1000" dirty="0"/>
              <a:t>テキストテキストテキストテキスト</a:t>
            </a:r>
            <a:endParaRPr kumimoji="1" lang="en-US" altLang="ja-JP" sz="1000" dirty="0"/>
          </a:p>
        </p:txBody>
      </p:sp>
      <p:cxnSp>
        <p:nvCxnSpPr>
          <p:cNvPr id="41" name="直線コネクタ 40">
            <a:extLst>
              <a:ext uri="{FF2B5EF4-FFF2-40B4-BE49-F238E27FC236}">
                <a16:creationId xmlns:a16="http://schemas.microsoft.com/office/drawing/2014/main" id="{B56E1BE5-0663-4A99-97AB-9C2CFE43CB1B}"/>
              </a:ext>
            </a:extLst>
          </p:cNvPr>
          <p:cNvCxnSpPr>
            <a:cxnSpLocks/>
          </p:cNvCxnSpPr>
          <p:nvPr/>
        </p:nvCxnSpPr>
        <p:spPr>
          <a:xfrm>
            <a:off x="2008770" y="1261697"/>
            <a:ext cx="3009900" cy="0"/>
          </a:xfrm>
          <a:prstGeom prst="line">
            <a:avLst/>
          </a:prstGeom>
          <a:ln w="57150" cap="rnd">
            <a:solidFill>
              <a:srgbClr val="EC524B"/>
            </a:solidFill>
            <a:prstDash val="sysDot"/>
            <a:round/>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E989D345-BA31-44E5-BE50-E04D8353FD46}"/>
              </a:ext>
            </a:extLst>
          </p:cNvPr>
          <p:cNvSpPr/>
          <p:nvPr/>
        </p:nvSpPr>
        <p:spPr>
          <a:xfrm>
            <a:off x="-1" y="8950064"/>
            <a:ext cx="6858000" cy="955936"/>
          </a:xfrm>
          <a:prstGeom prst="rect">
            <a:avLst/>
          </a:prstGeom>
          <a:solidFill>
            <a:srgbClr val="EC52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a:extLst>
              <a:ext uri="{FF2B5EF4-FFF2-40B4-BE49-F238E27FC236}">
                <a16:creationId xmlns:a16="http://schemas.microsoft.com/office/drawing/2014/main" id="{B15E3C21-0CE6-45E2-BBE3-61A45F1E2B24}"/>
              </a:ext>
            </a:extLst>
          </p:cNvPr>
          <p:cNvCxnSpPr>
            <a:cxnSpLocks/>
          </p:cNvCxnSpPr>
          <p:nvPr/>
        </p:nvCxnSpPr>
        <p:spPr>
          <a:xfrm>
            <a:off x="46053" y="9085955"/>
            <a:ext cx="6811946" cy="0"/>
          </a:xfrm>
          <a:prstGeom prst="line">
            <a:avLst/>
          </a:prstGeom>
          <a:ln w="6350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D554256B-F149-4118-AD94-F58E5745449D}"/>
              </a:ext>
            </a:extLst>
          </p:cNvPr>
          <p:cNvSpPr/>
          <p:nvPr/>
        </p:nvSpPr>
        <p:spPr>
          <a:xfrm>
            <a:off x="5050512" y="9457490"/>
            <a:ext cx="313899" cy="1929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a:extLst>
              <a:ext uri="{FF2B5EF4-FFF2-40B4-BE49-F238E27FC236}">
                <a16:creationId xmlns:a16="http://schemas.microsoft.com/office/drawing/2014/main" id="{27EBA03A-E97E-4E40-BBDC-4D2213910DD1}"/>
              </a:ext>
            </a:extLst>
          </p:cNvPr>
          <p:cNvSpPr/>
          <p:nvPr/>
        </p:nvSpPr>
        <p:spPr>
          <a:xfrm>
            <a:off x="1226476" y="9257284"/>
            <a:ext cx="2344782" cy="246221"/>
          </a:xfrm>
          <a:prstGeom prst="rect">
            <a:avLst/>
          </a:prstGeom>
        </p:spPr>
        <p:txBody>
          <a:bodyPr wrap="square">
            <a:spAutoFit/>
          </a:bodyPr>
          <a:lstStyle/>
          <a:p>
            <a:pPr marR="133350" lvl="0"/>
            <a:r>
              <a:rPr lang="ja-JP" altLang="en-US" sz="10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お電話もしくは</a:t>
            </a:r>
            <a:r>
              <a:rPr lang="en-US" altLang="ja-JP" sz="10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HP</a:t>
            </a:r>
            <a:r>
              <a:rPr lang="ja-JP" altLang="en-US" sz="10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より承っております。</a:t>
            </a:r>
            <a:endParaRPr lang="en-US" altLang="ja-JP" sz="10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9" name="正方形/長方形 48">
            <a:extLst>
              <a:ext uri="{FF2B5EF4-FFF2-40B4-BE49-F238E27FC236}">
                <a16:creationId xmlns:a16="http://schemas.microsoft.com/office/drawing/2014/main" id="{19F81506-CE16-4F6C-9996-69D1EFF970D9}"/>
              </a:ext>
            </a:extLst>
          </p:cNvPr>
          <p:cNvSpPr/>
          <p:nvPr/>
        </p:nvSpPr>
        <p:spPr>
          <a:xfrm>
            <a:off x="1200146" y="9479378"/>
            <a:ext cx="2183242" cy="253916"/>
          </a:xfrm>
          <a:prstGeom prst="rect">
            <a:avLst/>
          </a:prstGeom>
        </p:spPr>
        <p:txBody>
          <a:bodyPr wrap="square">
            <a:spAutoFit/>
          </a:bodyPr>
          <a:lstStyle/>
          <a:p>
            <a:r>
              <a:rPr lang="en-US" altLang="ja-JP" sz="1050" dirty="0">
                <a:solidFill>
                  <a:schemeClr val="bg1"/>
                </a:solidFill>
                <a:latin typeface="Meiryo UI" panose="020B0604030504040204" pitchFamily="50" charset="-128"/>
                <a:ea typeface="Meiryo UI" panose="020B0604030504040204" pitchFamily="50" charset="-128"/>
              </a:rPr>
              <a:t>TEL XXX-XXXX-XXX(</a:t>
            </a:r>
            <a:r>
              <a:rPr lang="ja-JP" altLang="en-US" sz="1050" dirty="0">
                <a:solidFill>
                  <a:schemeClr val="bg1"/>
                </a:solidFill>
                <a:latin typeface="Meiryo UI" panose="020B0604030504040204" pitchFamily="50" charset="-128"/>
                <a:ea typeface="Meiryo UI" panose="020B0604030504040204" pitchFamily="50" charset="-128"/>
              </a:rPr>
              <a:t>担当〇〇</a:t>
            </a:r>
            <a:r>
              <a:rPr lang="en-US" altLang="ja-JP" sz="1050" dirty="0">
                <a:solidFill>
                  <a:schemeClr val="bg1"/>
                </a:solidFill>
                <a:latin typeface="Meiryo UI" panose="020B0604030504040204" pitchFamily="50" charset="-128"/>
                <a:ea typeface="Meiryo UI" panose="020B0604030504040204" pitchFamily="50" charset="-128"/>
              </a:rPr>
              <a:t>)</a:t>
            </a:r>
          </a:p>
        </p:txBody>
      </p:sp>
      <p:sp>
        <p:nvSpPr>
          <p:cNvPr id="50" name="正方形/長方形 49">
            <a:extLst>
              <a:ext uri="{FF2B5EF4-FFF2-40B4-BE49-F238E27FC236}">
                <a16:creationId xmlns:a16="http://schemas.microsoft.com/office/drawing/2014/main" id="{D63C53E2-D65D-4470-87FB-8FF6D5B5A40F}"/>
              </a:ext>
            </a:extLst>
          </p:cNvPr>
          <p:cNvSpPr/>
          <p:nvPr/>
        </p:nvSpPr>
        <p:spPr>
          <a:xfrm>
            <a:off x="3992062" y="9452506"/>
            <a:ext cx="1370464" cy="1978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ABAB45A9-9EDB-4A3D-9B13-B2D1969329E6}"/>
              </a:ext>
            </a:extLst>
          </p:cNvPr>
          <p:cNvSpPr txBox="1"/>
          <p:nvPr/>
        </p:nvSpPr>
        <p:spPr>
          <a:xfrm>
            <a:off x="3992062" y="9457490"/>
            <a:ext cx="1064907" cy="184666"/>
          </a:xfrm>
          <a:prstGeom prst="rect">
            <a:avLst/>
          </a:prstGeom>
          <a:solidFill>
            <a:schemeClr val="bg1"/>
          </a:solidFill>
          <a:ln>
            <a:solidFill>
              <a:schemeClr val="tx1"/>
            </a:solidFill>
          </a:ln>
        </p:spPr>
        <p:txBody>
          <a:bodyPr wrap="square" rtlCol="0">
            <a:spAutoFit/>
          </a:bodyPr>
          <a:lstStyle/>
          <a:p>
            <a:r>
              <a:rPr kumimoji="1" lang="ja-JP" altLang="en-US" sz="600" dirty="0">
                <a:latin typeface="Meiryo UI" panose="020B0604030504040204" pitchFamily="50" charset="-128"/>
                <a:ea typeface="Meiryo UI" panose="020B0604030504040204" pitchFamily="50" charset="-128"/>
              </a:rPr>
              <a:t>〇〇幼稚園</a:t>
            </a:r>
          </a:p>
        </p:txBody>
      </p:sp>
      <p:sp>
        <p:nvSpPr>
          <p:cNvPr id="52" name="テキスト ボックス 51">
            <a:extLst>
              <a:ext uri="{FF2B5EF4-FFF2-40B4-BE49-F238E27FC236}">
                <a16:creationId xmlns:a16="http://schemas.microsoft.com/office/drawing/2014/main" id="{BA65F568-69BE-4AF3-B062-6589AC3B97E4}"/>
              </a:ext>
            </a:extLst>
          </p:cNvPr>
          <p:cNvSpPr txBox="1"/>
          <p:nvPr/>
        </p:nvSpPr>
        <p:spPr>
          <a:xfrm>
            <a:off x="5008444" y="9441989"/>
            <a:ext cx="45824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検索</a:t>
            </a:r>
          </a:p>
        </p:txBody>
      </p:sp>
      <p:sp>
        <p:nvSpPr>
          <p:cNvPr id="53" name="矢印: 右 52">
            <a:extLst>
              <a:ext uri="{FF2B5EF4-FFF2-40B4-BE49-F238E27FC236}">
                <a16:creationId xmlns:a16="http://schemas.microsoft.com/office/drawing/2014/main" id="{7BEB9935-5BED-46C9-B5CD-46AE2762C6B7}"/>
              </a:ext>
            </a:extLst>
          </p:cNvPr>
          <p:cNvSpPr/>
          <p:nvPr/>
        </p:nvSpPr>
        <p:spPr>
          <a:xfrm rot="13590842">
            <a:off x="5271559" y="9622120"/>
            <a:ext cx="183818" cy="127987"/>
          </a:xfrm>
          <a:prstGeom prst="rightArrow">
            <a:avLst>
              <a:gd name="adj1" fmla="val 29326"/>
              <a:gd name="adj2" fmla="val 1080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A2EC42B1-96EF-46D4-A1C2-EBABF895A705}"/>
              </a:ext>
            </a:extLst>
          </p:cNvPr>
          <p:cNvSpPr txBox="1"/>
          <p:nvPr/>
        </p:nvSpPr>
        <p:spPr>
          <a:xfrm>
            <a:off x="3329124" y="9185358"/>
            <a:ext cx="889020" cy="215444"/>
          </a:xfrm>
          <a:prstGeom prst="rect">
            <a:avLst/>
          </a:prstGeom>
          <a:noFill/>
        </p:spPr>
        <p:txBody>
          <a:bodyPr wrap="square" rtlCol="0">
            <a:spAutoFit/>
          </a:bodyPr>
          <a:lstStyle/>
          <a:p>
            <a:r>
              <a:rPr kumimoji="1" lang="en-US" altLang="ja-JP" sz="800" b="1" dirty="0">
                <a:solidFill>
                  <a:schemeClr val="bg1"/>
                </a:solidFill>
                <a:latin typeface="Meiryo UI" panose="020B0604030504040204" pitchFamily="50" charset="-128"/>
                <a:ea typeface="Meiryo UI" panose="020B0604030504040204" pitchFamily="50" charset="-128"/>
              </a:rPr>
              <a:t>HP</a:t>
            </a:r>
            <a:r>
              <a:rPr kumimoji="1" lang="ja-JP" altLang="en-US" sz="800" b="1" dirty="0">
                <a:solidFill>
                  <a:schemeClr val="bg1"/>
                </a:solidFill>
                <a:latin typeface="Meiryo UI" panose="020B0604030504040204" pitchFamily="50" charset="-128"/>
                <a:ea typeface="Meiryo UI" panose="020B0604030504040204" pitchFamily="50" charset="-128"/>
              </a:rPr>
              <a:t>はコチラ！</a:t>
            </a:r>
          </a:p>
        </p:txBody>
      </p:sp>
      <p:sp>
        <p:nvSpPr>
          <p:cNvPr id="55" name="正方形/長方形 54">
            <a:extLst>
              <a:ext uri="{FF2B5EF4-FFF2-40B4-BE49-F238E27FC236}">
                <a16:creationId xmlns:a16="http://schemas.microsoft.com/office/drawing/2014/main" id="{900BEF13-DC27-4DC4-A78C-07CD9C1CA4AA}"/>
              </a:ext>
            </a:extLst>
          </p:cNvPr>
          <p:cNvSpPr/>
          <p:nvPr/>
        </p:nvSpPr>
        <p:spPr>
          <a:xfrm>
            <a:off x="3475948" y="9382245"/>
            <a:ext cx="410210" cy="382229"/>
          </a:xfrm>
          <a:prstGeom prst="rect">
            <a:avLst/>
          </a:prstGeom>
          <a:solidFill>
            <a:srgbClr val="8FCF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00" dirty="0">
                <a:solidFill>
                  <a:schemeClr val="tx1"/>
                </a:solidFill>
              </a:rPr>
              <a:t>QR</a:t>
            </a:r>
          </a:p>
          <a:p>
            <a:pPr algn="ctr"/>
            <a:r>
              <a:rPr kumimoji="1" lang="ja-JP" altLang="en-US" sz="500" dirty="0">
                <a:solidFill>
                  <a:schemeClr val="tx1"/>
                </a:solidFill>
              </a:rPr>
              <a:t>コード</a:t>
            </a:r>
          </a:p>
        </p:txBody>
      </p:sp>
      <p:sp>
        <p:nvSpPr>
          <p:cNvPr id="56" name="正方形/長方形 55">
            <a:extLst>
              <a:ext uri="{FF2B5EF4-FFF2-40B4-BE49-F238E27FC236}">
                <a16:creationId xmlns:a16="http://schemas.microsoft.com/office/drawing/2014/main" id="{0D906D71-A094-4137-B189-78BD4BCA2552}"/>
              </a:ext>
            </a:extLst>
          </p:cNvPr>
          <p:cNvSpPr/>
          <p:nvPr/>
        </p:nvSpPr>
        <p:spPr>
          <a:xfrm>
            <a:off x="46053" y="9248582"/>
            <a:ext cx="1345174" cy="523220"/>
          </a:xfrm>
          <a:prstGeom prst="rect">
            <a:avLst/>
          </a:prstGeom>
        </p:spPr>
        <p:txBody>
          <a:bodyPr wrap="square">
            <a:spAutoFit/>
          </a:bodyPr>
          <a:lstStyle/>
          <a:p>
            <a:pPr marR="133350" lvl="0" algn="ctr"/>
            <a:r>
              <a:rPr lang="ja-JP" altLang="en-US"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お問い合わせ</a:t>
            </a:r>
            <a:endParaRPr lang="en-US" altLang="ja-JP"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a:p>
            <a:pPr marR="133350" lvl="0" algn="ctr"/>
            <a:r>
              <a:rPr lang="ja-JP" altLang="en-US"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お申込み</a:t>
            </a:r>
            <a:endParaRPr lang="en-US" altLang="ja-JP"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正方形/長方形 56">
            <a:extLst>
              <a:ext uri="{FF2B5EF4-FFF2-40B4-BE49-F238E27FC236}">
                <a16:creationId xmlns:a16="http://schemas.microsoft.com/office/drawing/2014/main" id="{AC13FB91-1F17-475D-8B09-45EBA63CA8AF}"/>
              </a:ext>
            </a:extLst>
          </p:cNvPr>
          <p:cNvSpPr/>
          <p:nvPr/>
        </p:nvSpPr>
        <p:spPr>
          <a:xfrm>
            <a:off x="5383914" y="9233590"/>
            <a:ext cx="1558135" cy="415498"/>
          </a:xfrm>
          <a:prstGeom prst="rect">
            <a:avLst/>
          </a:prstGeom>
        </p:spPr>
        <p:txBody>
          <a:bodyPr wrap="square">
            <a:spAutoFit/>
          </a:bodyPr>
          <a:lstStyle/>
          <a:p>
            <a:pPr marR="133350" lvl="0" algn="r"/>
            <a:r>
              <a:rPr lang="ja-JP" altLang="en-US" sz="105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学校法人〇〇学園</a:t>
            </a:r>
            <a:endParaRPr lang="en-US" altLang="ja-JP" sz="105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a:p>
            <a:pPr marR="133350" lvl="0" algn="r"/>
            <a:r>
              <a:rPr lang="ja-JP" altLang="en-US" sz="105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〇〇幼稚園</a:t>
            </a:r>
            <a:endParaRPr lang="en-US" altLang="ja-JP" sz="105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正方形/長方形 57">
            <a:extLst>
              <a:ext uri="{FF2B5EF4-FFF2-40B4-BE49-F238E27FC236}">
                <a16:creationId xmlns:a16="http://schemas.microsoft.com/office/drawing/2014/main" id="{6C42C9D5-6F43-4545-A997-E35338556C71}"/>
              </a:ext>
            </a:extLst>
          </p:cNvPr>
          <p:cNvSpPr/>
          <p:nvPr/>
        </p:nvSpPr>
        <p:spPr>
          <a:xfrm>
            <a:off x="5873940" y="9553711"/>
            <a:ext cx="918722" cy="323165"/>
          </a:xfrm>
          <a:prstGeom prst="rect">
            <a:avLst/>
          </a:prstGeom>
        </p:spPr>
        <p:txBody>
          <a:bodyPr wrap="square">
            <a:spAutoFit/>
          </a:bodyPr>
          <a:lstStyle/>
          <a:p>
            <a:pPr algn="r"/>
            <a:r>
              <a:rPr lang="zh-TW" altLang="en-US" sz="800" dirty="0">
                <a:solidFill>
                  <a:schemeClr val="bg1"/>
                </a:solidFill>
                <a:latin typeface="Meiryo UI" panose="020B0604030504040204" pitchFamily="50" charset="-128"/>
                <a:ea typeface="Meiryo UI" panose="020B0604030504040204" pitchFamily="50" charset="-128"/>
              </a:rPr>
              <a:t>〒</a:t>
            </a:r>
            <a:r>
              <a:rPr lang="en-US" altLang="zh-TW" sz="800" dirty="0">
                <a:solidFill>
                  <a:schemeClr val="bg1"/>
                </a:solidFill>
                <a:latin typeface="Meiryo UI" panose="020B0604030504040204" pitchFamily="50" charset="-128"/>
                <a:ea typeface="Meiryo UI" panose="020B0604030504040204" pitchFamily="50" charset="-128"/>
              </a:rPr>
              <a:t>XXX-XXXX</a:t>
            </a:r>
            <a:r>
              <a:rPr lang="ja-JP" altLang="en-US" sz="700" dirty="0">
                <a:solidFill>
                  <a:schemeClr val="bg1"/>
                </a:solidFill>
                <a:latin typeface="Meiryo UI" panose="020B0604030504040204" pitchFamily="50" charset="-128"/>
                <a:ea typeface="Meiryo UI" panose="020B0604030504040204" pitchFamily="50" charset="-128"/>
              </a:rPr>
              <a:t>　</a:t>
            </a:r>
            <a:endParaRPr lang="en-US" altLang="ja-JP" sz="700" dirty="0">
              <a:solidFill>
                <a:schemeClr val="bg1"/>
              </a:solidFill>
              <a:latin typeface="Meiryo UI" panose="020B0604030504040204" pitchFamily="50" charset="-128"/>
              <a:ea typeface="Meiryo UI" panose="020B0604030504040204" pitchFamily="50" charset="-128"/>
            </a:endParaRPr>
          </a:p>
          <a:p>
            <a:pPr algn="r"/>
            <a:r>
              <a:rPr lang="ja-JP" altLang="en-US" sz="700" dirty="0">
                <a:solidFill>
                  <a:schemeClr val="bg1"/>
                </a:solidFill>
                <a:latin typeface="Meiryo UI" panose="020B0604030504040204" pitchFamily="50" charset="-128"/>
                <a:ea typeface="Meiryo UI" panose="020B0604030504040204" pitchFamily="50" charset="-128"/>
              </a:rPr>
              <a:t>〇〇〇〇〇〇〇〇</a:t>
            </a:r>
            <a:endParaRPr lang="en-US" altLang="ja-JP" sz="700" dirty="0">
              <a:solidFill>
                <a:schemeClr val="bg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r="6420" b="10456"/>
          <a:stretch/>
        </p:blipFill>
        <p:spPr>
          <a:xfrm>
            <a:off x="763001" y="2714662"/>
            <a:ext cx="2004454" cy="1276673"/>
          </a:xfrm>
          <a:prstGeom prst="rect">
            <a:avLst/>
          </a:prstGeom>
        </p:spPr>
      </p:pic>
      <p:pic>
        <p:nvPicPr>
          <p:cNvPr id="59" name="図 58"/>
          <p:cNvPicPr>
            <a:picLocks noChangeAspect="1"/>
          </p:cNvPicPr>
          <p:nvPr/>
        </p:nvPicPr>
        <p:blipFill rotWithShape="1">
          <a:blip r:embed="rId3" cstate="print">
            <a:extLst>
              <a:ext uri="{28A0092B-C50C-407E-A947-70E740481C1C}">
                <a14:useLocalDpi xmlns:a14="http://schemas.microsoft.com/office/drawing/2010/main" val="0"/>
              </a:ext>
            </a:extLst>
          </a:blip>
          <a:srcRect r="6420" b="10456"/>
          <a:stretch/>
        </p:blipFill>
        <p:spPr>
          <a:xfrm>
            <a:off x="4098624" y="2722459"/>
            <a:ext cx="2004454" cy="1276673"/>
          </a:xfrm>
          <a:prstGeom prst="rect">
            <a:avLst/>
          </a:prstGeom>
        </p:spPr>
      </p:pic>
      <p:pic>
        <p:nvPicPr>
          <p:cNvPr id="60" name="図 59"/>
          <p:cNvPicPr>
            <a:picLocks noChangeAspect="1"/>
          </p:cNvPicPr>
          <p:nvPr/>
        </p:nvPicPr>
        <p:blipFill rotWithShape="1">
          <a:blip r:embed="rId4" cstate="print">
            <a:extLst>
              <a:ext uri="{28A0092B-C50C-407E-A947-70E740481C1C}">
                <a14:useLocalDpi xmlns:a14="http://schemas.microsoft.com/office/drawing/2010/main" val="0"/>
              </a:ext>
            </a:extLst>
          </a:blip>
          <a:srcRect r="6420" b="10456"/>
          <a:stretch/>
        </p:blipFill>
        <p:spPr>
          <a:xfrm>
            <a:off x="436659" y="5768312"/>
            <a:ext cx="1346897" cy="857863"/>
          </a:xfrm>
          <a:prstGeom prst="rect">
            <a:avLst/>
          </a:prstGeom>
        </p:spPr>
      </p:pic>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6420" b="10456"/>
          <a:stretch/>
        </p:blipFill>
        <p:spPr>
          <a:xfrm>
            <a:off x="3764190" y="5800769"/>
            <a:ext cx="1346897" cy="857863"/>
          </a:xfrm>
          <a:prstGeom prst="rect">
            <a:avLst/>
          </a:prstGeom>
        </p:spPr>
      </p:pic>
      <p:pic>
        <p:nvPicPr>
          <p:cNvPr id="62" name="図 61"/>
          <p:cNvPicPr>
            <a:picLocks noChangeAspect="1"/>
          </p:cNvPicPr>
          <p:nvPr/>
        </p:nvPicPr>
        <p:blipFill rotWithShape="1">
          <a:blip r:embed="rId4" cstate="print">
            <a:extLst>
              <a:ext uri="{28A0092B-C50C-407E-A947-70E740481C1C}">
                <a14:useLocalDpi xmlns:a14="http://schemas.microsoft.com/office/drawing/2010/main" val="0"/>
              </a:ext>
            </a:extLst>
          </a:blip>
          <a:srcRect r="6420" b="10456"/>
          <a:stretch/>
        </p:blipFill>
        <p:spPr>
          <a:xfrm>
            <a:off x="3832063" y="7822011"/>
            <a:ext cx="1346897" cy="857863"/>
          </a:xfrm>
          <a:prstGeom prst="rect">
            <a:avLst/>
          </a:prstGeom>
        </p:spPr>
      </p:pic>
      <p:pic>
        <p:nvPicPr>
          <p:cNvPr id="63" name="図 62"/>
          <p:cNvPicPr>
            <a:picLocks noChangeAspect="1"/>
          </p:cNvPicPr>
          <p:nvPr/>
        </p:nvPicPr>
        <p:blipFill rotWithShape="1">
          <a:blip r:embed="rId4" cstate="print">
            <a:extLst>
              <a:ext uri="{28A0092B-C50C-407E-A947-70E740481C1C}">
                <a14:useLocalDpi xmlns:a14="http://schemas.microsoft.com/office/drawing/2010/main" val="0"/>
              </a:ext>
            </a:extLst>
          </a:blip>
          <a:srcRect r="6420" b="10456"/>
          <a:stretch/>
        </p:blipFill>
        <p:spPr>
          <a:xfrm>
            <a:off x="431945" y="7831243"/>
            <a:ext cx="1346897" cy="857863"/>
          </a:xfrm>
          <a:prstGeom prst="rect">
            <a:avLst/>
          </a:prstGeom>
        </p:spPr>
      </p:pic>
    </p:spTree>
    <p:extLst>
      <p:ext uri="{BB962C8B-B14F-4D97-AF65-F5344CB8AC3E}">
        <p14:creationId xmlns:p14="http://schemas.microsoft.com/office/powerpoint/2010/main" val="11205225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TotalTime>
  <Words>153</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小島 千奈</dc:creator>
  <cp:lastModifiedBy>渡辺 万紀子</cp:lastModifiedBy>
  <cp:revision>8</cp:revision>
  <dcterms:created xsi:type="dcterms:W3CDTF">2021-01-05T02:24:47Z</dcterms:created>
  <dcterms:modified xsi:type="dcterms:W3CDTF">2022-11-15T05:16:21Z</dcterms:modified>
</cp:coreProperties>
</file>