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FFFFFF"/>
    <a:srgbClr val="FEF0F0"/>
    <a:srgbClr val="FFC000"/>
    <a:srgbClr val="FFCCFF"/>
    <a:srgbClr val="FEE8E8"/>
    <a:srgbClr val="FEDEDE"/>
    <a:srgbClr val="FFC5FF"/>
    <a:srgbClr val="F8B298"/>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11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410378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69782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82395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2197686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362144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324641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106421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11717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326868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3675152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CCDF80-4B08-4847-9D4F-D34084F4FAD8}"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100223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CCDF80-4B08-4847-9D4F-D34084F4FAD8}" type="datetimeFigureOut">
              <a:rPr kumimoji="1" lang="ja-JP" altLang="en-US" smtClean="0"/>
              <a:t>2022/9/14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5E97F-662F-47FA-ACDE-E6817493DE1E}" type="slidenum">
              <a:rPr kumimoji="1" lang="ja-JP" altLang="en-US" smtClean="0"/>
              <a:t>‹#›</a:t>
            </a:fld>
            <a:endParaRPr kumimoji="1" lang="ja-JP" altLang="en-US"/>
          </a:p>
        </p:txBody>
      </p:sp>
    </p:spTree>
    <p:extLst>
      <p:ext uri="{BB962C8B-B14F-4D97-AF65-F5344CB8AC3E}">
        <p14:creationId xmlns:p14="http://schemas.microsoft.com/office/powerpoint/2010/main" val="523560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27CAB0AC-68C2-44FF-A4B0-C04305966CCA}"/>
              </a:ext>
            </a:extLst>
          </p:cNvPr>
          <p:cNvSpPr/>
          <p:nvPr/>
        </p:nvSpPr>
        <p:spPr>
          <a:xfrm>
            <a:off x="0" y="4633"/>
            <a:ext cx="9916660" cy="6872082"/>
          </a:xfrm>
          <a:prstGeom prst="rect">
            <a:avLst/>
          </a:prstGeom>
          <a:solidFill>
            <a:srgbClr val="FE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角丸四角形 119"/>
          <p:cNvSpPr/>
          <p:nvPr/>
        </p:nvSpPr>
        <p:spPr>
          <a:xfrm>
            <a:off x="65505" y="4955651"/>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角丸四角形 134"/>
          <p:cNvSpPr/>
          <p:nvPr/>
        </p:nvSpPr>
        <p:spPr>
          <a:xfrm>
            <a:off x="3345670" y="4955652"/>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角丸四角形 135"/>
          <p:cNvSpPr/>
          <p:nvPr/>
        </p:nvSpPr>
        <p:spPr>
          <a:xfrm>
            <a:off x="6625835" y="4955651"/>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角丸四角形 136"/>
          <p:cNvSpPr/>
          <p:nvPr/>
        </p:nvSpPr>
        <p:spPr>
          <a:xfrm>
            <a:off x="65505" y="3064007"/>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角丸四角形 137"/>
          <p:cNvSpPr/>
          <p:nvPr/>
        </p:nvSpPr>
        <p:spPr>
          <a:xfrm>
            <a:off x="3345670" y="3064008"/>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角丸四角形 138"/>
          <p:cNvSpPr/>
          <p:nvPr/>
        </p:nvSpPr>
        <p:spPr>
          <a:xfrm>
            <a:off x="6625835" y="3064007"/>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角丸四角形 139"/>
          <p:cNvSpPr/>
          <p:nvPr/>
        </p:nvSpPr>
        <p:spPr>
          <a:xfrm>
            <a:off x="65505" y="1172363"/>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角丸四角形 140"/>
          <p:cNvSpPr/>
          <p:nvPr/>
        </p:nvSpPr>
        <p:spPr>
          <a:xfrm>
            <a:off x="3345670" y="1172364"/>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角丸四角形 141"/>
          <p:cNvSpPr/>
          <p:nvPr/>
        </p:nvSpPr>
        <p:spPr>
          <a:xfrm>
            <a:off x="6625835" y="1172363"/>
            <a:ext cx="3204000" cy="1850553"/>
          </a:xfrm>
          <a:prstGeom prst="roundRect">
            <a:avLst>
              <a:gd name="adj" fmla="val 1246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13920" y="1604275"/>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①カラオケ・読書</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②寝かしつけ</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③先生の皆さんがとても優しく、イベントの準備を一緒に行うのが楽しいです！</a:t>
            </a:r>
            <a:endParaRPr kumimoji="1" lang="en-US" altLang="ja-JP" sz="1000" dirty="0">
              <a:latin typeface="メイリオ" panose="020B0604030504040204" pitchFamily="50" charset="-128"/>
              <a:ea typeface="メイリオ" panose="020B0604030504040204" pitchFamily="50" charset="-128"/>
            </a:endParaRPr>
          </a:p>
        </p:txBody>
      </p:sp>
      <p:sp>
        <p:nvSpPr>
          <p:cNvPr id="6" name="角丸四角形 5"/>
          <p:cNvSpPr/>
          <p:nvPr/>
        </p:nvSpPr>
        <p:spPr>
          <a:xfrm>
            <a:off x="156143" y="1247644"/>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155830" y="1240671"/>
            <a:ext cx="1680268"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四谷</a:t>
            </a:r>
            <a:r>
              <a:rPr kumimoji="1" lang="en-US" altLang="ja-JP" sz="1400" b="1" dirty="0">
                <a:latin typeface="メイリオ" panose="020B0604030504040204" pitchFamily="50" charset="-128"/>
                <a:ea typeface="メイリオ" panose="020B0604030504040204" pitchFamily="50" charset="-128"/>
              </a:rPr>
              <a:t> </a:t>
            </a:r>
            <a:r>
              <a:rPr kumimoji="1" lang="ja-JP" altLang="en-US" sz="1400" b="1" dirty="0">
                <a:latin typeface="メイリオ" panose="020B0604030504040204" pitchFamily="50" charset="-128"/>
                <a:ea typeface="メイリオ" panose="020B0604030504040204" pitchFamily="50" charset="-128"/>
              </a:rPr>
              <a:t>さくら　先生</a:t>
            </a:r>
          </a:p>
        </p:txBody>
      </p:sp>
      <p:sp>
        <p:nvSpPr>
          <p:cNvPr id="49" name="角丸四角形 48"/>
          <p:cNvSpPr/>
          <p:nvPr/>
        </p:nvSpPr>
        <p:spPr>
          <a:xfrm>
            <a:off x="156143" y="3129367"/>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50"/>
          <p:cNvSpPr/>
          <p:nvPr/>
        </p:nvSpPr>
        <p:spPr>
          <a:xfrm>
            <a:off x="160032" y="5025776"/>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3434364" y="1247644"/>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5" name="角丸四角形 64"/>
          <p:cNvSpPr/>
          <p:nvPr/>
        </p:nvSpPr>
        <p:spPr>
          <a:xfrm>
            <a:off x="3438253" y="5025776"/>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3" name="角丸四角形 72"/>
          <p:cNvSpPr/>
          <p:nvPr/>
        </p:nvSpPr>
        <p:spPr>
          <a:xfrm>
            <a:off x="6682715" y="1247644"/>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5" name="角丸四角形 74"/>
          <p:cNvSpPr/>
          <p:nvPr/>
        </p:nvSpPr>
        <p:spPr>
          <a:xfrm>
            <a:off x="6682715" y="3129367"/>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7" name="角丸四角形 76"/>
          <p:cNvSpPr/>
          <p:nvPr/>
        </p:nvSpPr>
        <p:spPr>
          <a:xfrm>
            <a:off x="6686604" y="5025776"/>
            <a:ext cx="3022722" cy="26486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9" name="テキスト ボックス 78"/>
          <p:cNvSpPr txBox="1"/>
          <p:nvPr/>
        </p:nvSpPr>
        <p:spPr>
          <a:xfrm>
            <a:off x="2075335" y="1263754"/>
            <a:ext cx="1101584"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2020</a:t>
            </a:r>
            <a:r>
              <a:rPr kumimoji="1" lang="ja-JP" altLang="en-US" sz="1100" dirty="0">
                <a:latin typeface="メイリオ" panose="020B0604030504040204" pitchFamily="50" charset="-128"/>
                <a:ea typeface="メイリオ" panose="020B0604030504040204" pitchFamily="50" charset="-128"/>
              </a:rPr>
              <a:t>年度入職</a:t>
            </a:r>
          </a:p>
        </p:txBody>
      </p:sp>
      <p:sp>
        <p:nvSpPr>
          <p:cNvPr id="80" name="テキスト ボックス 79"/>
          <p:cNvSpPr txBox="1"/>
          <p:nvPr/>
        </p:nvSpPr>
        <p:spPr>
          <a:xfrm>
            <a:off x="155830" y="3132897"/>
            <a:ext cx="1680268"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飯田橋 みき　先生</a:t>
            </a:r>
          </a:p>
        </p:txBody>
      </p:sp>
      <p:sp>
        <p:nvSpPr>
          <p:cNvPr id="81" name="テキスト ボックス 80"/>
          <p:cNvSpPr txBox="1"/>
          <p:nvPr/>
        </p:nvSpPr>
        <p:spPr>
          <a:xfrm>
            <a:off x="2075335" y="3155980"/>
            <a:ext cx="1101584"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2018</a:t>
            </a:r>
            <a:r>
              <a:rPr kumimoji="1" lang="ja-JP" altLang="en-US" sz="1100" dirty="0">
                <a:latin typeface="メイリオ" panose="020B0604030504040204" pitchFamily="50" charset="-128"/>
                <a:ea typeface="メイリオ" panose="020B0604030504040204" pitchFamily="50" charset="-128"/>
              </a:rPr>
              <a:t>年度入職</a:t>
            </a:r>
          </a:p>
        </p:txBody>
      </p:sp>
      <p:sp>
        <p:nvSpPr>
          <p:cNvPr id="82" name="テキスト ボックス 81"/>
          <p:cNvSpPr txBox="1"/>
          <p:nvPr/>
        </p:nvSpPr>
        <p:spPr>
          <a:xfrm>
            <a:off x="155830" y="5022615"/>
            <a:ext cx="1739579"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新橋 かおる 　先生</a:t>
            </a:r>
          </a:p>
        </p:txBody>
      </p:sp>
      <p:sp>
        <p:nvSpPr>
          <p:cNvPr id="83" name="テキスト ボックス 82"/>
          <p:cNvSpPr txBox="1"/>
          <p:nvPr/>
        </p:nvSpPr>
        <p:spPr>
          <a:xfrm>
            <a:off x="2075335" y="5045698"/>
            <a:ext cx="1101584"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2015</a:t>
            </a:r>
            <a:r>
              <a:rPr kumimoji="1" lang="ja-JP" altLang="en-US" sz="1100" dirty="0">
                <a:latin typeface="メイリオ" panose="020B0604030504040204" pitchFamily="50" charset="-128"/>
                <a:ea typeface="メイリオ" panose="020B0604030504040204" pitchFamily="50" charset="-128"/>
              </a:rPr>
              <a:t>年度入職</a:t>
            </a:r>
          </a:p>
        </p:txBody>
      </p:sp>
      <p:sp>
        <p:nvSpPr>
          <p:cNvPr id="84" name="テキスト ボックス 83"/>
          <p:cNvSpPr txBox="1"/>
          <p:nvPr/>
        </p:nvSpPr>
        <p:spPr>
          <a:xfrm>
            <a:off x="3432532" y="1240671"/>
            <a:ext cx="1500732"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苗字 名前　先生</a:t>
            </a:r>
          </a:p>
        </p:txBody>
      </p:sp>
      <p:sp>
        <p:nvSpPr>
          <p:cNvPr id="85" name="テキスト ボックス 84"/>
          <p:cNvSpPr txBox="1"/>
          <p:nvPr/>
        </p:nvSpPr>
        <p:spPr>
          <a:xfrm>
            <a:off x="5352037" y="1263754"/>
            <a:ext cx="1101584"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年度入職</a:t>
            </a:r>
          </a:p>
        </p:txBody>
      </p:sp>
      <p:sp>
        <p:nvSpPr>
          <p:cNvPr id="90" name="テキスト ボックス 89"/>
          <p:cNvSpPr txBox="1"/>
          <p:nvPr/>
        </p:nvSpPr>
        <p:spPr>
          <a:xfrm>
            <a:off x="6683182" y="1240671"/>
            <a:ext cx="1500732"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苗字 名前　先生</a:t>
            </a:r>
          </a:p>
        </p:txBody>
      </p:sp>
      <p:sp>
        <p:nvSpPr>
          <p:cNvPr id="91" name="テキスト ボックス 90"/>
          <p:cNvSpPr txBox="1"/>
          <p:nvPr/>
        </p:nvSpPr>
        <p:spPr>
          <a:xfrm>
            <a:off x="8602686" y="1263754"/>
            <a:ext cx="1101585"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年度入職</a:t>
            </a:r>
          </a:p>
        </p:txBody>
      </p:sp>
      <p:sp>
        <p:nvSpPr>
          <p:cNvPr id="96" name="テキスト ボックス 95"/>
          <p:cNvSpPr txBox="1"/>
          <p:nvPr/>
        </p:nvSpPr>
        <p:spPr>
          <a:xfrm>
            <a:off x="65505" y="64208"/>
            <a:ext cx="7627409" cy="553998"/>
          </a:xfrm>
          <a:prstGeom prst="rect">
            <a:avLst/>
          </a:prstGeom>
          <a:noFill/>
        </p:spPr>
        <p:txBody>
          <a:bodyPr wrap="none" rtlCol="0">
            <a:spAutoFit/>
          </a:bodyPr>
          <a:lstStyle/>
          <a:p>
            <a:r>
              <a:rPr kumimoji="1" lang="ja-JP" altLang="en-US" sz="3000" b="1" dirty="0">
                <a:ln w="12700">
                  <a:solidFill>
                    <a:schemeClr val="accent1"/>
                  </a:solidFill>
                  <a:prstDash val="solid"/>
                </a:ln>
                <a:pattFill prst="pct75">
                  <a:fgClr>
                    <a:srgbClr val="FFC000"/>
                  </a:fgClr>
                  <a:bgClr>
                    <a:schemeClr val="bg1"/>
                  </a:bgClr>
                </a:pattFill>
                <a:effectLst>
                  <a:outerShdw dist="38100" dir="2640000" algn="bl" rotWithShape="0">
                    <a:schemeClr val="accent1"/>
                  </a:outerShdw>
                </a:effectLst>
                <a:latin typeface="HGP創英角ﾎﾟｯﾌﾟ体" panose="040B0A00000000000000" pitchFamily="50" charset="-128"/>
                <a:ea typeface="HGP創英角ﾎﾟｯﾌﾟ体" panose="040B0A00000000000000" pitchFamily="50" charset="-128"/>
              </a:rPr>
              <a:t>○○幼稚園の自慢の先生たちを紹介します！</a:t>
            </a:r>
          </a:p>
        </p:txBody>
      </p:sp>
      <p:sp>
        <p:nvSpPr>
          <p:cNvPr id="97" name="テキスト ボックス 96"/>
          <p:cNvSpPr txBox="1"/>
          <p:nvPr/>
        </p:nvSpPr>
        <p:spPr>
          <a:xfrm>
            <a:off x="7785960" y="774459"/>
            <a:ext cx="1005403" cy="438582"/>
          </a:xfrm>
          <a:prstGeom prst="rect">
            <a:avLst/>
          </a:prstGeom>
          <a:noFill/>
        </p:spPr>
        <p:txBody>
          <a:bodyPr wrap="none" rtlCol="0">
            <a:spAutoFit/>
          </a:bodyPr>
          <a:lstStyle/>
          <a:p>
            <a:r>
              <a:rPr kumimoji="1" lang="ja-JP" altLang="en-US" sz="1050" b="1" dirty="0">
                <a:latin typeface="メイリオ" panose="020B0604030504040204" pitchFamily="50" charset="-128"/>
                <a:ea typeface="メイリオ" panose="020B0604030504040204" pitchFamily="50" charset="-128"/>
              </a:rPr>
              <a:t>園長先生</a:t>
            </a:r>
            <a:endParaRPr kumimoji="1" lang="en-US" altLang="ja-JP" sz="105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市ヶ谷 花子</a:t>
            </a:r>
            <a:endParaRPr kumimoji="1" lang="en-US" altLang="ja-JP" sz="1200" b="1" dirty="0">
              <a:latin typeface="メイリオ" panose="020B0604030504040204" pitchFamily="50" charset="-128"/>
              <a:ea typeface="メイリオ" panose="020B0604030504040204" pitchFamily="50" charset="-128"/>
            </a:endParaRPr>
          </a:p>
        </p:txBody>
      </p:sp>
      <p:sp>
        <p:nvSpPr>
          <p:cNvPr id="7" name="円形吹き出し 6"/>
          <p:cNvSpPr/>
          <p:nvPr/>
        </p:nvSpPr>
        <p:spPr>
          <a:xfrm>
            <a:off x="7574297" y="55646"/>
            <a:ext cx="1217066" cy="673913"/>
          </a:xfrm>
          <a:prstGeom prst="wedgeEllipseCallout">
            <a:avLst>
              <a:gd name="adj1" fmla="val 51048"/>
              <a:gd name="adj2" fmla="val 30392"/>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7663298" y="183479"/>
            <a:ext cx="1123368" cy="461665"/>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幼稚園のお母さん。</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先生と子どもたちを</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温かく見守ります！</a:t>
            </a:r>
          </a:p>
        </p:txBody>
      </p:sp>
      <p:sp>
        <p:nvSpPr>
          <p:cNvPr id="103" name="テキスト ボックス 102"/>
          <p:cNvSpPr txBox="1"/>
          <p:nvPr/>
        </p:nvSpPr>
        <p:spPr>
          <a:xfrm>
            <a:off x="141989" y="625179"/>
            <a:ext cx="5716405" cy="507831"/>
          </a:xfrm>
          <a:prstGeom prst="rect">
            <a:avLst/>
          </a:prstGeom>
          <a:noFill/>
        </p:spPr>
        <p:txBody>
          <a:bodyPr wrap="square" rtlCol="0">
            <a:spAutoFit/>
          </a:bodyPr>
          <a:lstStyle/>
          <a:p>
            <a:r>
              <a:rPr kumimoji="1" lang="ja-JP" altLang="en-US" sz="900" b="1" dirty="0">
                <a:latin typeface="メイリオ" panose="020B0604030504040204" pitchFamily="50" charset="-128"/>
                <a:ea typeface="メイリオ" panose="020B0604030504040204" pitchFamily="50" charset="-128"/>
              </a:rPr>
              <a:t>ようこそ！ ○○幼稚園は、家族のように温かく、和気あいあいとした雰囲気の幼稚園です！</a:t>
            </a:r>
            <a:endParaRPr kumimoji="1" lang="en-US" altLang="ja-JP" sz="900" b="1" dirty="0">
              <a:latin typeface="メイリオ" panose="020B0604030504040204" pitchFamily="50" charset="-128"/>
              <a:ea typeface="メイリオ" panose="020B0604030504040204" pitchFamily="50" charset="-128"/>
            </a:endParaRPr>
          </a:p>
          <a:p>
            <a:r>
              <a:rPr kumimoji="1" lang="ja-JP" altLang="en-US" sz="900" b="1" dirty="0">
                <a:latin typeface="メイリオ" panose="020B0604030504040204" pitchFamily="50" charset="-128"/>
                <a:ea typeface="メイリオ" panose="020B0604030504040204" pitchFamily="50" charset="-128"/>
              </a:rPr>
              <a:t>○○幼稚園の先生たちは一人ひとりに違う個性があり、キラキラと輝く先生たちは○○</a:t>
            </a:r>
            <a:r>
              <a:rPr kumimoji="1" lang="ja-JP" altLang="en-US" sz="900" b="1">
                <a:latin typeface="メイリオ" panose="020B0604030504040204" pitchFamily="50" charset="-128"/>
                <a:ea typeface="メイリオ" panose="020B0604030504040204" pitchFamily="50" charset="-128"/>
              </a:rPr>
              <a:t>幼稚園の自慢です</a:t>
            </a:r>
            <a:r>
              <a:rPr kumimoji="1" lang="ja-JP" altLang="en-US" sz="900" b="1" dirty="0">
                <a:latin typeface="メイリオ" panose="020B0604030504040204" pitchFamily="50" charset="-128"/>
                <a:ea typeface="メイリオ" panose="020B0604030504040204" pitchFamily="50" charset="-128"/>
              </a:rPr>
              <a:t>！</a:t>
            </a:r>
            <a:endParaRPr kumimoji="1" lang="en-US" altLang="ja-JP" sz="900" b="1" dirty="0">
              <a:latin typeface="メイリオ" panose="020B0604030504040204" pitchFamily="50" charset="-128"/>
              <a:ea typeface="メイリオ" panose="020B0604030504040204" pitchFamily="50" charset="-128"/>
            </a:endParaRPr>
          </a:p>
          <a:p>
            <a:r>
              <a:rPr kumimoji="1" lang="ja-JP" altLang="en-US" sz="900" b="1" dirty="0">
                <a:latin typeface="メイリオ" panose="020B0604030504040204" pitchFamily="50" charset="-128"/>
                <a:ea typeface="メイリオ" panose="020B0604030504040204" pitchFamily="50" charset="-128"/>
              </a:rPr>
              <a:t>皆さまと楽しい毎日を過ごせることを首を長くして待っておりますよ！</a:t>
            </a:r>
            <a:endParaRPr kumimoji="1" lang="en-US" altLang="ja-JP" sz="900" b="1" dirty="0">
              <a:latin typeface="メイリオ" panose="020B0604030504040204" pitchFamily="50" charset="-128"/>
              <a:ea typeface="メイリオ" panose="020B0604030504040204" pitchFamily="50" charset="-128"/>
            </a:endParaRPr>
          </a:p>
        </p:txBody>
      </p:sp>
      <p:sp>
        <p:nvSpPr>
          <p:cNvPr id="107" name="円形吹き出し 106"/>
          <p:cNvSpPr/>
          <p:nvPr/>
        </p:nvSpPr>
        <p:spPr>
          <a:xfrm>
            <a:off x="1213920" y="2533590"/>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テキスト ボックス 107"/>
          <p:cNvSpPr txBox="1"/>
          <p:nvPr/>
        </p:nvSpPr>
        <p:spPr>
          <a:xfrm>
            <a:off x="1448424" y="2682658"/>
            <a:ext cx="1569660"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朝の挨拶が誰よりも元気！</a:t>
            </a:r>
          </a:p>
        </p:txBody>
      </p:sp>
      <p:sp>
        <p:nvSpPr>
          <p:cNvPr id="109" name="テキスト ボックス 108"/>
          <p:cNvSpPr txBox="1"/>
          <p:nvPr/>
        </p:nvSpPr>
        <p:spPr>
          <a:xfrm>
            <a:off x="1748689" y="2516927"/>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115" name="テキスト ボックス 114"/>
          <p:cNvSpPr txBox="1"/>
          <p:nvPr/>
        </p:nvSpPr>
        <p:spPr>
          <a:xfrm>
            <a:off x="1256284" y="3497428"/>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①テニス・バドミントン</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②子どもたちと一緒に体を動かして遊ぶこと</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③広い庭園と柔らかい緑の芝生がお気に入りです！</a:t>
            </a:r>
          </a:p>
        </p:txBody>
      </p:sp>
      <p:sp>
        <p:nvSpPr>
          <p:cNvPr id="116" name="円形吹き出し 115"/>
          <p:cNvSpPr/>
          <p:nvPr/>
        </p:nvSpPr>
        <p:spPr>
          <a:xfrm>
            <a:off x="1256284" y="4426743"/>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p:cNvSpPr txBox="1"/>
          <p:nvPr/>
        </p:nvSpPr>
        <p:spPr>
          <a:xfrm>
            <a:off x="1445276" y="4577072"/>
            <a:ext cx="1569660"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運動神経バツグンお姉さん</a:t>
            </a:r>
          </a:p>
        </p:txBody>
      </p:sp>
      <p:sp>
        <p:nvSpPr>
          <p:cNvPr id="118" name="テキスト ボックス 117"/>
          <p:cNvSpPr txBox="1"/>
          <p:nvPr/>
        </p:nvSpPr>
        <p:spPr>
          <a:xfrm>
            <a:off x="1791053" y="4410080"/>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119" name="テキスト ボックス 118"/>
          <p:cNvSpPr txBox="1"/>
          <p:nvPr/>
        </p:nvSpPr>
        <p:spPr>
          <a:xfrm>
            <a:off x="1211531" y="5382149"/>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①映画鑑賞・演劇鑑賞</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②初めましての子どもともすぐに仲良くなれる</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③子どもたちがみんな元気いっぱいなところ！</a:t>
            </a:r>
          </a:p>
        </p:txBody>
      </p:sp>
      <p:sp>
        <p:nvSpPr>
          <p:cNvPr id="121" name="円形吹き出し 120"/>
          <p:cNvSpPr/>
          <p:nvPr/>
        </p:nvSpPr>
        <p:spPr>
          <a:xfrm>
            <a:off x="1211531" y="6311464"/>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テキスト ボックス 121"/>
          <p:cNvSpPr txBox="1"/>
          <p:nvPr/>
        </p:nvSpPr>
        <p:spPr>
          <a:xfrm>
            <a:off x="1593758" y="6458367"/>
            <a:ext cx="1223412"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心</a:t>
            </a:r>
            <a:r>
              <a:rPr kumimoji="1" lang="ja-JP" altLang="en-US" sz="900" dirty="0" err="1">
                <a:latin typeface="メイリオ" panose="020B0604030504040204" pitchFamily="50" charset="-128"/>
                <a:ea typeface="メイリオ" panose="020B0604030504040204" pitchFamily="50" charset="-128"/>
              </a:rPr>
              <a:t>優しい愛され</a:t>
            </a:r>
            <a:r>
              <a:rPr kumimoji="1" lang="ja-JP" altLang="en-US" sz="900" dirty="0">
                <a:latin typeface="メイリオ" panose="020B0604030504040204" pitchFamily="50" charset="-128"/>
                <a:ea typeface="メイリオ" panose="020B0604030504040204" pitchFamily="50" charset="-128"/>
              </a:rPr>
              <a:t>巨人</a:t>
            </a:r>
          </a:p>
        </p:txBody>
      </p:sp>
      <p:sp>
        <p:nvSpPr>
          <p:cNvPr id="123" name="テキスト ボックス 122"/>
          <p:cNvSpPr txBox="1"/>
          <p:nvPr/>
        </p:nvSpPr>
        <p:spPr>
          <a:xfrm>
            <a:off x="1746300" y="6294801"/>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124" name="テキスト ボックス 123"/>
          <p:cNvSpPr txBox="1"/>
          <p:nvPr/>
        </p:nvSpPr>
        <p:spPr>
          <a:xfrm>
            <a:off x="4517485" y="1586337"/>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②テキストテキスト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a:t>
            </a:r>
            <a:r>
              <a:rPr kumimoji="1" lang="ja-JP" altLang="en-US" sz="1000" dirty="0" err="1">
                <a:latin typeface="メイリオ" panose="020B0604030504040204" pitchFamily="50" charset="-128"/>
                <a:ea typeface="メイリオ" panose="020B0604030504040204" pitchFamily="50" charset="-128"/>
              </a:rPr>
              <a:t>テキストテキスト</a:t>
            </a:r>
            <a:r>
              <a:rPr kumimoji="1" lang="ja-JP" altLang="en-US" sz="1000" dirty="0">
                <a:latin typeface="メイリオ" panose="020B0604030504040204" pitchFamily="50" charset="-128"/>
                <a:ea typeface="メイリオ" panose="020B0604030504040204" pitchFamily="50" charset="-128"/>
              </a:rPr>
              <a:t>テキストテキストテキストテキストテキストテキスト</a:t>
            </a:r>
            <a:endParaRPr kumimoji="1" lang="en-US" altLang="ja-JP" sz="1000" dirty="0">
              <a:latin typeface="メイリオ" panose="020B0604030504040204" pitchFamily="50" charset="-128"/>
              <a:ea typeface="メイリオ" panose="020B0604030504040204" pitchFamily="50" charset="-128"/>
            </a:endParaRPr>
          </a:p>
        </p:txBody>
      </p:sp>
      <p:sp>
        <p:nvSpPr>
          <p:cNvPr id="125" name="円形吹き出し 124"/>
          <p:cNvSpPr/>
          <p:nvPr/>
        </p:nvSpPr>
        <p:spPr>
          <a:xfrm>
            <a:off x="4517485" y="2515652"/>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p:cNvSpPr txBox="1"/>
          <p:nvPr/>
        </p:nvSpPr>
        <p:spPr>
          <a:xfrm>
            <a:off x="4716108" y="2653183"/>
            <a:ext cx="1569660"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テキストテキストテキスト</a:t>
            </a:r>
          </a:p>
        </p:txBody>
      </p:sp>
      <p:sp>
        <p:nvSpPr>
          <p:cNvPr id="127" name="テキスト ボックス 126"/>
          <p:cNvSpPr txBox="1"/>
          <p:nvPr/>
        </p:nvSpPr>
        <p:spPr>
          <a:xfrm>
            <a:off x="5052254" y="2498989"/>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160" name="テキスト ボックス 159"/>
          <p:cNvSpPr txBox="1"/>
          <p:nvPr/>
        </p:nvSpPr>
        <p:spPr>
          <a:xfrm>
            <a:off x="7808436" y="1593193"/>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②テキストテキスト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a:t>
            </a:r>
            <a:r>
              <a:rPr kumimoji="1" lang="ja-JP" altLang="en-US" sz="1000" dirty="0" err="1">
                <a:latin typeface="メイリオ" panose="020B0604030504040204" pitchFamily="50" charset="-128"/>
                <a:ea typeface="メイリオ" panose="020B0604030504040204" pitchFamily="50" charset="-128"/>
              </a:rPr>
              <a:t>テキストテキスト</a:t>
            </a:r>
            <a:r>
              <a:rPr kumimoji="1" lang="ja-JP" altLang="en-US" sz="1000" dirty="0">
                <a:latin typeface="メイリオ" panose="020B0604030504040204" pitchFamily="50" charset="-128"/>
                <a:ea typeface="メイリオ" panose="020B0604030504040204" pitchFamily="50" charset="-128"/>
              </a:rPr>
              <a:t>テキストテキストテキストテキストテキストテキスト</a:t>
            </a:r>
            <a:endParaRPr kumimoji="1" lang="en-US" altLang="ja-JP" sz="1000" dirty="0">
              <a:latin typeface="メイリオ" panose="020B0604030504040204" pitchFamily="50" charset="-128"/>
              <a:ea typeface="メイリオ" panose="020B0604030504040204" pitchFamily="50" charset="-128"/>
            </a:endParaRPr>
          </a:p>
        </p:txBody>
      </p:sp>
      <p:sp>
        <p:nvSpPr>
          <p:cNvPr id="161" name="円形吹き出し 160"/>
          <p:cNvSpPr/>
          <p:nvPr/>
        </p:nvSpPr>
        <p:spPr>
          <a:xfrm>
            <a:off x="7808436" y="2522508"/>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テキスト ボックス 161"/>
          <p:cNvSpPr txBox="1"/>
          <p:nvPr/>
        </p:nvSpPr>
        <p:spPr>
          <a:xfrm>
            <a:off x="8034305" y="2670696"/>
            <a:ext cx="1569660"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テキストテキストテキスト</a:t>
            </a:r>
          </a:p>
        </p:txBody>
      </p:sp>
      <p:sp>
        <p:nvSpPr>
          <p:cNvPr id="164" name="テキスト ボックス 163"/>
          <p:cNvSpPr txBox="1"/>
          <p:nvPr/>
        </p:nvSpPr>
        <p:spPr>
          <a:xfrm>
            <a:off x="8343205" y="2505845"/>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199" name="テキスト ボックス 198"/>
          <p:cNvSpPr txBox="1"/>
          <p:nvPr/>
        </p:nvSpPr>
        <p:spPr>
          <a:xfrm>
            <a:off x="6690065" y="3134942"/>
            <a:ext cx="1500732"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苗字 名前　先生</a:t>
            </a:r>
          </a:p>
        </p:txBody>
      </p:sp>
      <p:sp>
        <p:nvSpPr>
          <p:cNvPr id="200" name="テキスト ボックス 199"/>
          <p:cNvSpPr txBox="1"/>
          <p:nvPr/>
        </p:nvSpPr>
        <p:spPr>
          <a:xfrm>
            <a:off x="8609569" y="3158025"/>
            <a:ext cx="1101585"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年度入職</a:t>
            </a:r>
          </a:p>
        </p:txBody>
      </p:sp>
      <p:sp>
        <p:nvSpPr>
          <p:cNvPr id="205" name="テキスト ボックス 204"/>
          <p:cNvSpPr txBox="1"/>
          <p:nvPr/>
        </p:nvSpPr>
        <p:spPr>
          <a:xfrm>
            <a:off x="7815319" y="3487464"/>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②テキストテキスト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a:t>
            </a:r>
            <a:r>
              <a:rPr kumimoji="1" lang="ja-JP" altLang="en-US" sz="1000" dirty="0" err="1">
                <a:latin typeface="メイリオ" panose="020B0604030504040204" pitchFamily="50" charset="-128"/>
                <a:ea typeface="メイリオ" panose="020B0604030504040204" pitchFamily="50" charset="-128"/>
              </a:rPr>
              <a:t>テキストテキスト</a:t>
            </a:r>
            <a:r>
              <a:rPr kumimoji="1" lang="ja-JP" altLang="en-US" sz="1000" dirty="0">
                <a:latin typeface="メイリオ" panose="020B0604030504040204" pitchFamily="50" charset="-128"/>
                <a:ea typeface="メイリオ" panose="020B0604030504040204" pitchFamily="50" charset="-128"/>
              </a:rPr>
              <a:t>テキストテキストテキストテキストテキストテキスト</a:t>
            </a:r>
            <a:endParaRPr kumimoji="1" lang="en-US" altLang="ja-JP" sz="1000" dirty="0">
              <a:latin typeface="メイリオ" panose="020B0604030504040204" pitchFamily="50" charset="-128"/>
              <a:ea typeface="メイリオ" panose="020B0604030504040204" pitchFamily="50" charset="-128"/>
            </a:endParaRPr>
          </a:p>
        </p:txBody>
      </p:sp>
      <p:sp>
        <p:nvSpPr>
          <p:cNvPr id="206" name="円形吹き出し 205"/>
          <p:cNvSpPr/>
          <p:nvPr/>
        </p:nvSpPr>
        <p:spPr>
          <a:xfrm>
            <a:off x="7815319" y="4416779"/>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テキスト ボックス 206"/>
          <p:cNvSpPr txBox="1"/>
          <p:nvPr/>
        </p:nvSpPr>
        <p:spPr>
          <a:xfrm>
            <a:off x="8041188" y="4564967"/>
            <a:ext cx="1569660"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テキストテキストテキスト</a:t>
            </a:r>
          </a:p>
        </p:txBody>
      </p:sp>
      <p:sp>
        <p:nvSpPr>
          <p:cNvPr id="208" name="テキスト ボックス 207"/>
          <p:cNvSpPr txBox="1"/>
          <p:nvPr/>
        </p:nvSpPr>
        <p:spPr>
          <a:xfrm>
            <a:off x="8350088" y="4400116"/>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209" name="テキスト ボックス 208"/>
          <p:cNvSpPr txBox="1"/>
          <p:nvPr/>
        </p:nvSpPr>
        <p:spPr>
          <a:xfrm>
            <a:off x="3431579" y="5032794"/>
            <a:ext cx="1500732"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苗字 名前　先生</a:t>
            </a:r>
          </a:p>
        </p:txBody>
      </p:sp>
      <p:sp>
        <p:nvSpPr>
          <p:cNvPr id="210" name="テキスト ボックス 209"/>
          <p:cNvSpPr txBox="1"/>
          <p:nvPr/>
        </p:nvSpPr>
        <p:spPr>
          <a:xfrm>
            <a:off x="5351083" y="5055877"/>
            <a:ext cx="1101585"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a:t>
            </a:r>
            <a:r>
              <a:rPr kumimoji="1" lang="ja-JP" altLang="en-US" sz="1100">
                <a:latin typeface="メイリオ" panose="020B0604030504040204" pitchFamily="50" charset="-128"/>
                <a:ea typeface="メイリオ" panose="020B0604030504040204" pitchFamily="50" charset="-128"/>
              </a:rPr>
              <a:t>年度入職</a:t>
            </a:r>
            <a:endParaRPr kumimoji="1" lang="ja-JP" altLang="en-US" sz="1100" dirty="0">
              <a:latin typeface="メイリオ" panose="020B0604030504040204" pitchFamily="50" charset="-128"/>
              <a:ea typeface="メイリオ" panose="020B0604030504040204" pitchFamily="50" charset="-128"/>
            </a:endParaRPr>
          </a:p>
        </p:txBody>
      </p:sp>
      <p:sp>
        <p:nvSpPr>
          <p:cNvPr id="211" name="テキスト ボックス 210"/>
          <p:cNvSpPr txBox="1"/>
          <p:nvPr/>
        </p:nvSpPr>
        <p:spPr>
          <a:xfrm>
            <a:off x="6682229" y="5032794"/>
            <a:ext cx="1500732" cy="307777"/>
          </a:xfrm>
          <a:prstGeom prst="rect">
            <a:avLst/>
          </a:prstGeom>
          <a:noFill/>
        </p:spPr>
        <p:txBody>
          <a:bodyPr wrap="none" rtlCol="0">
            <a:spAutoFit/>
          </a:bodyPr>
          <a:lstStyle/>
          <a:p>
            <a:r>
              <a:rPr kumimoji="1" lang="ja-JP" altLang="en-US" sz="1400" b="1" dirty="0">
                <a:latin typeface="メイリオ" panose="020B0604030504040204" pitchFamily="50" charset="-128"/>
                <a:ea typeface="メイリオ" panose="020B0604030504040204" pitchFamily="50" charset="-128"/>
              </a:rPr>
              <a:t>苗字 名前　先生</a:t>
            </a:r>
          </a:p>
        </p:txBody>
      </p:sp>
      <p:sp>
        <p:nvSpPr>
          <p:cNvPr id="212" name="テキスト ボックス 211"/>
          <p:cNvSpPr txBox="1"/>
          <p:nvPr/>
        </p:nvSpPr>
        <p:spPr>
          <a:xfrm>
            <a:off x="8601733" y="5055877"/>
            <a:ext cx="1101585" cy="261610"/>
          </a:xfrm>
          <a:prstGeom prst="rect">
            <a:avLst/>
          </a:prstGeom>
          <a:noFill/>
        </p:spPr>
        <p:txBody>
          <a:bodyPr wrap="none" rtlCol="0">
            <a:spAutoFit/>
          </a:bodyPr>
          <a:lstStyle/>
          <a:p>
            <a:pPr algn="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年度入職</a:t>
            </a:r>
          </a:p>
        </p:txBody>
      </p:sp>
      <p:sp>
        <p:nvSpPr>
          <p:cNvPr id="213" name="テキスト ボックス 212"/>
          <p:cNvSpPr txBox="1"/>
          <p:nvPr/>
        </p:nvSpPr>
        <p:spPr>
          <a:xfrm>
            <a:off x="4516532" y="5378460"/>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②テキストテキスト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a:t>
            </a:r>
            <a:r>
              <a:rPr kumimoji="1" lang="ja-JP" altLang="en-US" sz="1000" dirty="0" err="1">
                <a:latin typeface="メイリオ" panose="020B0604030504040204" pitchFamily="50" charset="-128"/>
                <a:ea typeface="メイリオ" panose="020B0604030504040204" pitchFamily="50" charset="-128"/>
              </a:rPr>
              <a:t>テキストテキスト</a:t>
            </a:r>
            <a:r>
              <a:rPr kumimoji="1" lang="ja-JP" altLang="en-US" sz="1000" dirty="0">
                <a:latin typeface="メイリオ" panose="020B0604030504040204" pitchFamily="50" charset="-128"/>
                <a:ea typeface="メイリオ" panose="020B0604030504040204" pitchFamily="50" charset="-128"/>
              </a:rPr>
              <a:t>テキストテキストテキストテキストテキストテキスト</a:t>
            </a:r>
            <a:endParaRPr kumimoji="1" lang="en-US" altLang="ja-JP" sz="1000" dirty="0">
              <a:latin typeface="メイリオ" panose="020B0604030504040204" pitchFamily="50" charset="-128"/>
              <a:ea typeface="メイリオ" panose="020B0604030504040204" pitchFamily="50" charset="-128"/>
            </a:endParaRPr>
          </a:p>
        </p:txBody>
      </p:sp>
      <p:sp>
        <p:nvSpPr>
          <p:cNvPr id="214" name="円形吹き出し 213"/>
          <p:cNvSpPr/>
          <p:nvPr/>
        </p:nvSpPr>
        <p:spPr>
          <a:xfrm>
            <a:off x="4516532" y="6307775"/>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テキスト ボックス 214"/>
          <p:cNvSpPr txBox="1"/>
          <p:nvPr/>
        </p:nvSpPr>
        <p:spPr>
          <a:xfrm>
            <a:off x="4715155" y="6445306"/>
            <a:ext cx="1569660"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テキストテキストテキスト</a:t>
            </a:r>
          </a:p>
        </p:txBody>
      </p:sp>
      <p:sp>
        <p:nvSpPr>
          <p:cNvPr id="216" name="テキスト ボックス 215"/>
          <p:cNvSpPr txBox="1"/>
          <p:nvPr/>
        </p:nvSpPr>
        <p:spPr>
          <a:xfrm>
            <a:off x="5051301" y="6291112"/>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217" name="テキスト ボックス 216"/>
          <p:cNvSpPr txBox="1"/>
          <p:nvPr/>
        </p:nvSpPr>
        <p:spPr>
          <a:xfrm>
            <a:off x="7807483" y="5385316"/>
            <a:ext cx="1979418" cy="861774"/>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①テキスト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②テキストテキスト</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③</a:t>
            </a:r>
            <a:r>
              <a:rPr kumimoji="1" lang="ja-JP" altLang="en-US" sz="1000" dirty="0" err="1">
                <a:latin typeface="メイリオ" panose="020B0604030504040204" pitchFamily="50" charset="-128"/>
                <a:ea typeface="メイリオ" panose="020B0604030504040204" pitchFamily="50" charset="-128"/>
              </a:rPr>
              <a:t>テキストテキスト</a:t>
            </a:r>
            <a:r>
              <a:rPr kumimoji="1" lang="ja-JP" altLang="en-US" sz="1000" dirty="0">
                <a:latin typeface="メイリオ" panose="020B0604030504040204" pitchFamily="50" charset="-128"/>
                <a:ea typeface="メイリオ" panose="020B0604030504040204" pitchFamily="50" charset="-128"/>
              </a:rPr>
              <a:t>テキストテキストテキストテキストテキストテキスト</a:t>
            </a:r>
            <a:endParaRPr kumimoji="1" lang="en-US" altLang="ja-JP" sz="1000" dirty="0">
              <a:latin typeface="メイリオ" panose="020B0604030504040204" pitchFamily="50" charset="-128"/>
              <a:ea typeface="メイリオ" panose="020B0604030504040204" pitchFamily="50" charset="-128"/>
            </a:endParaRPr>
          </a:p>
        </p:txBody>
      </p:sp>
      <p:sp>
        <p:nvSpPr>
          <p:cNvPr id="218" name="円形吹き出し 217"/>
          <p:cNvSpPr/>
          <p:nvPr/>
        </p:nvSpPr>
        <p:spPr>
          <a:xfrm>
            <a:off x="7807483" y="6314631"/>
            <a:ext cx="1912121" cy="460292"/>
          </a:xfrm>
          <a:prstGeom prst="wedgeEllipseCallout">
            <a:avLst>
              <a:gd name="adj1" fmla="val 51048"/>
              <a:gd name="adj2" fmla="val 30392"/>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9" name="テキスト ボックス 218"/>
          <p:cNvSpPr txBox="1"/>
          <p:nvPr/>
        </p:nvSpPr>
        <p:spPr>
          <a:xfrm>
            <a:off x="8033352" y="6462819"/>
            <a:ext cx="1569660" cy="230832"/>
          </a:xfrm>
          <a:prstGeom prst="rect">
            <a:avLst/>
          </a:prstGeom>
          <a:noFill/>
        </p:spPr>
        <p:txBody>
          <a:bodyPr wrap="none" rtlCol="0">
            <a:spAutoFit/>
          </a:bodyPr>
          <a:lstStyle/>
          <a:p>
            <a:r>
              <a:rPr kumimoji="1" lang="ja-JP" altLang="en-US" sz="900" dirty="0">
                <a:latin typeface="メイリオ" panose="020B0604030504040204" pitchFamily="50" charset="-128"/>
                <a:ea typeface="メイリオ" panose="020B0604030504040204" pitchFamily="50" charset="-128"/>
              </a:rPr>
              <a:t>テキストテキストテキスト</a:t>
            </a:r>
          </a:p>
        </p:txBody>
      </p:sp>
      <p:sp>
        <p:nvSpPr>
          <p:cNvPr id="220" name="テキスト ボックス 219"/>
          <p:cNvSpPr txBox="1"/>
          <p:nvPr/>
        </p:nvSpPr>
        <p:spPr>
          <a:xfrm>
            <a:off x="8342252" y="6297968"/>
            <a:ext cx="960519" cy="215444"/>
          </a:xfrm>
          <a:prstGeom prst="rect">
            <a:avLst/>
          </a:prstGeom>
          <a:noFill/>
        </p:spPr>
        <p:txBody>
          <a:bodyPr wrap="none" rtlCol="0">
            <a:spAutoFit/>
          </a:bodyPr>
          <a:lstStyle/>
          <a:p>
            <a:r>
              <a:rPr kumimoji="1" lang="ja-JP" altLang="en-US" sz="800" dirty="0">
                <a:solidFill>
                  <a:schemeClr val="accent4"/>
                </a:solidFill>
                <a:latin typeface="HGP創英角ﾎﾟｯﾌﾟ体" panose="040B0A00000000000000" pitchFamily="50" charset="-128"/>
                <a:ea typeface="HGP創英角ﾎﾟｯﾌﾟ体" panose="040B0A00000000000000" pitchFamily="50" charset="-128"/>
              </a:rPr>
              <a:t>ひとこと他己紹介</a:t>
            </a:r>
          </a:p>
        </p:txBody>
      </p:sp>
      <p:sp>
        <p:nvSpPr>
          <p:cNvPr id="221" name="テキスト ボックス 220"/>
          <p:cNvSpPr txBox="1"/>
          <p:nvPr/>
        </p:nvSpPr>
        <p:spPr>
          <a:xfrm>
            <a:off x="3462754" y="3768443"/>
            <a:ext cx="2934347" cy="923330"/>
          </a:xfrm>
          <a:prstGeom prst="rect">
            <a:avLst/>
          </a:prstGeom>
          <a:noFill/>
        </p:spPr>
        <p:txBody>
          <a:bodyPr wrap="square" rtlCol="0">
            <a:spAutoFit/>
          </a:bodyPr>
          <a:lstStyle/>
          <a:p>
            <a:pPr algn="ctr">
              <a:lnSpc>
                <a:spcPct val="150000"/>
              </a:lnSpc>
            </a:pPr>
            <a:r>
              <a:rPr kumimoji="1" lang="ja-JP" altLang="en-US" sz="1200" b="1" dirty="0">
                <a:solidFill>
                  <a:schemeClr val="accent1"/>
                </a:solidFill>
                <a:latin typeface="メイリオ" panose="020B0604030504040204" pitchFamily="50" charset="-128"/>
                <a:ea typeface="メイリオ" panose="020B0604030504040204" pitchFamily="50" charset="-128"/>
              </a:rPr>
              <a:t>①趣味</a:t>
            </a:r>
            <a:endParaRPr kumimoji="1" lang="en-US" altLang="ja-JP" sz="1200" b="1" dirty="0">
              <a:solidFill>
                <a:schemeClr val="accent1"/>
              </a:solidFill>
              <a:latin typeface="メイリオ" panose="020B0604030504040204" pitchFamily="50" charset="-128"/>
              <a:ea typeface="メイリオ" panose="020B0604030504040204" pitchFamily="50" charset="-128"/>
            </a:endParaRPr>
          </a:p>
          <a:p>
            <a:pPr algn="ctr">
              <a:lnSpc>
                <a:spcPct val="150000"/>
              </a:lnSpc>
            </a:pPr>
            <a:r>
              <a:rPr kumimoji="1" lang="ja-JP" altLang="en-US" sz="1200" b="1" dirty="0">
                <a:solidFill>
                  <a:schemeClr val="accent1"/>
                </a:solidFill>
                <a:latin typeface="メイリオ" panose="020B0604030504040204" pitchFamily="50" charset="-128"/>
                <a:ea typeface="メイリオ" panose="020B0604030504040204" pitchFamily="50" charset="-128"/>
              </a:rPr>
              <a:t>②保育の中で得意なこと</a:t>
            </a:r>
            <a:endParaRPr kumimoji="1" lang="en-US" altLang="ja-JP" sz="1200" b="1" dirty="0">
              <a:solidFill>
                <a:schemeClr val="accent1"/>
              </a:solidFill>
              <a:latin typeface="メイリオ" panose="020B0604030504040204" pitchFamily="50" charset="-128"/>
              <a:ea typeface="メイリオ" panose="020B0604030504040204" pitchFamily="50" charset="-128"/>
            </a:endParaRPr>
          </a:p>
          <a:p>
            <a:pPr algn="ctr">
              <a:lnSpc>
                <a:spcPct val="150000"/>
              </a:lnSpc>
            </a:pPr>
            <a:r>
              <a:rPr kumimoji="1" lang="ja-JP" altLang="en-US" sz="1200" b="1" dirty="0">
                <a:solidFill>
                  <a:schemeClr val="accent1"/>
                </a:solidFill>
                <a:latin typeface="メイリオ" panose="020B0604030504040204" pitchFamily="50" charset="-128"/>
                <a:ea typeface="メイリオ" panose="020B0604030504040204" pitchFamily="50" charset="-128"/>
              </a:rPr>
              <a:t>③園のココが好き！</a:t>
            </a:r>
          </a:p>
        </p:txBody>
      </p:sp>
      <p:sp>
        <p:nvSpPr>
          <p:cNvPr id="94" name="テキスト ボックス 93"/>
          <p:cNvSpPr txBox="1"/>
          <p:nvPr/>
        </p:nvSpPr>
        <p:spPr>
          <a:xfrm>
            <a:off x="3482440" y="3306778"/>
            <a:ext cx="2934347" cy="461665"/>
          </a:xfrm>
          <a:prstGeom prst="rect">
            <a:avLst/>
          </a:prstGeom>
          <a:noFill/>
        </p:spPr>
        <p:txBody>
          <a:bodyPr wrap="square" rtlCol="0">
            <a:spAutoFit/>
          </a:bodyPr>
          <a:lstStyle/>
          <a:p>
            <a:pPr algn="ctr"/>
            <a:r>
              <a:rPr kumimoji="1" lang="ja-JP" altLang="en-US" sz="2400" b="1" dirty="0">
                <a:ln/>
                <a:pattFill prst="lgGrid">
                  <a:fgClr>
                    <a:schemeClr val="accent4"/>
                  </a:fgClr>
                  <a:bgClr>
                    <a:schemeClr val="accent1"/>
                  </a:bgClr>
                </a:pattFill>
                <a:effectLst>
                  <a:outerShdw blurRad="38100" dist="19050" dir="2700000" algn="tl" rotWithShape="0">
                    <a:schemeClr val="dk1">
                      <a:lumMod val="50000"/>
                      <a:alpha val="40000"/>
                    </a:schemeClr>
                  </a:outerShdw>
                </a:effectLst>
                <a:latin typeface="メイリオ" panose="020B0604030504040204" pitchFamily="50" charset="-128"/>
                <a:ea typeface="メイリオ" panose="020B0604030504040204" pitchFamily="50" charset="-128"/>
              </a:rPr>
              <a:t>自己紹介の質問</a:t>
            </a:r>
          </a:p>
        </p:txBody>
      </p:sp>
      <p:pic>
        <p:nvPicPr>
          <p:cNvPr id="3" name="図 2">
            <a:extLst>
              <a:ext uri="{FF2B5EF4-FFF2-40B4-BE49-F238E27FC236}">
                <a16:creationId xmlns:a16="http://schemas.microsoft.com/office/drawing/2014/main" id="{49DBCD75-6717-6B5B-03D9-160F0A3E9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1655" y="109523"/>
            <a:ext cx="941663" cy="988746"/>
          </a:xfrm>
          <a:prstGeom prst="rect">
            <a:avLst/>
          </a:prstGeom>
        </p:spPr>
      </p:pic>
      <p:pic>
        <p:nvPicPr>
          <p:cNvPr id="8" name="図 7">
            <a:extLst>
              <a:ext uri="{FF2B5EF4-FFF2-40B4-BE49-F238E27FC236}">
                <a16:creationId xmlns:a16="http://schemas.microsoft.com/office/drawing/2014/main" id="{2DF5F107-9981-6985-94EB-ECF7731892E6}"/>
              </a:ext>
            </a:extLst>
          </p:cNvPr>
          <p:cNvPicPr>
            <a:picLocks noChangeAspect="1"/>
          </p:cNvPicPr>
          <p:nvPr/>
        </p:nvPicPr>
        <p:blipFill rotWithShape="1">
          <a:blip r:embed="rId3">
            <a:extLst>
              <a:ext uri="{28A0092B-C50C-407E-A947-70E740481C1C}">
                <a14:useLocalDpi xmlns:a14="http://schemas.microsoft.com/office/drawing/2010/main" val="0"/>
              </a:ext>
            </a:extLst>
          </a:blip>
          <a:srcRect b="68180"/>
          <a:stretch/>
        </p:blipFill>
        <p:spPr>
          <a:xfrm>
            <a:off x="135411" y="1808076"/>
            <a:ext cx="1153528" cy="861774"/>
          </a:xfrm>
          <a:prstGeom prst="rect">
            <a:avLst/>
          </a:prstGeom>
        </p:spPr>
      </p:pic>
      <p:pic>
        <p:nvPicPr>
          <p:cNvPr id="10" name="図 9">
            <a:extLst>
              <a:ext uri="{FF2B5EF4-FFF2-40B4-BE49-F238E27FC236}">
                <a16:creationId xmlns:a16="http://schemas.microsoft.com/office/drawing/2014/main" id="{ADA8A413-DB96-EB07-5344-A07538A8FB1C}"/>
              </a:ext>
            </a:extLst>
          </p:cNvPr>
          <p:cNvPicPr>
            <a:picLocks noChangeAspect="1"/>
          </p:cNvPicPr>
          <p:nvPr/>
        </p:nvPicPr>
        <p:blipFill rotWithShape="1">
          <a:blip r:embed="rId4">
            <a:extLst>
              <a:ext uri="{28A0092B-C50C-407E-A947-70E740481C1C}">
                <a14:useLocalDpi xmlns:a14="http://schemas.microsoft.com/office/drawing/2010/main" val="0"/>
              </a:ext>
            </a:extLst>
          </a:blip>
          <a:srcRect b="68791"/>
          <a:stretch/>
        </p:blipFill>
        <p:spPr>
          <a:xfrm>
            <a:off x="188158" y="3820734"/>
            <a:ext cx="1069129" cy="822385"/>
          </a:xfrm>
          <a:prstGeom prst="rect">
            <a:avLst/>
          </a:prstGeom>
        </p:spPr>
      </p:pic>
      <p:pic>
        <p:nvPicPr>
          <p:cNvPr id="11" name="図 10">
            <a:extLst>
              <a:ext uri="{FF2B5EF4-FFF2-40B4-BE49-F238E27FC236}">
                <a16:creationId xmlns:a16="http://schemas.microsoft.com/office/drawing/2014/main" id="{5A37A424-C9D6-0B0F-A630-5F236A93ADB6}"/>
              </a:ext>
            </a:extLst>
          </p:cNvPr>
          <p:cNvPicPr>
            <a:picLocks noChangeAspect="1"/>
          </p:cNvPicPr>
          <p:nvPr/>
        </p:nvPicPr>
        <p:blipFill rotWithShape="1">
          <a:blip r:embed="rId3">
            <a:extLst>
              <a:ext uri="{28A0092B-C50C-407E-A947-70E740481C1C}">
                <a14:useLocalDpi xmlns:a14="http://schemas.microsoft.com/office/drawing/2010/main" val="0"/>
              </a:ext>
            </a:extLst>
          </a:blip>
          <a:srcRect b="68180"/>
          <a:stretch/>
        </p:blipFill>
        <p:spPr>
          <a:xfrm>
            <a:off x="6787850" y="1849280"/>
            <a:ext cx="1033148" cy="771841"/>
          </a:xfrm>
          <a:prstGeom prst="rect">
            <a:avLst/>
          </a:prstGeom>
        </p:spPr>
      </p:pic>
      <p:pic>
        <p:nvPicPr>
          <p:cNvPr id="12" name="図 11">
            <a:extLst>
              <a:ext uri="{FF2B5EF4-FFF2-40B4-BE49-F238E27FC236}">
                <a16:creationId xmlns:a16="http://schemas.microsoft.com/office/drawing/2014/main" id="{A600B79E-DBC2-CF9E-832F-11EAE3257638}"/>
              </a:ext>
            </a:extLst>
          </p:cNvPr>
          <p:cNvPicPr>
            <a:picLocks noChangeAspect="1"/>
          </p:cNvPicPr>
          <p:nvPr/>
        </p:nvPicPr>
        <p:blipFill rotWithShape="1">
          <a:blip r:embed="rId4">
            <a:extLst>
              <a:ext uri="{28A0092B-C50C-407E-A947-70E740481C1C}">
                <a14:useLocalDpi xmlns:a14="http://schemas.microsoft.com/office/drawing/2010/main" val="0"/>
              </a:ext>
            </a:extLst>
          </a:blip>
          <a:srcRect b="68791"/>
          <a:stretch/>
        </p:blipFill>
        <p:spPr>
          <a:xfrm>
            <a:off x="6738354" y="3790345"/>
            <a:ext cx="1069129" cy="822385"/>
          </a:xfrm>
          <a:prstGeom prst="rect">
            <a:avLst/>
          </a:prstGeom>
        </p:spPr>
      </p:pic>
      <p:pic>
        <p:nvPicPr>
          <p:cNvPr id="13" name="図 12">
            <a:extLst>
              <a:ext uri="{FF2B5EF4-FFF2-40B4-BE49-F238E27FC236}">
                <a16:creationId xmlns:a16="http://schemas.microsoft.com/office/drawing/2014/main" id="{710A9F3E-A9E5-3198-F797-94494130F400}"/>
              </a:ext>
            </a:extLst>
          </p:cNvPr>
          <p:cNvPicPr>
            <a:picLocks noChangeAspect="1"/>
          </p:cNvPicPr>
          <p:nvPr/>
        </p:nvPicPr>
        <p:blipFill rotWithShape="1">
          <a:blip r:embed="rId3">
            <a:extLst>
              <a:ext uri="{28A0092B-C50C-407E-A947-70E740481C1C}">
                <a14:useLocalDpi xmlns:a14="http://schemas.microsoft.com/office/drawing/2010/main" val="0"/>
              </a:ext>
            </a:extLst>
          </a:blip>
          <a:srcRect b="68180"/>
          <a:stretch/>
        </p:blipFill>
        <p:spPr>
          <a:xfrm>
            <a:off x="6704050" y="5559295"/>
            <a:ext cx="1153528" cy="861774"/>
          </a:xfrm>
          <a:prstGeom prst="rect">
            <a:avLst/>
          </a:prstGeom>
        </p:spPr>
      </p:pic>
      <p:pic>
        <p:nvPicPr>
          <p:cNvPr id="14" name="図 13">
            <a:extLst>
              <a:ext uri="{FF2B5EF4-FFF2-40B4-BE49-F238E27FC236}">
                <a16:creationId xmlns:a16="http://schemas.microsoft.com/office/drawing/2014/main" id="{BEA633A4-FEE5-F9B4-645E-8A2AE3055907}"/>
              </a:ext>
            </a:extLst>
          </p:cNvPr>
          <p:cNvPicPr>
            <a:picLocks noChangeAspect="1"/>
          </p:cNvPicPr>
          <p:nvPr/>
        </p:nvPicPr>
        <p:blipFill rotWithShape="1">
          <a:blip r:embed="rId3">
            <a:extLst>
              <a:ext uri="{28A0092B-C50C-407E-A947-70E740481C1C}">
                <a14:useLocalDpi xmlns:a14="http://schemas.microsoft.com/office/drawing/2010/main" val="0"/>
              </a:ext>
            </a:extLst>
          </a:blip>
          <a:srcRect b="68180"/>
          <a:stretch/>
        </p:blipFill>
        <p:spPr>
          <a:xfrm>
            <a:off x="3422047" y="5561289"/>
            <a:ext cx="1153528" cy="861774"/>
          </a:xfrm>
          <a:prstGeom prst="rect">
            <a:avLst/>
          </a:prstGeom>
        </p:spPr>
      </p:pic>
      <p:pic>
        <p:nvPicPr>
          <p:cNvPr id="15" name="図 14">
            <a:extLst>
              <a:ext uri="{FF2B5EF4-FFF2-40B4-BE49-F238E27FC236}">
                <a16:creationId xmlns:a16="http://schemas.microsoft.com/office/drawing/2014/main" id="{FB931CA0-E50F-D49C-C091-278FE97D4333}"/>
              </a:ext>
            </a:extLst>
          </p:cNvPr>
          <p:cNvPicPr>
            <a:picLocks noChangeAspect="1"/>
          </p:cNvPicPr>
          <p:nvPr/>
        </p:nvPicPr>
        <p:blipFill rotWithShape="1">
          <a:blip r:embed="rId3">
            <a:extLst>
              <a:ext uri="{28A0092B-C50C-407E-A947-70E740481C1C}">
                <a14:useLocalDpi xmlns:a14="http://schemas.microsoft.com/office/drawing/2010/main" val="0"/>
              </a:ext>
            </a:extLst>
          </a:blip>
          <a:srcRect b="68180"/>
          <a:stretch/>
        </p:blipFill>
        <p:spPr>
          <a:xfrm>
            <a:off x="155830" y="5559295"/>
            <a:ext cx="1153528" cy="861774"/>
          </a:xfrm>
          <a:prstGeom prst="rect">
            <a:avLst/>
          </a:prstGeom>
        </p:spPr>
      </p:pic>
    </p:spTree>
    <p:extLst>
      <p:ext uri="{BB962C8B-B14F-4D97-AF65-F5344CB8AC3E}">
        <p14:creationId xmlns:p14="http://schemas.microsoft.com/office/powerpoint/2010/main" val="20894437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TotalTime>
  <Words>331</Words>
  <Application>Microsoft Office PowerPoint</Application>
  <PresentationFormat>A4 210 x 297 mm</PresentationFormat>
  <Paragraphs>69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HGP創英角ﾎﾟｯﾌﾟ体</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株式会社 Gクリップコーポレーション</dc:creator>
  <cp:lastModifiedBy>MAEKAWA RIKO</cp:lastModifiedBy>
  <cp:revision>37</cp:revision>
  <dcterms:created xsi:type="dcterms:W3CDTF">2021-10-11T05:47:28Z</dcterms:created>
  <dcterms:modified xsi:type="dcterms:W3CDTF">2022-09-14T08:38:09Z</dcterms:modified>
</cp:coreProperties>
</file>