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9DAF"/>
    <a:srgbClr val="A8D258"/>
    <a:srgbClr val="FFF987"/>
    <a:srgbClr val="A6D5DC"/>
    <a:srgbClr val="A4D029"/>
    <a:srgbClr val="F29CAE"/>
    <a:srgbClr val="01B1AD"/>
    <a:srgbClr val="FDEDEC"/>
    <a:srgbClr val="321900"/>
    <a:srgbClr val="F3EC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21" d="100"/>
          <a:sy n="21" d="100"/>
        </p:scale>
        <p:origin x="2752" y="8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1A7FCC-4962-4DEA-9812-C3944573B478}"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53AA6B-2FE2-494B-B804-02F96839D3B3}" type="slidenum">
              <a:rPr kumimoji="1" lang="ja-JP" altLang="en-US" smtClean="0"/>
              <a:t>‹#›</a:t>
            </a:fld>
            <a:endParaRPr kumimoji="1" lang="ja-JP" altLang="en-US"/>
          </a:p>
        </p:txBody>
      </p:sp>
    </p:spTree>
    <p:extLst>
      <p:ext uri="{BB962C8B-B14F-4D97-AF65-F5344CB8AC3E}">
        <p14:creationId xmlns:p14="http://schemas.microsoft.com/office/powerpoint/2010/main" val="378113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1A7FCC-4962-4DEA-9812-C3944573B478}"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53AA6B-2FE2-494B-B804-02F96839D3B3}" type="slidenum">
              <a:rPr kumimoji="1" lang="ja-JP" altLang="en-US" smtClean="0"/>
              <a:t>‹#›</a:t>
            </a:fld>
            <a:endParaRPr kumimoji="1" lang="ja-JP" altLang="en-US"/>
          </a:p>
        </p:txBody>
      </p:sp>
    </p:spTree>
    <p:extLst>
      <p:ext uri="{BB962C8B-B14F-4D97-AF65-F5344CB8AC3E}">
        <p14:creationId xmlns:p14="http://schemas.microsoft.com/office/powerpoint/2010/main" val="278106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1A7FCC-4962-4DEA-9812-C3944573B478}"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53AA6B-2FE2-494B-B804-02F96839D3B3}" type="slidenum">
              <a:rPr kumimoji="1" lang="ja-JP" altLang="en-US" smtClean="0"/>
              <a:t>‹#›</a:t>
            </a:fld>
            <a:endParaRPr kumimoji="1" lang="ja-JP" altLang="en-US"/>
          </a:p>
        </p:txBody>
      </p:sp>
    </p:spTree>
    <p:extLst>
      <p:ext uri="{BB962C8B-B14F-4D97-AF65-F5344CB8AC3E}">
        <p14:creationId xmlns:p14="http://schemas.microsoft.com/office/powerpoint/2010/main" val="40718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1A7FCC-4962-4DEA-9812-C3944573B478}"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53AA6B-2FE2-494B-B804-02F96839D3B3}" type="slidenum">
              <a:rPr kumimoji="1" lang="ja-JP" altLang="en-US" smtClean="0"/>
              <a:t>‹#›</a:t>
            </a:fld>
            <a:endParaRPr kumimoji="1" lang="ja-JP" altLang="en-US"/>
          </a:p>
        </p:txBody>
      </p:sp>
    </p:spTree>
    <p:extLst>
      <p:ext uri="{BB962C8B-B14F-4D97-AF65-F5344CB8AC3E}">
        <p14:creationId xmlns:p14="http://schemas.microsoft.com/office/powerpoint/2010/main" val="103251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1A7FCC-4962-4DEA-9812-C3944573B478}"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53AA6B-2FE2-494B-B804-02F96839D3B3}" type="slidenum">
              <a:rPr kumimoji="1" lang="ja-JP" altLang="en-US" smtClean="0"/>
              <a:t>‹#›</a:t>
            </a:fld>
            <a:endParaRPr kumimoji="1" lang="ja-JP" altLang="en-US"/>
          </a:p>
        </p:txBody>
      </p:sp>
    </p:spTree>
    <p:extLst>
      <p:ext uri="{BB962C8B-B14F-4D97-AF65-F5344CB8AC3E}">
        <p14:creationId xmlns:p14="http://schemas.microsoft.com/office/powerpoint/2010/main" val="390001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1A7FCC-4962-4DEA-9812-C3944573B478}" type="datetimeFigureOut">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53AA6B-2FE2-494B-B804-02F96839D3B3}" type="slidenum">
              <a:rPr kumimoji="1" lang="ja-JP" altLang="en-US" smtClean="0"/>
              <a:t>‹#›</a:t>
            </a:fld>
            <a:endParaRPr kumimoji="1" lang="ja-JP" altLang="en-US"/>
          </a:p>
        </p:txBody>
      </p:sp>
    </p:spTree>
    <p:extLst>
      <p:ext uri="{BB962C8B-B14F-4D97-AF65-F5344CB8AC3E}">
        <p14:creationId xmlns:p14="http://schemas.microsoft.com/office/powerpoint/2010/main" val="272489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B1A7FCC-4962-4DEA-9812-C3944573B478}" type="datetimeFigureOut">
              <a:rPr kumimoji="1" lang="ja-JP" altLang="en-US" smtClean="0"/>
              <a:t>2021/3/26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53AA6B-2FE2-494B-B804-02F96839D3B3}" type="slidenum">
              <a:rPr kumimoji="1" lang="ja-JP" altLang="en-US" smtClean="0"/>
              <a:t>‹#›</a:t>
            </a:fld>
            <a:endParaRPr kumimoji="1" lang="ja-JP" altLang="en-US"/>
          </a:p>
        </p:txBody>
      </p:sp>
    </p:spTree>
    <p:extLst>
      <p:ext uri="{BB962C8B-B14F-4D97-AF65-F5344CB8AC3E}">
        <p14:creationId xmlns:p14="http://schemas.microsoft.com/office/powerpoint/2010/main" val="378140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1A7FCC-4962-4DEA-9812-C3944573B478}" type="datetimeFigureOut">
              <a:rPr kumimoji="1" lang="ja-JP" altLang="en-US" smtClean="0"/>
              <a:t>2021/3/26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53AA6B-2FE2-494B-B804-02F96839D3B3}" type="slidenum">
              <a:rPr kumimoji="1" lang="ja-JP" altLang="en-US" smtClean="0"/>
              <a:t>‹#›</a:t>
            </a:fld>
            <a:endParaRPr kumimoji="1" lang="ja-JP" altLang="en-US"/>
          </a:p>
        </p:txBody>
      </p:sp>
    </p:spTree>
    <p:extLst>
      <p:ext uri="{BB962C8B-B14F-4D97-AF65-F5344CB8AC3E}">
        <p14:creationId xmlns:p14="http://schemas.microsoft.com/office/powerpoint/2010/main" val="311628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A7FCC-4962-4DEA-9812-C3944573B478}" type="datetimeFigureOut">
              <a:rPr kumimoji="1" lang="ja-JP" altLang="en-US" smtClean="0"/>
              <a:t>2021/3/26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53AA6B-2FE2-494B-B804-02F96839D3B3}" type="slidenum">
              <a:rPr kumimoji="1" lang="ja-JP" altLang="en-US" smtClean="0"/>
              <a:t>‹#›</a:t>
            </a:fld>
            <a:endParaRPr kumimoji="1" lang="ja-JP" altLang="en-US"/>
          </a:p>
        </p:txBody>
      </p:sp>
    </p:spTree>
    <p:extLst>
      <p:ext uri="{BB962C8B-B14F-4D97-AF65-F5344CB8AC3E}">
        <p14:creationId xmlns:p14="http://schemas.microsoft.com/office/powerpoint/2010/main" val="2581003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1A7FCC-4962-4DEA-9812-C3944573B478}" type="datetimeFigureOut">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53AA6B-2FE2-494B-B804-02F96839D3B3}" type="slidenum">
              <a:rPr kumimoji="1" lang="ja-JP" altLang="en-US" smtClean="0"/>
              <a:t>‹#›</a:t>
            </a:fld>
            <a:endParaRPr kumimoji="1" lang="ja-JP" altLang="en-US"/>
          </a:p>
        </p:txBody>
      </p:sp>
    </p:spTree>
    <p:extLst>
      <p:ext uri="{BB962C8B-B14F-4D97-AF65-F5344CB8AC3E}">
        <p14:creationId xmlns:p14="http://schemas.microsoft.com/office/powerpoint/2010/main" val="418598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1A7FCC-4962-4DEA-9812-C3944573B478}" type="datetimeFigureOut">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53AA6B-2FE2-494B-B804-02F96839D3B3}" type="slidenum">
              <a:rPr kumimoji="1" lang="ja-JP" altLang="en-US" smtClean="0"/>
              <a:t>‹#›</a:t>
            </a:fld>
            <a:endParaRPr kumimoji="1" lang="ja-JP" altLang="en-US"/>
          </a:p>
        </p:txBody>
      </p:sp>
    </p:spTree>
    <p:extLst>
      <p:ext uri="{BB962C8B-B14F-4D97-AF65-F5344CB8AC3E}">
        <p14:creationId xmlns:p14="http://schemas.microsoft.com/office/powerpoint/2010/main" val="303391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B1A7FCC-4962-4DEA-9812-C3944573B478}" type="datetimeFigureOut">
              <a:rPr kumimoji="1" lang="ja-JP" altLang="en-US" smtClean="0"/>
              <a:t>2021/3/26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553AA6B-2FE2-494B-B804-02F96839D3B3}" type="slidenum">
              <a:rPr kumimoji="1" lang="ja-JP" altLang="en-US" smtClean="0"/>
              <a:t>‹#›</a:t>
            </a:fld>
            <a:endParaRPr kumimoji="1" lang="ja-JP" altLang="en-US"/>
          </a:p>
        </p:txBody>
      </p:sp>
    </p:spTree>
    <p:extLst>
      <p:ext uri="{BB962C8B-B14F-4D97-AF65-F5344CB8AC3E}">
        <p14:creationId xmlns:p14="http://schemas.microsoft.com/office/powerpoint/2010/main" val="2389864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2AD0401-E329-4642-8488-73910D1BE88B}"/>
              </a:ext>
            </a:extLst>
          </p:cNvPr>
          <p:cNvSpPr/>
          <p:nvPr/>
        </p:nvSpPr>
        <p:spPr>
          <a:xfrm>
            <a:off x="0" y="0"/>
            <a:ext cx="6858000" cy="4557713"/>
          </a:xfrm>
          <a:prstGeom prst="rect">
            <a:avLst/>
          </a:prstGeom>
          <a:solidFill>
            <a:srgbClr val="FD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論理積ゲート 20">
            <a:extLst>
              <a:ext uri="{FF2B5EF4-FFF2-40B4-BE49-F238E27FC236}">
                <a16:creationId xmlns:a16="http://schemas.microsoft.com/office/drawing/2014/main" id="{BC1FFE32-83E2-45A8-89A9-E220FF8C7AB2}"/>
              </a:ext>
            </a:extLst>
          </p:cNvPr>
          <p:cNvSpPr/>
          <p:nvPr/>
        </p:nvSpPr>
        <p:spPr>
          <a:xfrm rot="16200000">
            <a:off x="2386012" y="1219200"/>
            <a:ext cx="2085975" cy="685800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BD1FBD6B-09B3-4384-BCCA-C4CE7A7D4A5B}"/>
              </a:ext>
            </a:extLst>
          </p:cNvPr>
          <p:cNvSpPr/>
          <p:nvPr/>
        </p:nvSpPr>
        <p:spPr>
          <a:xfrm>
            <a:off x="0" y="6180005"/>
            <a:ext cx="6858000" cy="3725995"/>
          </a:xfrm>
          <a:prstGeom prst="rect">
            <a:avLst/>
          </a:prstGeom>
          <a:solidFill>
            <a:srgbClr val="FD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108EE48-7997-4386-A21C-8B6EF03A425F}"/>
              </a:ext>
            </a:extLst>
          </p:cNvPr>
          <p:cNvSpPr/>
          <p:nvPr/>
        </p:nvSpPr>
        <p:spPr>
          <a:xfrm>
            <a:off x="4760055" y="7064665"/>
            <a:ext cx="1883891" cy="1502033"/>
          </a:xfrm>
          <a:prstGeom prst="rect">
            <a:avLst/>
          </a:prstGeom>
          <a:solidFill>
            <a:srgbClr val="CCF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地図</a:t>
            </a:r>
          </a:p>
        </p:txBody>
      </p:sp>
      <p:sp>
        <p:nvSpPr>
          <p:cNvPr id="26" name="テキスト ボックス 25">
            <a:extLst>
              <a:ext uri="{FF2B5EF4-FFF2-40B4-BE49-F238E27FC236}">
                <a16:creationId xmlns:a16="http://schemas.microsoft.com/office/drawing/2014/main" id="{88B9E17F-3E5A-403F-B107-37DD3F9B6CF9}"/>
              </a:ext>
            </a:extLst>
          </p:cNvPr>
          <p:cNvSpPr txBox="1"/>
          <p:nvPr/>
        </p:nvSpPr>
        <p:spPr>
          <a:xfrm>
            <a:off x="146328" y="6529359"/>
            <a:ext cx="4498643" cy="1992597"/>
          </a:xfrm>
          <a:prstGeom prst="rect">
            <a:avLst/>
          </a:prstGeom>
          <a:noFill/>
        </p:spPr>
        <p:txBody>
          <a:bodyPr wrap="square" rtlCol="0">
            <a:spAutoFit/>
          </a:bodyPr>
          <a:lstStyle/>
          <a:p>
            <a:pPr>
              <a:lnSpc>
                <a:spcPct val="150000"/>
              </a:lnSpc>
            </a:pPr>
            <a:r>
              <a:rPr kumimoji="1" lang="en-US" altLang="ja-JP" sz="1200" dirty="0">
                <a:solidFill>
                  <a:srgbClr val="321900"/>
                </a:solidFill>
                <a:latin typeface="Meiryo UI" panose="020B0604030504040204" pitchFamily="50" charset="-128"/>
                <a:ea typeface="Meiryo UI" panose="020B0604030504040204" pitchFamily="50" charset="-128"/>
              </a:rPr>
              <a:t>3</a:t>
            </a:r>
            <a:r>
              <a:rPr kumimoji="1" lang="ja-JP" altLang="en-US" sz="1200" dirty="0">
                <a:solidFill>
                  <a:srgbClr val="321900"/>
                </a:solidFill>
                <a:latin typeface="Meiryo UI" panose="020B0604030504040204" pitchFamily="50" charset="-128"/>
                <a:ea typeface="Meiryo UI" panose="020B0604030504040204" pitchFamily="50" charset="-128"/>
              </a:rPr>
              <a:t>歳の誕生日を迎えたお子さんのことを満</a:t>
            </a:r>
            <a:r>
              <a:rPr kumimoji="1" lang="en-US" altLang="ja-JP" sz="1200" dirty="0">
                <a:solidFill>
                  <a:srgbClr val="321900"/>
                </a:solidFill>
                <a:latin typeface="Meiryo UI" panose="020B0604030504040204" pitchFamily="50" charset="-128"/>
                <a:ea typeface="Meiryo UI" panose="020B0604030504040204" pitchFamily="50" charset="-128"/>
              </a:rPr>
              <a:t>3</a:t>
            </a:r>
            <a:r>
              <a:rPr kumimoji="1" lang="ja-JP" altLang="en-US" sz="1200" dirty="0">
                <a:solidFill>
                  <a:srgbClr val="321900"/>
                </a:solidFill>
                <a:latin typeface="Meiryo UI" panose="020B0604030504040204" pitchFamily="50" charset="-128"/>
                <a:ea typeface="Meiryo UI" panose="020B0604030504040204" pitchFamily="50" charset="-128"/>
              </a:rPr>
              <a:t>歳児と呼びます。</a:t>
            </a:r>
            <a:endParaRPr kumimoji="1" lang="en-US" altLang="ja-JP" sz="1200" dirty="0">
              <a:solidFill>
                <a:srgbClr val="321900"/>
              </a:solidFill>
              <a:latin typeface="Meiryo UI" panose="020B0604030504040204" pitchFamily="50" charset="-128"/>
              <a:ea typeface="Meiryo UI" panose="020B0604030504040204" pitchFamily="50" charset="-128"/>
            </a:endParaRPr>
          </a:p>
          <a:p>
            <a:pPr>
              <a:lnSpc>
                <a:spcPct val="150000"/>
              </a:lnSpc>
            </a:pPr>
            <a:r>
              <a:rPr kumimoji="1" lang="en-US" altLang="ja-JP" sz="1200" dirty="0">
                <a:solidFill>
                  <a:srgbClr val="321900"/>
                </a:solidFill>
                <a:latin typeface="Meiryo UI" panose="020B0604030504040204" pitchFamily="50" charset="-128"/>
                <a:ea typeface="Meiryo UI" panose="020B0604030504040204" pitchFamily="50" charset="-128"/>
              </a:rPr>
              <a:t>2019</a:t>
            </a:r>
            <a:r>
              <a:rPr kumimoji="1" lang="ja-JP" altLang="en-US" sz="1200" dirty="0">
                <a:solidFill>
                  <a:srgbClr val="321900"/>
                </a:solidFill>
                <a:latin typeface="Meiryo UI" panose="020B0604030504040204" pitchFamily="50" charset="-128"/>
                <a:ea typeface="Meiryo UI" panose="020B0604030504040204" pitchFamily="50" charset="-128"/>
              </a:rPr>
              <a:t>年</a:t>
            </a:r>
            <a:r>
              <a:rPr kumimoji="1" lang="en-US" altLang="ja-JP" sz="1200" dirty="0">
                <a:solidFill>
                  <a:srgbClr val="321900"/>
                </a:solidFill>
                <a:latin typeface="Meiryo UI" panose="020B0604030504040204" pitchFamily="50" charset="-128"/>
                <a:ea typeface="Meiryo UI" panose="020B0604030504040204" pitchFamily="50" charset="-128"/>
              </a:rPr>
              <a:t>10</a:t>
            </a:r>
            <a:r>
              <a:rPr kumimoji="1" lang="ja-JP" altLang="en-US" sz="1200" dirty="0">
                <a:solidFill>
                  <a:srgbClr val="321900"/>
                </a:solidFill>
                <a:latin typeface="Meiryo UI" panose="020B0604030504040204" pitchFamily="50" charset="-128"/>
                <a:ea typeface="Meiryo UI" panose="020B0604030504040204" pitchFamily="50" charset="-128"/>
              </a:rPr>
              <a:t>月から保育料の無償化が始まりましたが、幼稚園希望者で満</a:t>
            </a:r>
            <a:r>
              <a:rPr kumimoji="1" lang="en-US" altLang="ja-JP" sz="1200" dirty="0">
                <a:solidFill>
                  <a:srgbClr val="321900"/>
                </a:solidFill>
                <a:latin typeface="Meiryo UI" panose="020B0604030504040204" pitchFamily="50" charset="-128"/>
                <a:ea typeface="Meiryo UI" panose="020B0604030504040204" pitchFamily="50" charset="-128"/>
              </a:rPr>
              <a:t>3</a:t>
            </a:r>
            <a:r>
              <a:rPr kumimoji="1" lang="ja-JP" altLang="en-US" sz="1200" dirty="0">
                <a:solidFill>
                  <a:srgbClr val="321900"/>
                </a:solidFill>
                <a:latin typeface="Meiryo UI" panose="020B0604030504040204" pitchFamily="50" charset="-128"/>
                <a:ea typeface="Meiryo UI" panose="020B0604030504040204" pitchFamily="50" charset="-128"/>
              </a:rPr>
              <a:t>歳児から入園を希望される方については無償化の対象となることが決まりました。</a:t>
            </a:r>
            <a:endParaRPr kumimoji="1" lang="en-US" altLang="ja-JP" sz="1200" dirty="0">
              <a:solidFill>
                <a:srgbClr val="321900"/>
              </a:solidFill>
              <a:latin typeface="Meiryo UI" panose="020B0604030504040204" pitchFamily="50" charset="-128"/>
              <a:ea typeface="Meiryo UI" panose="020B0604030504040204" pitchFamily="50" charset="-128"/>
            </a:endParaRPr>
          </a:p>
          <a:p>
            <a:pPr>
              <a:lnSpc>
                <a:spcPct val="150000"/>
              </a:lnSpc>
            </a:pPr>
            <a:r>
              <a:rPr kumimoji="1" lang="ja-JP" altLang="en-US" sz="1200" dirty="0">
                <a:solidFill>
                  <a:srgbClr val="321900"/>
                </a:solidFill>
                <a:latin typeface="Meiryo UI" panose="020B0604030504040204" pitchFamily="50" charset="-128"/>
                <a:ea typeface="Meiryo UI" panose="020B0604030504040204" pitchFamily="50" charset="-128"/>
              </a:rPr>
              <a:t>詳細説明をご希望の方はぜひお気軽にお問い合わせください。</a:t>
            </a:r>
            <a:endParaRPr kumimoji="1" lang="en-US" altLang="ja-JP" sz="1200" dirty="0">
              <a:solidFill>
                <a:srgbClr val="321900"/>
              </a:solidFill>
              <a:latin typeface="Meiryo UI" panose="020B0604030504040204" pitchFamily="50" charset="-128"/>
              <a:ea typeface="Meiryo UI" panose="020B0604030504040204" pitchFamily="50" charset="-128"/>
            </a:endParaRPr>
          </a:p>
          <a:p>
            <a:pPr>
              <a:lnSpc>
                <a:spcPct val="150000"/>
              </a:lnSpc>
            </a:pPr>
            <a:r>
              <a:rPr kumimoji="1" lang="ja-JP" altLang="en-US" sz="1200" dirty="0">
                <a:solidFill>
                  <a:srgbClr val="321900"/>
                </a:solidFill>
                <a:latin typeface="Meiryo UI" panose="020B0604030504040204" pitchFamily="50" charset="-128"/>
                <a:ea typeface="Meiryo UI" panose="020B0604030504040204" pitchFamily="50" charset="-128"/>
              </a:rPr>
              <a:t>〇〇幼稚園では、</a:t>
            </a:r>
            <a:r>
              <a:rPr kumimoji="1" lang="en-US" altLang="ja-JP" sz="1200" dirty="0">
                <a:solidFill>
                  <a:srgbClr val="321900"/>
                </a:solidFill>
                <a:latin typeface="Meiryo UI" panose="020B0604030504040204" pitchFamily="50" charset="-128"/>
                <a:ea typeface="Meiryo UI" panose="020B0604030504040204" pitchFamily="50" charset="-128"/>
              </a:rPr>
              <a:t>3</a:t>
            </a:r>
            <a:r>
              <a:rPr kumimoji="1" lang="ja-JP" altLang="en-US" sz="1200" dirty="0">
                <a:solidFill>
                  <a:srgbClr val="321900"/>
                </a:solidFill>
                <a:latin typeface="Meiryo UI" panose="020B0604030504040204" pitchFamily="50" charset="-128"/>
                <a:ea typeface="Meiryo UI" panose="020B0604030504040204" pitchFamily="50" charset="-128"/>
              </a:rPr>
              <a:t>歳の誕生日を迎える前の</a:t>
            </a:r>
            <a:r>
              <a:rPr kumimoji="1" lang="en-US" altLang="ja-JP" sz="1200" dirty="0">
                <a:solidFill>
                  <a:srgbClr val="321900"/>
                </a:solidFill>
                <a:latin typeface="Meiryo UI" panose="020B0604030504040204" pitchFamily="50" charset="-128"/>
                <a:ea typeface="Meiryo UI" panose="020B0604030504040204" pitchFamily="50" charset="-128"/>
              </a:rPr>
              <a:t>4</a:t>
            </a:r>
            <a:r>
              <a:rPr kumimoji="1" lang="ja-JP" altLang="en-US" sz="1200" dirty="0">
                <a:solidFill>
                  <a:srgbClr val="321900"/>
                </a:solidFill>
                <a:latin typeface="Meiryo UI" panose="020B0604030504040204" pitchFamily="50" charset="-128"/>
                <a:ea typeface="Meiryo UI" panose="020B0604030504040204" pitchFamily="50" charset="-128"/>
              </a:rPr>
              <a:t>月から幼稚園に通いたいという方についてもご相談に応じています。</a:t>
            </a:r>
          </a:p>
        </p:txBody>
      </p:sp>
      <p:sp>
        <p:nvSpPr>
          <p:cNvPr id="28" name="正方形/長方形 27">
            <a:extLst>
              <a:ext uri="{FF2B5EF4-FFF2-40B4-BE49-F238E27FC236}">
                <a16:creationId xmlns:a16="http://schemas.microsoft.com/office/drawing/2014/main" id="{AD5CD9BC-3410-4D47-AAD6-479CE8238D6A}"/>
              </a:ext>
            </a:extLst>
          </p:cNvPr>
          <p:cNvSpPr/>
          <p:nvPr/>
        </p:nvSpPr>
        <p:spPr>
          <a:xfrm>
            <a:off x="0" y="9079349"/>
            <a:ext cx="6830275" cy="841777"/>
          </a:xfrm>
          <a:prstGeom prst="rect">
            <a:avLst/>
          </a:prstGeom>
          <a:solidFill>
            <a:schemeClr val="bg1"/>
          </a:solidFill>
          <a:ln w="57150">
            <a:solidFill>
              <a:srgbClr val="A4D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A4D029"/>
              </a:solidFill>
            </a:endParaRPr>
          </a:p>
        </p:txBody>
      </p:sp>
      <p:sp>
        <p:nvSpPr>
          <p:cNvPr id="29" name="正方形/長方形 28">
            <a:extLst>
              <a:ext uri="{FF2B5EF4-FFF2-40B4-BE49-F238E27FC236}">
                <a16:creationId xmlns:a16="http://schemas.microsoft.com/office/drawing/2014/main" id="{266A8C65-90E2-4074-AF51-EC62CA00A8E5}"/>
              </a:ext>
            </a:extLst>
          </p:cNvPr>
          <p:cNvSpPr/>
          <p:nvPr/>
        </p:nvSpPr>
        <p:spPr>
          <a:xfrm>
            <a:off x="5238387" y="9438274"/>
            <a:ext cx="313899" cy="1929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4C543DA0-7444-4091-B1D0-41CCBFF59155}"/>
              </a:ext>
            </a:extLst>
          </p:cNvPr>
          <p:cNvSpPr/>
          <p:nvPr/>
        </p:nvSpPr>
        <p:spPr>
          <a:xfrm>
            <a:off x="1203738" y="9326860"/>
            <a:ext cx="3183833" cy="307777"/>
          </a:xfrm>
          <a:prstGeom prst="rect">
            <a:avLst/>
          </a:prstGeom>
        </p:spPr>
        <p:txBody>
          <a:bodyPr wrap="square">
            <a:spAutoFit/>
          </a:bodyPr>
          <a:lstStyle/>
          <a:p>
            <a:pPr marR="133350" lvl="0"/>
            <a:r>
              <a:rPr lang="ja-JP" altLang="en-US" sz="1400" b="1" kern="100" dirty="0">
                <a:solidFill>
                  <a:srgbClr val="A4D029"/>
                </a:solidFill>
                <a:latin typeface="Meiryo UI" panose="020B0604030504040204" pitchFamily="50" charset="-128"/>
                <a:ea typeface="Meiryo UI" panose="020B0604030504040204" pitchFamily="50" charset="-128"/>
                <a:cs typeface="Times New Roman" panose="02020603050405020304" pitchFamily="18" charset="0"/>
              </a:rPr>
              <a:t>学校法人〇〇学園　〇〇幼稚園</a:t>
            </a:r>
            <a:endParaRPr lang="en-US" altLang="ja-JP" sz="1400" b="1" kern="100" dirty="0">
              <a:solidFill>
                <a:srgbClr val="A4D029"/>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正方形/長方形 30">
            <a:extLst>
              <a:ext uri="{FF2B5EF4-FFF2-40B4-BE49-F238E27FC236}">
                <a16:creationId xmlns:a16="http://schemas.microsoft.com/office/drawing/2014/main" id="{65272CB5-BE69-4464-AAFF-BEE287B8522E}"/>
              </a:ext>
            </a:extLst>
          </p:cNvPr>
          <p:cNvSpPr/>
          <p:nvPr/>
        </p:nvSpPr>
        <p:spPr>
          <a:xfrm>
            <a:off x="1196977" y="9565756"/>
            <a:ext cx="3431930" cy="230832"/>
          </a:xfrm>
          <a:prstGeom prst="rect">
            <a:avLst/>
          </a:prstGeom>
        </p:spPr>
        <p:txBody>
          <a:bodyPr wrap="square">
            <a:spAutoFit/>
          </a:bodyPr>
          <a:lstStyle/>
          <a:p>
            <a:r>
              <a:rPr lang="zh-TW" altLang="en-US" sz="900" dirty="0">
                <a:solidFill>
                  <a:srgbClr val="A4D029"/>
                </a:solidFill>
                <a:latin typeface="Meiryo UI" panose="020B0604030504040204" pitchFamily="50" charset="-128"/>
                <a:ea typeface="Meiryo UI" panose="020B0604030504040204" pitchFamily="50" charset="-128"/>
              </a:rPr>
              <a:t>〒</a:t>
            </a:r>
            <a:r>
              <a:rPr lang="en-US" altLang="zh-TW" sz="900" dirty="0">
                <a:solidFill>
                  <a:srgbClr val="A4D029"/>
                </a:solidFill>
                <a:latin typeface="Meiryo UI" panose="020B0604030504040204" pitchFamily="50" charset="-128"/>
                <a:ea typeface="Meiryo UI" panose="020B0604030504040204" pitchFamily="50" charset="-128"/>
              </a:rPr>
              <a:t>XXX-XXXX</a:t>
            </a:r>
            <a:r>
              <a:rPr lang="ja-JP" altLang="en-US" sz="800" dirty="0">
                <a:solidFill>
                  <a:srgbClr val="A4D029"/>
                </a:solidFill>
                <a:latin typeface="Meiryo UI" panose="020B0604030504040204" pitchFamily="50" charset="-128"/>
                <a:ea typeface="Meiryo UI" panose="020B0604030504040204" pitchFamily="50" charset="-128"/>
              </a:rPr>
              <a:t>　〇〇〇〇〇〇〇〇　</a:t>
            </a:r>
            <a:r>
              <a:rPr lang="en-US" altLang="ja-JP" sz="900" dirty="0">
                <a:solidFill>
                  <a:srgbClr val="A4D029"/>
                </a:solidFill>
                <a:latin typeface="Meiryo UI" panose="020B0604030504040204" pitchFamily="50" charset="-128"/>
                <a:ea typeface="Meiryo UI" panose="020B0604030504040204" pitchFamily="50" charset="-128"/>
              </a:rPr>
              <a:t>TEL</a:t>
            </a:r>
            <a:r>
              <a:rPr lang="ja-JP" altLang="en-US" sz="900" dirty="0">
                <a:solidFill>
                  <a:srgbClr val="A4D029"/>
                </a:solidFill>
                <a:latin typeface="Meiryo UI" panose="020B0604030504040204" pitchFamily="50" charset="-128"/>
                <a:ea typeface="Meiryo UI" panose="020B0604030504040204" pitchFamily="50" charset="-128"/>
              </a:rPr>
              <a:t> </a:t>
            </a:r>
            <a:r>
              <a:rPr lang="en-US" altLang="ja-JP" sz="900" dirty="0">
                <a:solidFill>
                  <a:srgbClr val="A4D029"/>
                </a:solidFill>
                <a:latin typeface="Meiryo UI" panose="020B0604030504040204" pitchFamily="50" charset="-128"/>
                <a:ea typeface="Meiryo UI" panose="020B0604030504040204" pitchFamily="50" charset="-128"/>
              </a:rPr>
              <a:t>XXX-XXXX</a:t>
            </a:r>
            <a:endParaRPr lang="ja-JP" altLang="en-US" sz="900" dirty="0">
              <a:solidFill>
                <a:srgbClr val="A4D029"/>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D998B0B5-944E-4D15-9FD4-7679258B625A}"/>
              </a:ext>
            </a:extLst>
          </p:cNvPr>
          <p:cNvSpPr/>
          <p:nvPr/>
        </p:nvSpPr>
        <p:spPr>
          <a:xfrm>
            <a:off x="4179937" y="9433290"/>
            <a:ext cx="1370464" cy="1978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A6F03B1A-94EC-4495-8789-633D208AF5D2}"/>
              </a:ext>
            </a:extLst>
          </p:cNvPr>
          <p:cNvSpPr txBox="1"/>
          <p:nvPr/>
        </p:nvSpPr>
        <p:spPr>
          <a:xfrm>
            <a:off x="4134536" y="9422773"/>
            <a:ext cx="116522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〇〇幼稚園</a:t>
            </a:r>
          </a:p>
        </p:txBody>
      </p:sp>
      <p:sp>
        <p:nvSpPr>
          <p:cNvPr id="34" name="テキスト ボックス 33">
            <a:extLst>
              <a:ext uri="{FF2B5EF4-FFF2-40B4-BE49-F238E27FC236}">
                <a16:creationId xmlns:a16="http://schemas.microsoft.com/office/drawing/2014/main" id="{9046233A-886A-4195-9E6A-3E28DAA60816}"/>
              </a:ext>
            </a:extLst>
          </p:cNvPr>
          <p:cNvSpPr txBox="1"/>
          <p:nvPr/>
        </p:nvSpPr>
        <p:spPr>
          <a:xfrm>
            <a:off x="5196319" y="9422773"/>
            <a:ext cx="458247"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検索</a:t>
            </a:r>
          </a:p>
        </p:txBody>
      </p:sp>
      <p:sp>
        <p:nvSpPr>
          <p:cNvPr id="35" name="矢印: 右 34">
            <a:extLst>
              <a:ext uri="{FF2B5EF4-FFF2-40B4-BE49-F238E27FC236}">
                <a16:creationId xmlns:a16="http://schemas.microsoft.com/office/drawing/2014/main" id="{D6EDDD8C-1575-4533-832A-78A77279017D}"/>
              </a:ext>
            </a:extLst>
          </p:cNvPr>
          <p:cNvSpPr/>
          <p:nvPr/>
        </p:nvSpPr>
        <p:spPr>
          <a:xfrm rot="13590842">
            <a:off x="5459434" y="9602904"/>
            <a:ext cx="183818" cy="127987"/>
          </a:xfrm>
          <a:prstGeom prst="rightArrow">
            <a:avLst>
              <a:gd name="adj1" fmla="val 29326"/>
              <a:gd name="adj2" fmla="val 1080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ED461F82-55A9-476D-9967-FBC0212308B0}"/>
              </a:ext>
            </a:extLst>
          </p:cNvPr>
          <p:cNvSpPr/>
          <p:nvPr/>
        </p:nvSpPr>
        <p:spPr>
          <a:xfrm>
            <a:off x="5986678" y="9153326"/>
            <a:ext cx="698475" cy="683921"/>
          </a:xfrm>
          <a:prstGeom prst="rect">
            <a:avLst/>
          </a:prstGeom>
          <a:solidFill>
            <a:srgbClr val="F3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t>QR</a:t>
            </a:r>
          </a:p>
          <a:p>
            <a:pPr algn="ctr"/>
            <a:r>
              <a:rPr kumimoji="1" lang="ja-JP" altLang="en-US" sz="1100" b="1" dirty="0"/>
              <a:t>コード</a:t>
            </a:r>
          </a:p>
        </p:txBody>
      </p:sp>
      <p:sp>
        <p:nvSpPr>
          <p:cNvPr id="37" name="正方形/長方形 36">
            <a:extLst>
              <a:ext uri="{FF2B5EF4-FFF2-40B4-BE49-F238E27FC236}">
                <a16:creationId xmlns:a16="http://schemas.microsoft.com/office/drawing/2014/main" id="{D6FEB69E-377C-4876-80E8-ACEC97343F63}"/>
              </a:ext>
            </a:extLst>
          </p:cNvPr>
          <p:cNvSpPr/>
          <p:nvPr/>
        </p:nvSpPr>
        <p:spPr>
          <a:xfrm>
            <a:off x="-204301" y="9233628"/>
            <a:ext cx="1837436" cy="523220"/>
          </a:xfrm>
          <a:prstGeom prst="rect">
            <a:avLst/>
          </a:prstGeom>
        </p:spPr>
        <p:txBody>
          <a:bodyPr wrap="square">
            <a:spAutoFit/>
          </a:bodyPr>
          <a:lstStyle/>
          <a:p>
            <a:pPr marR="133350" lvl="0" algn="ctr"/>
            <a:r>
              <a:rPr lang="ja-JP" altLang="en-US" sz="1400" b="1" kern="100" dirty="0">
                <a:solidFill>
                  <a:srgbClr val="DF5E88"/>
                </a:solidFill>
                <a:latin typeface="Meiryo UI" panose="020B0604030504040204" pitchFamily="50" charset="-128"/>
                <a:ea typeface="Meiryo UI" panose="020B0604030504040204" pitchFamily="50" charset="-128"/>
                <a:cs typeface="Times New Roman" panose="02020603050405020304" pitchFamily="18" charset="0"/>
              </a:rPr>
              <a:t>お申込み</a:t>
            </a:r>
            <a:endParaRPr lang="en-US" altLang="ja-JP" sz="1400" b="1" kern="100" dirty="0">
              <a:solidFill>
                <a:srgbClr val="DF5E88"/>
              </a:solidFill>
              <a:latin typeface="Meiryo UI" panose="020B0604030504040204" pitchFamily="50" charset="-128"/>
              <a:ea typeface="Meiryo UI" panose="020B0604030504040204" pitchFamily="50" charset="-128"/>
              <a:cs typeface="Times New Roman" panose="02020603050405020304" pitchFamily="18" charset="0"/>
            </a:endParaRPr>
          </a:p>
          <a:p>
            <a:pPr marR="133350" lvl="0" algn="ctr"/>
            <a:r>
              <a:rPr lang="ja-JP" altLang="en-US" sz="1400" b="1" kern="100" dirty="0">
                <a:solidFill>
                  <a:srgbClr val="DF5E88"/>
                </a:solidFill>
                <a:latin typeface="Meiryo UI" panose="020B0604030504040204" pitchFamily="50" charset="-128"/>
                <a:ea typeface="Meiryo UI" panose="020B0604030504040204" pitchFamily="50" charset="-128"/>
                <a:cs typeface="Times New Roman" panose="02020603050405020304" pitchFamily="18" charset="0"/>
              </a:rPr>
              <a:t>お問い合わせ</a:t>
            </a:r>
            <a:endParaRPr lang="ja-JP" altLang="ja-JP" sz="1400" b="1" kern="100" dirty="0">
              <a:solidFill>
                <a:srgbClr val="DF5E88"/>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正方形/長方形 37">
            <a:extLst>
              <a:ext uri="{FF2B5EF4-FFF2-40B4-BE49-F238E27FC236}">
                <a16:creationId xmlns:a16="http://schemas.microsoft.com/office/drawing/2014/main" id="{EB6767F6-8317-4BBC-AD1E-1C0D5FE06D94}"/>
              </a:ext>
            </a:extLst>
          </p:cNvPr>
          <p:cNvSpPr/>
          <p:nvPr/>
        </p:nvSpPr>
        <p:spPr>
          <a:xfrm>
            <a:off x="1202343" y="9125397"/>
            <a:ext cx="2400827" cy="215444"/>
          </a:xfrm>
          <a:prstGeom prst="rect">
            <a:avLst/>
          </a:prstGeom>
        </p:spPr>
        <p:txBody>
          <a:bodyPr wrap="square">
            <a:spAutoFit/>
          </a:bodyPr>
          <a:lstStyle/>
          <a:p>
            <a:pPr marR="133350" lvl="0"/>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ホームページまたはお電話でお申込みください。</a:t>
            </a: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79D30845-512D-470B-A6EF-8AE1CFCE7AC6}"/>
              </a:ext>
            </a:extLst>
          </p:cNvPr>
          <p:cNvSpPr txBox="1"/>
          <p:nvPr/>
        </p:nvSpPr>
        <p:spPr>
          <a:xfrm>
            <a:off x="410129" y="8641329"/>
            <a:ext cx="4413388"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ご興味のある方はぜひ一度お問い合わせください！</a:t>
            </a:r>
          </a:p>
        </p:txBody>
      </p:sp>
      <p:sp>
        <p:nvSpPr>
          <p:cNvPr id="42" name="二等辺三角形 41">
            <a:extLst>
              <a:ext uri="{FF2B5EF4-FFF2-40B4-BE49-F238E27FC236}">
                <a16:creationId xmlns:a16="http://schemas.microsoft.com/office/drawing/2014/main" id="{46960B83-76BF-4B24-B6AD-27290C8C2A47}"/>
              </a:ext>
            </a:extLst>
          </p:cNvPr>
          <p:cNvSpPr/>
          <p:nvPr/>
        </p:nvSpPr>
        <p:spPr>
          <a:xfrm rot="8271908">
            <a:off x="318054" y="8664458"/>
            <a:ext cx="45719" cy="295508"/>
          </a:xfrm>
          <a:prstGeom prst="triangle">
            <a:avLst/>
          </a:prstGeom>
          <a:solidFill>
            <a:srgbClr val="32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二等辺三角形 42">
            <a:extLst>
              <a:ext uri="{FF2B5EF4-FFF2-40B4-BE49-F238E27FC236}">
                <a16:creationId xmlns:a16="http://schemas.microsoft.com/office/drawing/2014/main" id="{1E958A25-D756-4A50-A417-A2D320110EE6}"/>
              </a:ext>
            </a:extLst>
          </p:cNvPr>
          <p:cNvSpPr/>
          <p:nvPr/>
        </p:nvSpPr>
        <p:spPr>
          <a:xfrm rot="13328092" flipH="1">
            <a:off x="4800658" y="8664460"/>
            <a:ext cx="45719" cy="295508"/>
          </a:xfrm>
          <a:prstGeom prst="triangle">
            <a:avLst/>
          </a:prstGeom>
          <a:solidFill>
            <a:srgbClr val="32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a:extLst>
              <a:ext uri="{FF2B5EF4-FFF2-40B4-BE49-F238E27FC236}">
                <a16:creationId xmlns:a16="http://schemas.microsoft.com/office/drawing/2014/main" id="{677A42A8-342F-4B98-A026-608B16D688DC}"/>
              </a:ext>
            </a:extLst>
          </p:cNvPr>
          <p:cNvGrpSpPr/>
          <p:nvPr/>
        </p:nvGrpSpPr>
        <p:grpSpPr>
          <a:xfrm>
            <a:off x="-1" y="0"/>
            <a:ext cx="6858001" cy="1925021"/>
            <a:chOff x="-1" y="0"/>
            <a:chExt cx="6858001" cy="1925021"/>
          </a:xfrm>
        </p:grpSpPr>
        <p:pic>
          <p:nvPicPr>
            <p:cNvPr id="18" name="図 17">
              <a:extLst>
                <a:ext uri="{FF2B5EF4-FFF2-40B4-BE49-F238E27FC236}">
                  <a16:creationId xmlns:a16="http://schemas.microsoft.com/office/drawing/2014/main" id="{2D7B5DB2-D7B0-451F-8669-DA7685A3504E}"/>
                </a:ext>
              </a:extLst>
            </p:cNvPr>
            <p:cNvPicPr>
              <a:picLocks noChangeAspect="1"/>
            </p:cNvPicPr>
            <p:nvPr/>
          </p:nvPicPr>
          <p:blipFill rotWithShape="1">
            <a:blip r:embed="rId2">
              <a:extLst>
                <a:ext uri="{28A0092B-C50C-407E-A947-70E740481C1C}">
                  <a14:useLocalDpi xmlns:a14="http://schemas.microsoft.com/office/drawing/2010/main" val="0"/>
                </a:ext>
              </a:extLst>
            </a:blip>
            <a:srcRect l="12948" t="33315" r="12948"/>
            <a:stretch/>
          </p:blipFill>
          <p:spPr>
            <a:xfrm>
              <a:off x="0" y="149152"/>
              <a:ext cx="6858000" cy="1775869"/>
            </a:xfrm>
            <a:prstGeom prst="rect">
              <a:avLst/>
            </a:prstGeom>
          </p:spPr>
        </p:pic>
        <p:sp>
          <p:nvSpPr>
            <p:cNvPr id="49" name="正方形/長方形 48">
              <a:extLst>
                <a:ext uri="{FF2B5EF4-FFF2-40B4-BE49-F238E27FC236}">
                  <a16:creationId xmlns:a16="http://schemas.microsoft.com/office/drawing/2014/main" id="{AC153EC7-5E7E-49BC-972D-807D7106B952}"/>
                </a:ext>
              </a:extLst>
            </p:cNvPr>
            <p:cNvSpPr/>
            <p:nvPr/>
          </p:nvSpPr>
          <p:spPr>
            <a:xfrm>
              <a:off x="-1" y="0"/>
              <a:ext cx="6858001" cy="217051"/>
            </a:xfrm>
            <a:prstGeom prst="rect">
              <a:avLst/>
            </a:prstGeom>
            <a:solidFill>
              <a:srgbClr val="F29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a:extLst>
              <a:ext uri="{FF2B5EF4-FFF2-40B4-BE49-F238E27FC236}">
                <a16:creationId xmlns:a16="http://schemas.microsoft.com/office/drawing/2014/main" id="{2E070CCF-72D0-4458-B126-C46E70C814BB}"/>
              </a:ext>
            </a:extLst>
          </p:cNvPr>
          <p:cNvSpPr txBox="1"/>
          <p:nvPr/>
        </p:nvSpPr>
        <p:spPr>
          <a:xfrm>
            <a:off x="554233" y="61348"/>
            <a:ext cx="5811207" cy="769441"/>
          </a:xfrm>
          <a:prstGeom prst="rect">
            <a:avLst/>
          </a:prstGeom>
          <a:noFill/>
        </p:spPr>
        <p:txBody>
          <a:bodyPr wrap="none" rtlCol="0">
            <a:spAutoFit/>
          </a:bodyPr>
          <a:lstStyle/>
          <a:p>
            <a:pPr algn="r"/>
            <a:r>
              <a:rPr kumimoji="1" lang="en-US" altLang="ja-JP" sz="4400" b="1" dirty="0">
                <a:ln w="28575">
                  <a:solidFill>
                    <a:schemeClr val="bg1"/>
                  </a:solidFill>
                </a:ln>
                <a:solidFill>
                  <a:srgbClr val="A4D029"/>
                </a:solidFill>
                <a:effectLst>
                  <a:outerShdw blurRad="50800" dist="38100" dir="2700000" algn="tl" rotWithShape="0">
                    <a:prstClr val="black">
                      <a:alpha val="40000"/>
                    </a:prstClr>
                  </a:outerShdw>
                </a:effectLst>
                <a:latin typeface="HGP創英角ｺﾞｼｯｸUB" panose="020B0A00000000000000" pitchFamily="50" charset="-128"/>
                <a:ea typeface="HGP創英角ｺﾞｼｯｸUB" panose="020B0A00000000000000" pitchFamily="50" charset="-128"/>
              </a:rPr>
              <a:t>4</a:t>
            </a:r>
            <a:r>
              <a:rPr kumimoji="1" lang="ja-JP" altLang="en-US" sz="4400" b="1" dirty="0">
                <a:ln w="28575">
                  <a:solidFill>
                    <a:schemeClr val="bg1"/>
                  </a:solidFill>
                </a:ln>
                <a:solidFill>
                  <a:srgbClr val="A4D029"/>
                </a:solidFill>
                <a:effectLst>
                  <a:outerShdw blurRad="50800" dist="38100" dir="2700000" algn="tl" rotWithShape="0">
                    <a:prstClr val="black">
                      <a:alpha val="40000"/>
                    </a:prstClr>
                  </a:outerShdw>
                </a:effectLst>
                <a:latin typeface="HGP創英角ｺﾞｼｯｸUB" panose="020B0A00000000000000" pitchFamily="50" charset="-128"/>
                <a:ea typeface="HGP創英角ｺﾞｼｯｸUB" panose="020B0A00000000000000" pitchFamily="50" charset="-128"/>
              </a:rPr>
              <a:t>年保育クラスのご案内</a:t>
            </a:r>
          </a:p>
        </p:txBody>
      </p:sp>
      <p:pic>
        <p:nvPicPr>
          <p:cNvPr id="48" name="図 47">
            <a:extLst>
              <a:ext uri="{FF2B5EF4-FFF2-40B4-BE49-F238E27FC236}">
                <a16:creationId xmlns:a16="http://schemas.microsoft.com/office/drawing/2014/main" id="{27B3CA04-50F1-4419-8659-3132CCAD6B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1066" y="1835507"/>
            <a:ext cx="5302533" cy="3313392"/>
          </a:xfrm>
          <a:prstGeom prst="rect">
            <a:avLst/>
          </a:prstGeom>
        </p:spPr>
      </p:pic>
      <p:grpSp>
        <p:nvGrpSpPr>
          <p:cNvPr id="57" name="グループ化 56">
            <a:extLst>
              <a:ext uri="{FF2B5EF4-FFF2-40B4-BE49-F238E27FC236}">
                <a16:creationId xmlns:a16="http://schemas.microsoft.com/office/drawing/2014/main" id="{F35F7758-549B-4970-892B-38775B1E75A2}"/>
              </a:ext>
            </a:extLst>
          </p:cNvPr>
          <p:cNvGrpSpPr/>
          <p:nvPr/>
        </p:nvGrpSpPr>
        <p:grpSpPr>
          <a:xfrm>
            <a:off x="77722" y="1575875"/>
            <a:ext cx="1284819" cy="804096"/>
            <a:chOff x="77722" y="1575875"/>
            <a:chExt cx="1284819" cy="804096"/>
          </a:xfrm>
        </p:grpSpPr>
        <p:sp>
          <p:nvSpPr>
            <p:cNvPr id="52" name="二等辺三角形 51">
              <a:extLst>
                <a:ext uri="{FF2B5EF4-FFF2-40B4-BE49-F238E27FC236}">
                  <a16:creationId xmlns:a16="http://schemas.microsoft.com/office/drawing/2014/main" id="{AE8D7A52-D859-4FE0-B907-9A08D53A414F}"/>
                </a:ext>
              </a:extLst>
            </p:cNvPr>
            <p:cNvSpPr/>
            <p:nvPr/>
          </p:nvSpPr>
          <p:spPr>
            <a:xfrm rot="10386039">
              <a:off x="77722" y="1988866"/>
              <a:ext cx="317607" cy="391105"/>
            </a:xfrm>
            <a:prstGeom prst="triangle">
              <a:avLst>
                <a:gd name="adj" fmla="val 51932"/>
              </a:avLst>
            </a:prstGeom>
            <a:solidFill>
              <a:srgbClr val="FFF987"/>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a:extLst>
                <a:ext uri="{FF2B5EF4-FFF2-40B4-BE49-F238E27FC236}">
                  <a16:creationId xmlns:a16="http://schemas.microsoft.com/office/drawing/2014/main" id="{5AE0BDBE-F852-4415-B26F-B34E999829D0}"/>
                </a:ext>
              </a:extLst>
            </p:cNvPr>
            <p:cNvSpPr/>
            <p:nvPr/>
          </p:nvSpPr>
          <p:spPr>
            <a:xfrm rot="9864542">
              <a:off x="418314" y="1912578"/>
              <a:ext cx="317607" cy="391105"/>
            </a:xfrm>
            <a:prstGeom prst="triangle">
              <a:avLst>
                <a:gd name="adj" fmla="val 51932"/>
              </a:avLst>
            </a:prstGeom>
            <a:solidFill>
              <a:srgbClr val="A6D5D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a:extLst>
                <a:ext uri="{FF2B5EF4-FFF2-40B4-BE49-F238E27FC236}">
                  <a16:creationId xmlns:a16="http://schemas.microsoft.com/office/drawing/2014/main" id="{23833D6A-3FAA-4388-8BB1-C02CE5ED98CC}"/>
                </a:ext>
              </a:extLst>
            </p:cNvPr>
            <p:cNvSpPr/>
            <p:nvPr/>
          </p:nvSpPr>
          <p:spPr>
            <a:xfrm rot="9012114">
              <a:off x="760446" y="1776069"/>
              <a:ext cx="317607" cy="391105"/>
            </a:xfrm>
            <a:prstGeom prst="triangle">
              <a:avLst>
                <a:gd name="adj" fmla="val 51932"/>
              </a:avLst>
            </a:prstGeom>
            <a:solidFill>
              <a:srgbClr val="F59DA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二等辺三角形 55">
              <a:extLst>
                <a:ext uri="{FF2B5EF4-FFF2-40B4-BE49-F238E27FC236}">
                  <a16:creationId xmlns:a16="http://schemas.microsoft.com/office/drawing/2014/main" id="{C1EE6E47-9EB1-4FC4-8E54-85D9B83FDFA4}"/>
                </a:ext>
              </a:extLst>
            </p:cNvPr>
            <p:cNvSpPr/>
            <p:nvPr/>
          </p:nvSpPr>
          <p:spPr>
            <a:xfrm rot="8344722">
              <a:off x="1044934" y="1575875"/>
              <a:ext cx="317607" cy="391105"/>
            </a:xfrm>
            <a:prstGeom prst="triangle">
              <a:avLst>
                <a:gd name="adj" fmla="val 51932"/>
              </a:avLst>
            </a:prstGeom>
            <a:solidFill>
              <a:srgbClr val="A8D25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a:extLst>
              <a:ext uri="{FF2B5EF4-FFF2-40B4-BE49-F238E27FC236}">
                <a16:creationId xmlns:a16="http://schemas.microsoft.com/office/drawing/2014/main" id="{9A5CA87C-6D62-41F0-AA65-65AF5A8C2FCB}"/>
              </a:ext>
            </a:extLst>
          </p:cNvPr>
          <p:cNvGrpSpPr/>
          <p:nvPr/>
        </p:nvGrpSpPr>
        <p:grpSpPr>
          <a:xfrm flipH="1">
            <a:off x="5493696" y="1568950"/>
            <a:ext cx="1284819" cy="804096"/>
            <a:chOff x="77722" y="1575875"/>
            <a:chExt cx="1284819" cy="804096"/>
          </a:xfrm>
        </p:grpSpPr>
        <p:sp>
          <p:nvSpPr>
            <p:cNvPr id="59" name="二等辺三角形 58">
              <a:extLst>
                <a:ext uri="{FF2B5EF4-FFF2-40B4-BE49-F238E27FC236}">
                  <a16:creationId xmlns:a16="http://schemas.microsoft.com/office/drawing/2014/main" id="{418D20F1-4F00-4F4B-B2BC-38E1C4129384}"/>
                </a:ext>
              </a:extLst>
            </p:cNvPr>
            <p:cNvSpPr/>
            <p:nvPr/>
          </p:nvSpPr>
          <p:spPr>
            <a:xfrm rot="10386039">
              <a:off x="77722" y="1988866"/>
              <a:ext cx="317607" cy="391105"/>
            </a:xfrm>
            <a:prstGeom prst="triangle">
              <a:avLst>
                <a:gd name="adj" fmla="val 51932"/>
              </a:avLst>
            </a:prstGeom>
            <a:solidFill>
              <a:srgbClr val="FFF987"/>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二等辺三角形 59">
              <a:extLst>
                <a:ext uri="{FF2B5EF4-FFF2-40B4-BE49-F238E27FC236}">
                  <a16:creationId xmlns:a16="http://schemas.microsoft.com/office/drawing/2014/main" id="{FC3234AC-95F3-4A8D-B744-5F57BAE3CEF8}"/>
                </a:ext>
              </a:extLst>
            </p:cNvPr>
            <p:cNvSpPr/>
            <p:nvPr/>
          </p:nvSpPr>
          <p:spPr>
            <a:xfrm rot="9864542">
              <a:off x="418314" y="1912578"/>
              <a:ext cx="317607" cy="391105"/>
            </a:xfrm>
            <a:prstGeom prst="triangle">
              <a:avLst>
                <a:gd name="adj" fmla="val 51932"/>
              </a:avLst>
            </a:prstGeom>
            <a:solidFill>
              <a:srgbClr val="A6D5D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二等辺三角形 60">
              <a:extLst>
                <a:ext uri="{FF2B5EF4-FFF2-40B4-BE49-F238E27FC236}">
                  <a16:creationId xmlns:a16="http://schemas.microsoft.com/office/drawing/2014/main" id="{EC2A2A93-1392-4008-9FB0-C9476B065CDC}"/>
                </a:ext>
              </a:extLst>
            </p:cNvPr>
            <p:cNvSpPr/>
            <p:nvPr/>
          </p:nvSpPr>
          <p:spPr>
            <a:xfrm rot="9012114">
              <a:off x="760446" y="1776069"/>
              <a:ext cx="317607" cy="391105"/>
            </a:xfrm>
            <a:prstGeom prst="triangle">
              <a:avLst>
                <a:gd name="adj" fmla="val 51932"/>
              </a:avLst>
            </a:prstGeom>
            <a:solidFill>
              <a:srgbClr val="F59DA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a:extLst>
                <a:ext uri="{FF2B5EF4-FFF2-40B4-BE49-F238E27FC236}">
                  <a16:creationId xmlns:a16="http://schemas.microsoft.com/office/drawing/2014/main" id="{D9928648-9321-46C9-BDCA-9C8DDD6E87F2}"/>
                </a:ext>
              </a:extLst>
            </p:cNvPr>
            <p:cNvSpPr/>
            <p:nvPr/>
          </p:nvSpPr>
          <p:spPr>
            <a:xfrm rot="8344722">
              <a:off x="1044934" y="1575875"/>
              <a:ext cx="317607" cy="391105"/>
            </a:xfrm>
            <a:prstGeom prst="triangle">
              <a:avLst>
                <a:gd name="adj" fmla="val 51932"/>
              </a:avLst>
            </a:prstGeom>
            <a:solidFill>
              <a:srgbClr val="A8D25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 name="星: 5 pt 62">
            <a:extLst>
              <a:ext uri="{FF2B5EF4-FFF2-40B4-BE49-F238E27FC236}">
                <a16:creationId xmlns:a16="http://schemas.microsoft.com/office/drawing/2014/main" id="{72FFD52F-61F0-4CF6-B4ED-D63C03F248E1}"/>
              </a:ext>
            </a:extLst>
          </p:cNvPr>
          <p:cNvSpPr/>
          <p:nvPr/>
        </p:nvSpPr>
        <p:spPr>
          <a:xfrm rot="20709803">
            <a:off x="74256" y="5128458"/>
            <a:ext cx="113600" cy="126804"/>
          </a:xfrm>
          <a:prstGeom prst="star5">
            <a:avLst/>
          </a:prstGeom>
          <a:solidFill>
            <a:srgbClr val="A6D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星: 5 pt 63">
            <a:extLst>
              <a:ext uri="{FF2B5EF4-FFF2-40B4-BE49-F238E27FC236}">
                <a16:creationId xmlns:a16="http://schemas.microsoft.com/office/drawing/2014/main" id="{7B76CFBD-AB83-4456-9C29-3C73B325DC5B}"/>
              </a:ext>
            </a:extLst>
          </p:cNvPr>
          <p:cNvSpPr/>
          <p:nvPr/>
        </p:nvSpPr>
        <p:spPr>
          <a:xfrm rot="1695507">
            <a:off x="369919" y="4774778"/>
            <a:ext cx="113600" cy="126804"/>
          </a:xfrm>
          <a:prstGeom prst="star5">
            <a:avLst/>
          </a:prstGeom>
          <a:solidFill>
            <a:srgbClr val="FFF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星: 5 pt 64">
            <a:extLst>
              <a:ext uri="{FF2B5EF4-FFF2-40B4-BE49-F238E27FC236}">
                <a16:creationId xmlns:a16="http://schemas.microsoft.com/office/drawing/2014/main" id="{2A9E5C51-459D-42DC-BF5F-68D98CF6C9A1}"/>
              </a:ext>
            </a:extLst>
          </p:cNvPr>
          <p:cNvSpPr/>
          <p:nvPr/>
        </p:nvSpPr>
        <p:spPr>
          <a:xfrm rot="1695507">
            <a:off x="530016" y="4983519"/>
            <a:ext cx="113600" cy="126804"/>
          </a:xfrm>
          <a:prstGeom prst="star5">
            <a:avLst/>
          </a:prstGeom>
          <a:solidFill>
            <a:srgbClr val="F59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星: 5 pt 65">
            <a:extLst>
              <a:ext uri="{FF2B5EF4-FFF2-40B4-BE49-F238E27FC236}">
                <a16:creationId xmlns:a16="http://schemas.microsoft.com/office/drawing/2014/main" id="{34EBA1F2-7108-454A-8B4A-EF8626145EC8}"/>
              </a:ext>
            </a:extLst>
          </p:cNvPr>
          <p:cNvSpPr/>
          <p:nvPr/>
        </p:nvSpPr>
        <p:spPr>
          <a:xfrm rot="20709803">
            <a:off x="6128141" y="4744591"/>
            <a:ext cx="113600" cy="126804"/>
          </a:xfrm>
          <a:prstGeom prst="star5">
            <a:avLst/>
          </a:prstGeom>
          <a:solidFill>
            <a:srgbClr val="A6D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星: 5 pt 66">
            <a:extLst>
              <a:ext uri="{FF2B5EF4-FFF2-40B4-BE49-F238E27FC236}">
                <a16:creationId xmlns:a16="http://schemas.microsoft.com/office/drawing/2014/main" id="{467EFF2B-34D1-4B30-852E-58C265C4CAD8}"/>
              </a:ext>
            </a:extLst>
          </p:cNvPr>
          <p:cNvSpPr/>
          <p:nvPr/>
        </p:nvSpPr>
        <p:spPr>
          <a:xfrm rot="1695507">
            <a:off x="6311378" y="4744591"/>
            <a:ext cx="113600" cy="126804"/>
          </a:xfrm>
          <a:prstGeom prst="star5">
            <a:avLst/>
          </a:prstGeom>
          <a:solidFill>
            <a:srgbClr val="FFF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星: 5 pt 67">
            <a:extLst>
              <a:ext uri="{FF2B5EF4-FFF2-40B4-BE49-F238E27FC236}">
                <a16:creationId xmlns:a16="http://schemas.microsoft.com/office/drawing/2014/main" id="{AE582BF0-2B4D-4BEB-8656-B16DF91AD94A}"/>
              </a:ext>
            </a:extLst>
          </p:cNvPr>
          <p:cNvSpPr/>
          <p:nvPr/>
        </p:nvSpPr>
        <p:spPr>
          <a:xfrm rot="1695507">
            <a:off x="6563292" y="4903162"/>
            <a:ext cx="113600" cy="126804"/>
          </a:xfrm>
          <a:prstGeom prst="star5">
            <a:avLst/>
          </a:prstGeom>
          <a:solidFill>
            <a:srgbClr val="F59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a:extLst>
              <a:ext uri="{FF2B5EF4-FFF2-40B4-BE49-F238E27FC236}">
                <a16:creationId xmlns:a16="http://schemas.microsoft.com/office/drawing/2014/main" id="{8E319D10-5773-4994-A769-28997C2B69A1}"/>
              </a:ext>
            </a:extLst>
          </p:cNvPr>
          <p:cNvGrpSpPr/>
          <p:nvPr/>
        </p:nvGrpSpPr>
        <p:grpSpPr>
          <a:xfrm>
            <a:off x="81787" y="5299262"/>
            <a:ext cx="6776214" cy="369332"/>
            <a:chOff x="8609835" y="6969849"/>
            <a:chExt cx="6776214" cy="369332"/>
          </a:xfrm>
        </p:grpSpPr>
        <p:sp>
          <p:nvSpPr>
            <p:cNvPr id="70" name="正方形/長方形 69">
              <a:extLst>
                <a:ext uri="{FF2B5EF4-FFF2-40B4-BE49-F238E27FC236}">
                  <a16:creationId xmlns:a16="http://schemas.microsoft.com/office/drawing/2014/main" id="{A3A673F6-0370-42AA-9A4D-20AAF6BE54E7}"/>
                </a:ext>
              </a:extLst>
            </p:cNvPr>
            <p:cNvSpPr/>
            <p:nvPr/>
          </p:nvSpPr>
          <p:spPr>
            <a:xfrm>
              <a:off x="8609835" y="7186414"/>
              <a:ext cx="6658370" cy="94704"/>
            </a:xfrm>
            <a:prstGeom prst="rect">
              <a:avLst/>
            </a:prstGeom>
            <a:solidFill>
              <a:srgbClr val="EDF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3D2488D3-7F16-40BA-B34A-456CE42F9ADF}"/>
                </a:ext>
              </a:extLst>
            </p:cNvPr>
            <p:cNvSpPr txBox="1"/>
            <p:nvPr/>
          </p:nvSpPr>
          <p:spPr>
            <a:xfrm>
              <a:off x="8609835" y="6969849"/>
              <a:ext cx="6776214"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〇〇幼稚園に</a:t>
              </a: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歳の誕生日を迎えたら入園できるってご存じでしたか？</a:t>
              </a:r>
            </a:p>
          </p:txBody>
        </p:sp>
      </p:grpSp>
      <p:sp>
        <p:nvSpPr>
          <p:cNvPr id="2051" name="正方形/長方形 2050">
            <a:extLst>
              <a:ext uri="{FF2B5EF4-FFF2-40B4-BE49-F238E27FC236}">
                <a16:creationId xmlns:a16="http://schemas.microsoft.com/office/drawing/2014/main" id="{EA3500D7-0122-4B41-BB9F-747D063FDA31}"/>
              </a:ext>
            </a:extLst>
          </p:cNvPr>
          <p:cNvSpPr/>
          <p:nvPr/>
        </p:nvSpPr>
        <p:spPr>
          <a:xfrm>
            <a:off x="-1" y="5764427"/>
            <a:ext cx="6858001" cy="515790"/>
          </a:xfrm>
          <a:prstGeom prst="rect">
            <a:avLst/>
          </a:prstGeom>
          <a:solidFill>
            <a:srgbClr val="F59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ADCCA34-D370-4506-8AB8-38B2F923F11D}"/>
              </a:ext>
            </a:extLst>
          </p:cNvPr>
          <p:cNvSpPr txBox="1"/>
          <p:nvPr/>
        </p:nvSpPr>
        <p:spPr>
          <a:xfrm>
            <a:off x="130264" y="5820408"/>
            <a:ext cx="3791423" cy="369332"/>
          </a:xfrm>
          <a:prstGeom prst="rect">
            <a:avLst/>
          </a:prstGeom>
          <a:noFill/>
        </p:spPr>
        <p:txBody>
          <a:bodyPr wrap="none" rtlCol="0">
            <a:spAutoFit/>
          </a:bodyPr>
          <a:lstStyle/>
          <a:p>
            <a:r>
              <a:rPr kumimoji="1" lang="en-US" altLang="ja-JP" dirty="0">
                <a:solidFill>
                  <a:schemeClr val="bg1"/>
                </a:solidFill>
                <a:latin typeface="HGP創英角ｺﾞｼｯｸUB" panose="020B0A00000000000000" pitchFamily="50" charset="-128"/>
                <a:ea typeface="HGP創英角ｺﾞｼｯｸUB" panose="020B0A00000000000000" pitchFamily="50" charset="-128"/>
              </a:rPr>
              <a:t>4</a:t>
            </a:r>
            <a:r>
              <a:rPr kumimoji="1" lang="ja-JP" altLang="en-US" dirty="0">
                <a:solidFill>
                  <a:schemeClr val="bg1"/>
                </a:solidFill>
                <a:latin typeface="HGP創英角ｺﾞｼｯｸUB" panose="020B0A00000000000000" pitchFamily="50" charset="-128"/>
                <a:ea typeface="HGP創英角ｺﾞｼｯｸUB" panose="020B0A00000000000000" pitchFamily="50" charset="-128"/>
              </a:rPr>
              <a:t>年保育</a:t>
            </a:r>
            <a:r>
              <a:rPr kumimoji="1" lang="en-US" altLang="ja-JP" dirty="0">
                <a:solidFill>
                  <a:schemeClr val="bg1"/>
                </a:solidFill>
                <a:latin typeface="HGP創英角ｺﾞｼｯｸUB" panose="020B0A00000000000000" pitchFamily="50" charset="-128"/>
                <a:ea typeface="HGP創英角ｺﾞｼｯｸUB" panose="020B0A00000000000000" pitchFamily="50" charset="-128"/>
              </a:rPr>
              <a:t>(</a:t>
            </a:r>
            <a:r>
              <a:rPr kumimoji="1" lang="ja-JP" altLang="en-US" dirty="0">
                <a:solidFill>
                  <a:schemeClr val="bg1"/>
                </a:solidFill>
                <a:latin typeface="HGP創英角ｺﾞｼｯｸUB" panose="020B0A00000000000000" pitchFamily="50" charset="-128"/>
                <a:ea typeface="HGP創英角ｺﾞｼｯｸUB" panose="020B0A00000000000000" pitchFamily="50" charset="-128"/>
              </a:rPr>
              <a:t>満</a:t>
            </a:r>
            <a:r>
              <a:rPr kumimoji="1" lang="en-US" altLang="ja-JP" dirty="0">
                <a:solidFill>
                  <a:schemeClr val="bg1"/>
                </a:solidFill>
                <a:latin typeface="HGP創英角ｺﾞｼｯｸUB" panose="020B0A00000000000000" pitchFamily="50" charset="-128"/>
                <a:ea typeface="HGP創英角ｺﾞｼｯｸUB" panose="020B0A00000000000000" pitchFamily="50" charset="-128"/>
              </a:rPr>
              <a:t>3</a:t>
            </a:r>
            <a:r>
              <a:rPr kumimoji="1" lang="ja-JP" altLang="en-US" dirty="0">
                <a:solidFill>
                  <a:schemeClr val="bg1"/>
                </a:solidFill>
                <a:latin typeface="HGP創英角ｺﾞｼｯｸUB" panose="020B0A00000000000000" pitchFamily="50" charset="-128"/>
                <a:ea typeface="HGP創英角ｺﾞｼｯｸUB" panose="020B0A00000000000000" pitchFamily="50" charset="-128"/>
              </a:rPr>
              <a:t>歳児入園</a:t>
            </a:r>
            <a:r>
              <a:rPr kumimoji="1" lang="en-US" altLang="ja-JP" dirty="0">
                <a:solidFill>
                  <a:schemeClr val="bg1"/>
                </a:solidFill>
                <a:latin typeface="HGP創英角ｺﾞｼｯｸUB" panose="020B0A00000000000000" pitchFamily="50" charset="-128"/>
                <a:ea typeface="HGP創英角ｺﾞｼｯｸUB" panose="020B0A00000000000000" pitchFamily="50" charset="-128"/>
              </a:rPr>
              <a:t>)</a:t>
            </a:r>
            <a:r>
              <a:rPr kumimoji="1" lang="ja-JP" altLang="en-US" dirty="0">
                <a:solidFill>
                  <a:schemeClr val="bg1"/>
                </a:solidFill>
                <a:latin typeface="HGP創英角ｺﾞｼｯｸUB" panose="020B0A00000000000000" pitchFamily="50" charset="-128"/>
                <a:ea typeface="HGP創英角ｺﾞｼｯｸUB" panose="020B0A00000000000000" pitchFamily="50" charset="-128"/>
              </a:rPr>
              <a:t>クラスとは？</a:t>
            </a:r>
            <a:endParaRPr kumimoji="1" lang="en-US" altLang="ja-JP" dirty="0">
              <a:solidFill>
                <a:schemeClr val="bg1"/>
              </a:solidFill>
              <a:latin typeface="HGP創英角ｺﾞｼｯｸUB" panose="020B0A00000000000000" pitchFamily="50" charset="-128"/>
              <a:ea typeface="HGP創英角ｺﾞｼｯｸUB" panose="020B0A00000000000000" pitchFamily="50" charset="-128"/>
            </a:endParaRPr>
          </a:p>
        </p:txBody>
      </p:sp>
      <p:sp>
        <p:nvSpPr>
          <p:cNvPr id="75" name="正方形/長方形 74">
            <a:extLst>
              <a:ext uri="{FF2B5EF4-FFF2-40B4-BE49-F238E27FC236}">
                <a16:creationId xmlns:a16="http://schemas.microsoft.com/office/drawing/2014/main" id="{63C33020-A0B6-4D0D-9682-B8C4A8284CEB}"/>
              </a:ext>
            </a:extLst>
          </p:cNvPr>
          <p:cNvSpPr/>
          <p:nvPr/>
        </p:nvSpPr>
        <p:spPr>
          <a:xfrm>
            <a:off x="4106811" y="9210044"/>
            <a:ext cx="965308" cy="215444"/>
          </a:xfrm>
          <a:prstGeom prst="rect">
            <a:avLst/>
          </a:prstGeom>
        </p:spPr>
        <p:txBody>
          <a:bodyPr wrap="square">
            <a:spAutoFit/>
          </a:bodyPr>
          <a:lstStyle/>
          <a:p>
            <a:pPr marR="133350" lvl="0"/>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HP</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はこちら→</a:t>
            </a: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0" name="吹き出し: 円形 39">
            <a:extLst>
              <a:ext uri="{FF2B5EF4-FFF2-40B4-BE49-F238E27FC236}">
                <a16:creationId xmlns:a16="http://schemas.microsoft.com/office/drawing/2014/main" id="{85BDC17F-5C70-425D-A14E-B2EFC406ACC9}"/>
              </a:ext>
            </a:extLst>
          </p:cNvPr>
          <p:cNvSpPr/>
          <p:nvPr/>
        </p:nvSpPr>
        <p:spPr>
          <a:xfrm>
            <a:off x="3931952" y="5858042"/>
            <a:ext cx="2448768" cy="1072745"/>
          </a:xfrm>
          <a:custGeom>
            <a:avLst/>
            <a:gdLst>
              <a:gd name="connsiteX0" fmla="*/ 239236 w 2509025"/>
              <a:gd name="connsiteY0" fmla="*/ 928283 h 952417"/>
              <a:gd name="connsiteX1" fmla="*/ 273433 w 2509025"/>
              <a:gd name="connsiteY1" fmla="*/ 772995 h 952417"/>
              <a:gd name="connsiteX2" fmla="*/ 1072679 w 2509025"/>
              <a:gd name="connsiteY2" fmla="*/ 5028 h 952417"/>
              <a:gd name="connsiteX3" fmla="*/ 2038435 w 2509025"/>
              <a:gd name="connsiteY3" fmla="*/ 104423 h 952417"/>
              <a:gd name="connsiteX4" fmla="*/ 1519414 w 2509025"/>
              <a:gd name="connsiteY4" fmla="*/ 941680 h 952417"/>
              <a:gd name="connsiteX5" fmla="*/ 637756 w 2509025"/>
              <a:gd name="connsiteY5" fmla="*/ 890893 h 952417"/>
              <a:gd name="connsiteX6" fmla="*/ 239236 w 2509025"/>
              <a:gd name="connsiteY6" fmla="*/ 928283 h 952417"/>
              <a:gd name="connsiteX0" fmla="*/ 258169 w 2218353"/>
              <a:gd name="connsiteY0" fmla="*/ 998094 h 1022229"/>
              <a:gd name="connsiteX1" fmla="*/ 292366 w 2218353"/>
              <a:gd name="connsiteY1" fmla="*/ 842806 h 1022229"/>
              <a:gd name="connsiteX2" fmla="*/ 1019587 w 2218353"/>
              <a:gd name="connsiteY2" fmla="*/ 5946 h 1022229"/>
              <a:gd name="connsiteX3" fmla="*/ 2057368 w 2218353"/>
              <a:gd name="connsiteY3" fmla="*/ 174234 h 1022229"/>
              <a:gd name="connsiteX4" fmla="*/ 1538347 w 2218353"/>
              <a:gd name="connsiteY4" fmla="*/ 1011491 h 1022229"/>
              <a:gd name="connsiteX5" fmla="*/ 656689 w 2218353"/>
              <a:gd name="connsiteY5" fmla="*/ 960704 h 1022229"/>
              <a:gd name="connsiteX6" fmla="*/ 258169 w 2218353"/>
              <a:gd name="connsiteY6" fmla="*/ 998094 h 1022229"/>
              <a:gd name="connsiteX0" fmla="*/ 258169 w 2347429"/>
              <a:gd name="connsiteY0" fmla="*/ 994718 h 1018853"/>
              <a:gd name="connsiteX1" fmla="*/ 292366 w 2347429"/>
              <a:gd name="connsiteY1" fmla="*/ 839430 h 1018853"/>
              <a:gd name="connsiteX2" fmla="*/ 1019587 w 2347429"/>
              <a:gd name="connsiteY2" fmla="*/ 2570 h 1018853"/>
              <a:gd name="connsiteX3" fmla="*/ 2057368 w 2347429"/>
              <a:gd name="connsiteY3" fmla="*/ 170858 h 1018853"/>
              <a:gd name="connsiteX4" fmla="*/ 1538347 w 2347429"/>
              <a:gd name="connsiteY4" fmla="*/ 1008115 h 1018853"/>
              <a:gd name="connsiteX5" fmla="*/ 656689 w 2347429"/>
              <a:gd name="connsiteY5" fmla="*/ 957328 h 1018853"/>
              <a:gd name="connsiteX6" fmla="*/ 258169 w 2347429"/>
              <a:gd name="connsiteY6" fmla="*/ 994718 h 1018853"/>
              <a:gd name="connsiteX0" fmla="*/ 258169 w 2310362"/>
              <a:gd name="connsiteY0" fmla="*/ 995782 h 1019917"/>
              <a:gd name="connsiteX1" fmla="*/ 292366 w 2310362"/>
              <a:gd name="connsiteY1" fmla="*/ 840494 h 1019917"/>
              <a:gd name="connsiteX2" fmla="*/ 1019587 w 2310362"/>
              <a:gd name="connsiteY2" fmla="*/ 3634 h 1019917"/>
              <a:gd name="connsiteX3" fmla="*/ 2057368 w 2310362"/>
              <a:gd name="connsiteY3" fmla="*/ 171922 h 1019917"/>
              <a:gd name="connsiteX4" fmla="*/ 1538347 w 2310362"/>
              <a:gd name="connsiteY4" fmla="*/ 1009179 h 1019917"/>
              <a:gd name="connsiteX5" fmla="*/ 656689 w 2310362"/>
              <a:gd name="connsiteY5" fmla="*/ 958392 h 1019917"/>
              <a:gd name="connsiteX6" fmla="*/ 258169 w 2310362"/>
              <a:gd name="connsiteY6" fmla="*/ 995782 h 1019917"/>
              <a:gd name="connsiteX0" fmla="*/ 258169 w 2254695"/>
              <a:gd name="connsiteY0" fmla="*/ 998753 h 1058624"/>
              <a:gd name="connsiteX1" fmla="*/ 292366 w 2254695"/>
              <a:gd name="connsiteY1" fmla="*/ 843465 h 1058624"/>
              <a:gd name="connsiteX2" fmla="*/ 1019587 w 2254695"/>
              <a:gd name="connsiteY2" fmla="*/ 6605 h 1058624"/>
              <a:gd name="connsiteX3" fmla="*/ 2057368 w 2254695"/>
              <a:gd name="connsiteY3" fmla="*/ 174893 h 1058624"/>
              <a:gd name="connsiteX4" fmla="*/ 1604109 w 2254695"/>
              <a:gd name="connsiteY4" fmla="*/ 1052860 h 1058624"/>
              <a:gd name="connsiteX5" fmla="*/ 656689 w 2254695"/>
              <a:gd name="connsiteY5" fmla="*/ 961363 h 1058624"/>
              <a:gd name="connsiteX6" fmla="*/ 258169 w 2254695"/>
              <a:gd name="connsiteY6" fmla="*/ 998753 h 1058624"/>
              <a:gd name="connsiteX0" fmla="*/ 258169 w 2516401"/>
              <a:gd name="connsiteY0" fmla="*/ 995441 h 1055312"/>
              <a:gd name="connsiteX1" fmla="*/ 292366 w 2516401"/>
              <a:gd name="connsiteY1" fmla="*/ 840153 h 1055312"/>
              <a:gd name="connsiteX2" fmla="*/ 1019587 w 2516401"/>
              <a:gd name="connsiteY2" fmla="*/ 3293 h 1055312"/>
              <a:gd name="connsiteX3" fmla="*/ 2057368 w 2516401"/>
              <a:gd name="connsiteY3" fmla="*/ 171581 h 1055312"/>
              <a:gd name="connsiteX4" fmla="*/ 2503653 w 2516401"/>
              <a:gd name="connsiteY4" fmla="*/ 735330 h 1055312"/>
              <a:gd name="connsiteX5" fmla="*/ 1604109 w 2516401"/>
              <a:gd name="connsiteY5" fmla="*/ 1049548 h 1055312"/>
              <a:gd name="connsiteX6" fmla="*/ 656689 w 2516401"/>
              <a:gd name="connsiteY6" fmla="*/ 958051 h 1055312"/>
              <a:gd name="connsiteX7" fmla="*/ 258169 w 2516401"/>
              <a:gd name="connsiteY7" fmla="*/ 995441 h 1055312"/>
              <a:gd name="connsiteX0" fmla="*/ 154072 w 2421535"/>
              <a:gd name="connsiteY0" fmla="*/ 1051252 h 1111123"/>
              <a:gd name="connsiteX1" fmla="*/ 188269 w 2421535"/>
              <a:gd name="connsiteY1" fmla="*/ 895964 h 1111123"/>
              <a:gd name="connsiteX2" fmla="*/ 915490 w 2421535"/>
              <a:gd name="connsiteY2" fmla="*/ 59104 h 1111123"/>
              <a:gd name="connsiteX3" fmla="*/ 2103583 w 2421535"/>
              <a:gd name="connsiteY3" fmla="*/ 149104 h 1111123"/>
              <a:gd name="connsiteX4" fmla="*/ 2399556 w 2421535"/>
              <a:gd name="connsiteY4" fmla="*/ 791141 h 1111123"/>
              <a:gd name="connsiteX5" fmla="*/ 1500012 w 2421535"/>
              <a:gd name="connsiteY5" fmla="*/ 1105359 h 1111123"/>
              <a:gd name="connsiteX6" fmla="*/ 552592 w 2421535"/>
              <a:gd name="connsiteY6" fmla="*/ 1013862 h 1111123"/>
              <a:gd name="connsiteX7" fmla="*/ 154072 w 2421535"/>
              <a:gd name="connsiteY7" fmla="*/ 1051252 h 1111123"/>
              <a:gd name="connsiteX0" fmla="*/ 154072 w 2421535"/>
              <a:gd name="connsiteY0" fmla="*/ 1051252 h 1125860"/>
              <a:gd name="connsiteX1" fmla="*/ 188269 w 2421535"/>
              <a:gd name="connsiteY1" fmla="*/ 895964 h 1125860"/>
              <a:gd name="connsiteX2" fmla="*/ 915490 w 2421535"/>
              <a:gd name="connsiteY2" fmla="*/ 59104 h 1125860"/>
              <a:gd name="connsiteX3" fmla="*/ 2103583 w 2421535"/>
              <a:gd name="connsiteY3" fmla="*/ 149104 h 1125860"/>
              <a:gd name="connsiteX4" fmla="*/ 2399556 w 2421535"/>
              <a:gd name="connsiteY4" fmla="*/ 791141 h 1125860"/>
              <a:gd name="connsiteX5" fmla="*/ 1584563 w 2421535"/>
              <a:gd name="connsiteY5" fmla="*/ 1121016 h 1125860"/>
              <a:gd name="connsiteX6" fmla="*/ 552592 w 2421535"/>
              <a:gd name="connsiteY6" fmla="*/ 1013862 h 1125860"/>
              <a:gd name="connsiteX7" fmla="*/ 154072 w 2421535"/>
              <a:gd name="connsiteY7" fmla="*/ 1051252 h 1125860"/>
              <a:gd name="connsiteX0" fmla="*/ 159489 w 2426952"/>
              <a:gd name="connsiteY0" fmla="*/ 1015887 h 1090495"/>
              <a:gd name="connsiteX1" fmla="*/ 193686 w 2426952"/>
              <a:gd name="connsiteY1" fmla="*/ 860599 h 1090495"/>
              <a:gd name="connsiteX2" fmla="*/ 28159 w 2426952"/>
              <a:gd name="connsiteY2" fmla="*/ 383127 h 1090495"/>
              <a:gd name="connsiteX3" fmla="*/ 920907 w 2426952"/>
              <a:gd name="connsiteY3" fmla="*/ 23739 h 1090495"/>
              <a:gd name="connsiteX4" fmla="*/ 2109000 w 2426952"/>
              <a:gd name="connsiteY4" fmla="*/ 113739 h 1090495"/>
              <a:gd name="connsiteX5" fmla="*/ 2404973 w 2426952"/>
              <a:gd name="connsiteY5" fmla="*/ 755776 h 1090495"/>
              <a:gd name="connsiteX6" fmla="*/ 1589980 w 2426952"/>
              <a:gd name="connsiteY6" fmla="*/ 1085651 h 1090495"/>
              <a:gd name="connsiteX7" fmla="*/ 558009 w 2426952"/>
              <a:gd name="connsiteY7" fmla="*/ 978497 h 1090495"/>
              <a:gd name="connsiteX8" fmla="*/ 159489 w 2426952"/>
              <a:gd name="connsiteY8" fmla="*/ 1015887 h 1090495"/>
              <a:gd name="connsiteX0" fmla="*/ 162211 w 2429674"/>
              <a:gd name="connsiteY0" fmla="*/ 1015887 h 1090495"/>
              <a:gd name="connsiteX1" fmla="*/ 161961 w 2429674"/>
              <a:gd name="connsiteY1" fmla="*/ 873125 h 1090495"/>
              <a:gd name="connsiteX2" fmla="*/ 30881 w 2429674"/>
              <a:gd name="connsiteY2" fmla="*/ 383127 h 1090495"/>
              <a:gd name="connsiteX3" fmla="*/ 923629 w 2429674"/>
              <a:gd name="connsiteY3" fmla="*/ 23739 h 1090495"/>
              <a:gd name="connsiteX4" fmla="*/ 2111722 w 2429674"/>
              <a:gd name="connsiteY4" fmla="*/ 113739 h 1090495"/>
              <a:gd name="connsiteX5" fmla="*/ 2407695 w 2429674"/>
              <a:gd name="connsiteY5" fmla="*/ 755776 h 1090495"/>
              <a:gd name="connsiteX6" fmla="*/ 1592702 w 2429674"/>
              <a:gd name="connsiteY6" fmla="*/ 1085651 h 1090495"/>
              <a:gd name="connsiteX7" fmla="*/ 560731 w 2429674"/>
              <a:gd name="connsiteY7" fmla="*/ 978497 h 1090495"/>
              <a:gd name="connsiteX8" fmla="*/ 162211 w 2429674"/>
              <a:gd name="connsiteY8" fmla="*/ 1015887 h 1090495"/>
              <a:gd name="connsiteX0" fmla="*/ 158615 w 2426078"/>
              <a:gd name="connsiteY0" fmla="*/ 1015887 h 1090495"/>
              <a:gd name="connsiteX1" fmla="*/ 205338 w 2426078"/>
              <a:gd name="connsiteY1" fmla="*/ 901309 h 1090495"/>
              <a:gd name="connsiteX2" fmla="*/ 27285 w 2426078"/>
              <a:gd name="connsiteY2" fmla="*/ 383127 h 1090495"/>
              <a:gd name="connsiteX3" fmla="*/ 920033 w 2426078"/>
              <a:gd name="connsiteY3" fmla="*/ 23739 h 1090495"/>
              <a:gd name="connsiteX4" fmla="*/ 2108126 w 2426078"/>
              <a:gd name="connsiteY4" fmla="*/ 113739 h 1090495"/>
              <a:gd name="connsiteX5" fmla="*/ 2404099 w 2426078"/>
              <a:gd name="connsiteY5" fmla="*/ 755776 h 1090495"/>
              <a:gd name="connsiteX6" fmla="*/ 1589106 w 2426078"/>
              <a:gd name="connsiteY6" fmla="*/ 1085651 h 1090495"/>
              <a:gd name="connsiteX7" fmla="*/ 557135 w 2426078"/>
              <a:gd name="connsiteY7" fmla="*/ 978497 h 1090495"/>
              <a:gd name="connsiteX8" fmla="*/ 158615 w 2426078"/>
              <a:gd name="connsiteY8" fmla="*/ 1015887 h 1090495"/>
              <a:gd name="connsiteX0" fmla="*/ 158615 w 2426078"/>
              <a:gd name="connsiteY0" fmla="*/ 1015887 h 1088978"/>
              <a:gd name="connsiteX1" fmla="*/ 205338 w 2426078"/>
              <a:gd name="connsiteY1" fmla="*/ 901309 h 1088978"/>
              <a:gd name="connsiteX2" fmla="*/ 27285 w 2426078"/>
              <a:gd name="connsiteY2" fmla="*/ 383127 h 1088978"/>
              <a:gd name="connsiteX3" fmla="*/ 920033 w 2426078"/>
              <a:gd name="connsiteY3" fmla="*/ 23739 h 1088978"/>
              <a:gd name="connsiteX4" fmla="*/ 2108126 w 2426078"/>
              <a:gd name="connsiteY4" fmla="*/ 113739 h 1088978"/>
              <a:gd name="connsiteX5" fmla="*/ 2404099 w 2426078"/>
              <a:gd name="connsiteY5" fmla="*/ 755776 h 1088978"/>
              <a:gd name="connsiteX6" fmla="*/ 1589106 w 2426078"/>
              <a:gd name="connsiteY6" fmla="*/ 1085651 h 1088978"/>
              <a:gd name="connsiteX7" fmla="*/ 316009 w 2426078"/>
              <a:gd name="connsiteY7" fmla="*/ 934656 h 1088978"/>
              <a:gd name="connsiteX8" fmla="*/ 158615 w 2426078"/>
              <a:gd name="connsiteY8" fmla="*/ 1015887 h 1088978"/>
              <a:gd name="connsiteX0" fmla="*/ 177816 w 2445279"/>
              <a:gd name="connsiteY0" fmla="*/ 1015887 h 1088978"/>
              <a:gd name="connsiteX1" fmla="*/ 224539 w 2445279"/>
              <a:gd name="connsiteY1" fmla="*/ 901309 h 1088978"/>
              <a:gd name="connsiteX2" fmla="*/ 131036 w 2445279"/>
              <a:gd name="connsiteY2" fmla="*/ 736987 h 1088978"/>
              <a:gd name="connsiteX3" fmla="*/ 46486 w 2445279"/>
              <a:gd name="connsiteY3" fmla="*/ 383127 h 1088978"/>
              <a:gd name="connsiteX4" fmla="*/ 939234 w 2445279"/>
              <a:gd name="connsiteY4" fmla="*/ 23739 h 1088978"/>
              <a:gd name="connsiteX5" fmla="*/ 2127327 w 2445279"/>
              <a:gd name="connsiteY5" fmla="*/ 113739 h 1088978"/>
              <a:gd name="connsiteX6" fmla="*/ 2423300 w 2445279"/>
              <a:gd name="connsiteY6" fmla="*/ 755776 h 1088978"/>
              <a:gd name="connsiteX7" fmla="*/ 1608307 w 2445279"/>
              <a:gd name="connsiteY7" fmla="*/ 1085651 h 1088978"/>
              <a:gd name="connsiteX8" fmla="*/ 335210 w 2445279"/>
              <a:gd name="connsiteY8" fmla="*/ 934656 h 1088978"/>
              <a:gd name="connsiteX9" fmla="*/ 177816 w 2445279"/>
              <a:gd name="connsiteY9" fmla="*/ 1015887 h 1088978"/>
              <a:gd name="connsiteX0" fmla="*/ 140720 w 2408183"/>
              <a:gd name="connsiteY0" fmla="*/ 999654 h 1072745"/>
              <a:gd name="connsiteX1" fmla="*/ 187443 w 2408183"/>
              <a:gd name="connsiteY1" fmla="*/ 885076 h 1072745"/>
              <a:gd name="connsiteX2" fmla="*/ 93940 w 2408183"/>
              <a:gd name="connsiteY2" fmla="*/ 720754 h 1072745"/>
              <a:gd name="connsiteX3" fmla="*/ 9390 w 2408183"/>
              <a:gd name="connsiteY3" fmla="*/ 366894 h 1072745"/>
              <a:gd name="connsiteX4" fmla="*/ 310015 w 2408183"/>
              <a:gd name="connsiteY4" fmla="*/ 147688 h 1072745"/>
              <a:gd name="connsiteX5" fmla="*/ 902138 w 2408183"/>
              <a:gd name="connsiteY5" fmla="*/ 7506 h 1072745"/>
              <a:gd name="connsiteX6" fmla="*/ 2090231 w 2408183"/>
              <a:gd name="connsiteY6" fmla="*/ 97506 h 1072745"/>
              <a:gd name="connsiteX7" fmla="*/ 2386204 w 2408183"/>
              <a:gd name="connsiteY7" fmla="*/ 739543 h 1072745"/>
              <a:gd name="connsiteX8" fmla="*/ 1571211 w 2408183"/>
              <a:gd name="connsiteY8" fmla="*/ 1069418 h 1072745"/>
              <a:gd name="connsiteX9" fmla="*/ 298114 w 2408183"/>
              <a:gd name="connsiteY9" fmla="*/ 918423 h 1072745"/>
              <a:gd name="connsiteX10" fmla="*/ 140720 w 2408183"/>
              <a:gd name="connsiteY10" fmla="*/ 999654 h 10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8183" h="1072745">
                <a:moveTo>
                  <a:pt x="140720" y="999654"/>
                </a:moveTo>
                <a:cubicBezTo>
                  <a:pt x="140637" y="952067"/>
                  <a:pt x="187526" y="932663"/>
                  <a:pt x="187443" y="885076"/>
                </a:cubicBezTo>
                <a:cubicBezTo>
                  <a:pt x="182778" y="838593"/>
                  <a:pt x="123616" y="807118"/>
                  <a:pt x="93940" y="720754"/>
                </a:cubicBezTo>
                <a:cubicBezTo>
                  <a:pt x="64265" y="634390"/>
                  <a:pt x="-29754" y="456664"/>
                  <a:pt x="9390" y="366894"/>
                </a:cubicBezTo>
                <a:cubicBezTo>
                  <a:pt x="48534" y="277124"/>
                  <a:pt x="161224" y="207586"/>
                  <a:pt x="310015" y="147688"/>
                </a:cubicBezTo>
                <a:cubicBezTo>
                  <a:pt x="458806" y="87790"/>
                  <a:pt x="605435" y="15870"/>
                  <a:pt x="902138" y="7506"/>
                </a:cubicBezTo>
                <a:cubicBezTo>
                  <a:pt x="1198841" y="-858"/>
                  <a:pt x="1842887" y="-24500"/>
                  <a:pt x="2090231" y="97506"/>
                </a:cubicBezTo>
                <a:cubicBezTo>
                  <a:pt x="2337575" y="219512"/>
                  <a:pt x="2461747" y="593215"/>
                  <a:pt x="2386204" y="739543"/>
                </a:cubicBezTo>
                <a:cubicBezTo>
                  <a:pt x="2310661" y="885871"/>
                  <a:pt x="1833632" y="995764"/>
                  <a:pt x="1571211" y="1069418"/>
                </a:cubicBezTo>
                <a:cubicBezTo>
                  <a:pt x="1270858" y="1094048"/>
                  <a:pt x="565696" y="975769"/>
                  <a:pt x="298114" y="918423"/>
                </a:cubicBezTo>
                <a:lnTo>
                  <a:pt x="140720" y="999654"/>
                </a:lnTo>
                <a:close/>
              </a:path>
            </a:pathLst>
          </a:custGeom>
          <a:solidFill>
            <a:srgbClr val="A8D25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3B0D07D-57A5-47CD-ACA2-8751683C71B5}"/>
              </a:ext>
            </a:extLst>
          </p:cNvPr>
          <p:cNvSpPr txBox="1"/>
          <p:nvPr/>
        </p:nvSpPr>
        <p:spPr>
          <a:xfrm>
            <a:off x="3981723" y="6057896"/>
            <a:ext cx="2343734" cy="646331"/>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例えば</a:t>
            </a:r>
            <a:r>
              <a:rPr kumimoji="1" lang="en-US" altLang="ja-JP" sz="1200" b="1" dirty="0">
                <a:solidFill>
                  <a:schemeClr val="bg1"/>
                </a:solidFill>
                <a:latin typeface="Meiryo UI" panose="020B0604030504040204" pitchFamily="50" charset="-128"/>
                <a:ea typeface="Meiryo UI" panose="020B0604030504040204" pitchFamily="50" charset="-128"/>
              </a:rPr>
              <a:t>…5</a:t>
            </a:r>
            <a:r>
              <a:rPr kumimoji="1" lang="ja-JP" altLang="en-US" sz="1200" b="1" dirty="0">
                <a:solidFill>
                  <a:schemeClr val="bg1"/>
                </a:solidFill>
                <a:latin typeface="Meiryo UI" panose="020B0604030504040204" pitchFamily="50" charset="-128"/>
                <a:ea typeface="Meiryo UI" panose="020B0604030504040204" pitchFamily="50" charset="-128"/>
              </a:rPr>
              <a:t>月に</a:t>
            </a:r>
            <a:r>
              <a:rPr kumimoji="1" lang="en-US" altLang="ja-JP" sz="1200" b="1" dirty="0">
                <a:solidFill>
                  <a:schemeClr val="bg1"/>
                </a:solidFill>
                <a:latin typeface="Meiryo UI" panose="020B0604030504040204" pitchFamily="50" charset="-128"/>
                <a:ea typeface="Meiryo UI" panose="020B0604030504040204" pitchFamily="50" charset="-128"/>
              </a:rPr>
              <a:t>3</a:t>
            </a:r>
            <a:r>
              <a:rPr kumimoji="1" lang="ja-JP" altLang="en-US" sz="1200" b="1" dirty="0">
                <a:solidFill>
                  <a:schemeClr val="bg1"/>
                </a:solidFill>
                <a:latin typeface="Meiryo UI" panose="020B0604030504040204" pitchFamily="50" charset="-128"/>
                <a:ea typeface="Meiryo UI" panose="020B0604030504040204" pitchFamily="50" charset="-128"/>
              </a:rPr>
              <a:t>歳の誕生日を</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rPr>
              <a:t>迎えるお子さんは</a:t>
            </a:r>
            <a:r>
              <a:rPr kumimoji="1" lang="en-US" altLang="ja-JP" sz="1200" b="1" dirty="0">
                <a:solidFill>
                  <a:schemeClr val="bg1"/>
                </a:solidFill>
                <a:latin typeface="Meiryo UI" panose="020B0604030504040204" pitchFamily="50" charset="-128"/>
                <a:ea typeface="Meiryo UI" panose="020B0604030504040204" pitchFamily="50" charset="-128"/>
              </a:rPr>
              <a:t>6</a:t>
            </a:r>
            <a:r>
              <a:rPr kumimoji="1" lang="ja-JP" altLang="en-US" sz="1200" b="1" dirty="0">
                <a:solidFill>
                  <a:schemeClr val="bg1"/>
                </a:solidFill>
                <a:latin typeface="Meiryo UI" panose="020B0604030504040204" pitchFamily="50" charset="-128"/>
                <a:ea typeface="Meiryo UI" panose="020B0604030504040204" pitchFamily="50" charset="-128"/>
              </a:rPr>
              <a:t>月</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en-US" altLang="ja-JP" sz="1200" b="1" dirty="0">
                <a:solidFill>
                  <a:schemeClr val="bg1"/>
                </a:solidFill>
                <a:latin typeface="Meiryo UI" panose="020B0604030504040204" pitchFamily="50" charset="-128"/>
                <a:ea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rPr>
              <a:t>誕生日の翌月</a:t>
            </a:r>
            <a:r>
              <a:rPr kumimoji="1" lang="en-US" altLang="ja-JP" sz="1200" b="1" dirty="0">
                <a:solidFill>
                  <a:schemeClr val="bg1"/>
                </a:solidFill>
                <a:latin typeface="Meiryo UI" panose="020B0604030504040204" pitchFamily="50" charset="-128"/>
                <a:ea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rPr>
              <a:t>から入園できます</a:t>
            </a:r>
          </a:p>
        </p:txBody>
      </p:sp>
    </p:spTree>
    <p:extLst>
      <p:ext uri="{BB962C8B-B14F-4D97-AF65-F5344CB8AC3E}">
        <p14:creationId xmlns:p14="http://schemas.microsoft.com/office/powerpoint/2010/main" val="6035190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TotalTime>
  <Words>201</Words>
  <Application>Microsoft Office PowerPoint</Application>
  <PresentationFormat>A4 210 x 297 mm</PresentationFormat>
  <Paragraphs>22</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HGP創英角ｺﾞｼｯｸUB</vt:lpstr>
      <vt:lpstr>Meiryo UI</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小島 千奈</dc:creator>
  <cp:lastModifiedBy>小島 千奈</cp:lastModifiedBy>
  <cp:revision>15</cp:revision>
  <dcterms:created xsi:type="dcterms:W3CDTF">2021-03-12T04:27:48Z</dcterms:created>
  <dcterms:modified xsi:type="dcterms:W3CDTF">2021-03-26T01:16:13Z</dcterms:modified>
</cp:coreProperties>
</file>