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DDF5FD"/>
    <a:srgbClr val="F85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 showGuides="1">
      <p:cViewPr>
        <p:scale>
          <a:sx n="89" d="100"/>
          <a:sy n="89" d="100"/>
        </p:scale>
        <p:origin x="1781" y="-624"/>
      </p:cViewPr>
      <p:guideLst>
        <p:guide orient="horz" pos="309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8664-058E-487D-A45B-466E3A97287D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94E9-BD7A-460D-BC86-3F9B6DDA2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62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8664-058E-487D-A45B-466E3A97287D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94E9-BD7A-460D-BC86-3F9B6DDA2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8412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8664-058E-487D-A45B-466E3A97287D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94E9-BD7A-460D-BC86-3F9B6DDA2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306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8664-058E-487D-A45B-466E3A97287D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94E9-BD7A-460D-BC86-3F9B6DDA2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0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8664-058E-487D-A45B-466E3A97287D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94E9-BD7A-460D-BC86-3F9B6DDA2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293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8664-058E-487D-A45B-466E3A97287D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94E9-BD7A-460D-BC86-3F9B6DDA2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7175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8664-058E-487D-A45B-466E3A97287D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94E9-BD7A-460D-BC86-3F9B6DDA2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52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8664-058E-487D-A45B-466E3A97287D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94E9-BD7A-460D-BC86-3F9B6DDA2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838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8664-058E-487D-A45B-466E3A97287D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94E9-BD7A-460D-BC86-3F9B6DDA2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7840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8664-058E-487D-A45B-466E3A97287D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94E9-BD7A-460D-BC86-3F9B6DDA2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21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8664-058E-487D-A45B-466E3A97287D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94E9-BD7A-460D-BC86-3F9B6DDA2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566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18664-058E-487D-A45B-466E3A97287D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D94E9-BD7A-460D-BC86-3F9B6DDA2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25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29"/>
          <a:stretch/>
        </p:blipFill>
        <p:spPr>
          <a:xfrm>
            <a:off x="5515" y="0"/>
            <a:ext cx="6858000" cy="9906000"/>
          </a:xfrm>
          <a:prstGeom prst="rect">
            <a:avLst/>
          </a:prstGeom>
        </p:spPr>
      </p:pic>
      <p:sp>
        <p:nvSpPr>
          <p:cNvPr id="35" name="直角三角形 34"/>
          <p:cNvSpPr/>
          <p:nvPr/>
        </p:nvSpPr>
        <p:spPr>
          <a:xfrm rot="1590597" flipH="1">
            <a:off x="3656647" y="-956743"/>
            <a:ext cx="3815787" cy="1894173"/>
          </a:xfrm>
          <a:prstGeom prst="rtTriangle">
            <a:avLst/>
          </a:prstGeom>
          <a:solidFill>
            <a:schemeClr val="accent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44379" y="892638"/>
            <a:ext cx="861774" cy="64224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>
                <a:solidFill>
                  <a:schemeClr val="bg1">
                    <a:alpha val="90000"/>
                  </a:schemeClr>
                </a:solidFill>
                <a:effectLst>
                  <a:glow rad="228600">
                    <a:schemeClr val="accent5">
                      <a:lumMod val="60000"/>
                      <a:lumOff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子ども達と過ごす私は、</a:t>
            </a:r>
            <a:endParaRPr kumimoji="1" lang="en-US" altLang="ja-JP" sz="2000" dirty="0">
              <a:solidFill>
                <a:schemeClr val="bg1">
                  <a:alpha val="90000"/>
                </a:schemeClr>
              </a:solidFill>
              <a:effectLst>
                <a:glow rad="228600">
                  <a:schemeClr val="accent5">
                    <a:lumMod val="60000"/>
                    <a:lumOff val="40000"/>
                  </a:schemeClr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solidFill>
                  <a:schemeClr val="bg1">
                    <a:alpha val="90000"/>
                  </a:schemeClr>
                </a:solidFill>
                <a:effectLst>
                  <a:glow rad="228600">
                    <a:schemeClr val="accent5">
                      <a:lumMod val="60000"/>
                      <a:lumOff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やっぱり</a:t>
            </a:r>
            <a:r>
              <a:rPr lang="ja-JP" altLang="en-US" sz="2400" dirty="0">
                <a:solidFill>
                  <a:srgbClr val="FFFF00">
                    <a:alpha val="90000"/>
                  </a:srgbClr>
                </a:solidFill>
                <a:effectLst>
                  <a:glow rad="228600">
                    <a:schemeClr val="accent5">
                      <a:lumMod val="60000"/>
                      <a:lumOff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一番いきいき</a:t>
            </a:r>
            <a:r>
              <a:rPr lang="ja-JP" altLang="en-US" sz="2000" dirty="0">
                <a:solidFill>
                  <a:schemeClr val="bg1">
                    <a:alpha val="90000"/>
                  </a:schemeClr>
                </a:solidFill>
                <a:effectLst>
                  <a:glow rad="228600">
                    <a:schemeClr val="accent5">
                      <a:lumMod val="60000"/>
                      <a:lumOff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してる。</a:t>
            </a:r>
            <a:endParaRPr kumimoji="1" lang="ja-JP" altLang="en-US" sz="2000" dirty="0">
              <a:solidFill>
                <a:schemeClr val="bg1">
                  <a:alpha val="90000"/>
                </a:schemeClr>
              </a:solidFill>
              <a:effectLst>
                <a:glow rad="228600">
                  <a:schemeClr val="accent5">
                    <a:lumMod val="60000"/>
                    <a:lumOff val="40000"/>
                  </a:schemeClr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03313" y="3985404"/>
            <a:ext cx="2988148" cy="4092681"/>
          </a:xfrm>
          <a:prstGeom prst="roundRect">
            <a:avLst>
              <a:gd name="adj" fmla="val 739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34753" y="3729705"/>
            <a:ext cx="2669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n w="127000">
                  <a:solidFill>
                    <a:schemeClr val="bg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  ○○幼稚園</a:t>
            </a:r>
            <a:endParaRPr lang="en-US" altLang="ja-JP" sz="1400" b="1" dirty="0">
              <a:ln w="127000">
                <a:solidFill>
                  <a:schemeClr val="bg1"/>
                </a:solidFill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ln w="127000">
                  <a:solidFill>
                    <a:schemeClr val="bg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ココがおすすめ！</a:t>
            </a:r>
            <a:endParaRPr kumimoji="1" lang="ja-JP" altLang="en-US" b="1" dirty="0">
              <a:ln w="127000">
                <a:solidFill>
                  <a:schemeClr val="bg1"/>
                </a:solidFill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36930" y="3725635"/>
            <a:ext cx="2669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  ○○幼稚園</a:t>
            </a:r>
            <a:endParaRPr lang="en-US" altLang="ja-JP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ココがおすすめ！</a:t>
            </a:r>
            <a:endParaRPr kumimoji="1" lang="ja-JP" altLang="en-US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89605" y="4232226"/>
            <a:ext cx="2729720" cy="1566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SzPct val="120000"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駅から</a:t>
            </a:r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徒歩</a:t>
            </a:r>
            <a:r>
              <a:rPr lang="en-US" altLang="ja-JP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！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20000"/>
              </a:lnSpc>
              <a:buClr>
                <a:srgbClr val="FF0000"/>
              </a:buClr>
              <a:buSzPct val="120000"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buClr>
                <a:srgbClr val="FF0000"/>
              </a:buClr>
              <a:buSzPct val="120000"/>
            </a:pPr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小規模クラス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で子ども達と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buClr>
                <a:srgbClr val="FF0000"/>
              </a:buClr>
              <a:buSzPct val="120000"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ゆったり関われる！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buClr>
                <a:srgbClr val="FF0000"/>
              </a:buClr>
              <a:buSzPct val="120000"/>
            </a:pPr>
            <a:endParaRPr lang="en-US" altLang="ja-JP" sz="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buClr>
                <a:srgbClr val="FF0000"/>
              </a:buClr>
              <a:buSzPct val="120000"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子ども達の「なぜ？」を大切に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buClr>
                <a:srgbClr val="FF0000"/>
              </a:buClr>
              <a:buSzPct val="120000"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</a:t>
            </a:r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探求型教育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を導入！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buClr>
                <a:srgbClr val="FF0000"/>
              </a:buClr>
              <a:buSzPct val="120000"/>
            </a:pPr>
            <a:endParaRPr lang="en-US" altLang="ja-JP" sz="5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buClr>
                <a:srgbClr val="FF0000"/>
              </a:buClr>
              <a:buSzPct val="120000"/>
            </a:pPr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週</a:t>
            </a:r>
            <a:r>
              <a:rPr lang="en-US" altLang="ja-JP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回・</a:t>
            </a:r>
            <a:r>
              <a:rPr lang="en-US" altLang="ja-JP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en-US" altLang="ja-JP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時間～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OK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！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95193" y="5892614"/>
            <a:ext cx="1353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募集要項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96" y="4250260"/>
            <a:ext cx="311806" cy="311806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71" y="4568722"/>
            <a:ext cx="311806" cy="311806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71" y="5011964"/>
            <a:ext cx="311806" cy="311806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71" y="5459956"/>
            <a:ext cx="311806" cy="311806"/>
          </a:xfrm>
          <a:prstGeom prst="rect">
            <a:avLst/>
          </a:prstGeom>
        </p:spPr>
      </p:pic>
      <p:sp>
        <p:nvSpPr>
          <p:cNvPr id="25" name="テキスト ボックス 24"/>
          <p:cNvSpPr txBox="1"/>
          <p:nvPr/>
        </p:nvSpPr>
        <p:spPr>
          <a:xfrm>
            <a:off x="403956" y="7173867"/>
            <a:ext cx="27868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・仕事内容：保育補助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・時　　給：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1000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  <a:r>
              <a:rPr kumimoji="1"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（幼稚園教諭免許・保育士資格有＋</a:t>
            </a:r>
            <a:r>
              <a:rPr kumimoji="1"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kumimoji="1"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円）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・勤務日時：平日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時～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時の内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時間以上、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 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週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日以上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直角三角形 29"/>
          <p:cNvSpPr/>
          <p:nvPr/>
        </p:nvSpPr>
        <p:spPr>
          <a:xfrm>
            <a:off x="0" y="8080119"/>
            <a:ext cx="6252519" cy="1827915"/>
          </a:xfrm>
          <a:prstGeom prst="rtTriangle">
            <a:avLst/>
          </a:prstGeom>
          <a:solidFill>
            <a:srgbClr val="FF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直角三角形 30"/>
          <p:cNvSpPr/>
          <p:nvPr/>
        </p:nvSpPr>
        <p:spPr>
          <a:xfrm flipH="1">
            <a:off x="1102268" y="6871499"/>
            <a:ext cx="5767516" cy="3044158"/>
          </a:xfrm>
          <a:prstGeom prst="rtTriangle">
            <a:avLst/>
          </a:prstGeom>
          <a:solidFill>
            <a:schemeClr val="accent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60081" y="206643"/>
            <a:ext cx="1292662" cy="944328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ln w="190500">
                  <a:solidFill>
                    <a:schemeClr val="bg1"/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保育補助パート募集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860531" y="196986"/>
            <a:ext cx="1292662" cy="94432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66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保育補助パート募集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36388" y="6227081"/>
            <a:ext cx="280982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○○幼稚園では、</a:t>
            </a:r>
            <a:r>
              <a:rPr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新人パートさんをしっかりと正規職員がサポートします。「保育経験がない</a:t>
            </a:r>
            <a:r>
              <a:rPr lang="en-US" altLang="ja-JP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」「ブランクがあって心配</a:t>
            </a:r>
            <a:r>
              <a:rPr lang="en-US" altLang="ja-JP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」という方も安心してご応募ください♪</a:t>
            </a:r>
            <a:endParaRPr lang="en-US" altLang="ja-JP" sz="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歳児～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歳児の中から皆様の適性にあったクラスに配属いたします。育児中など、</a:t>
            </a:r>
            <a:r>
              <a:rPr kumimoji="1"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ライフスタイルに応じて働き方についても相談を受けます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ので、お気軽にご相談ください。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 rot="921249">
            <a:off x="40861" y="8766193"/>
            <a:ext cx="3113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ご応募</a:t>
            </a:r>
            <a:r>
              <a:rPr kumimoji="1"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kumimoji="1" lang="ja-JP" altLang="en-US" sz="2400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コチラ</a:t>
            </a:r>
            <a:r>
              <a:rPr kumimoji="1"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から！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303312" y="9025929"/>
            <a:ext cx="689082" cy="6920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13186" y="9162737"/>
            <a:ext cx="617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36" name="正方形/長方形 35"/>
          <p:cNvSpPr/>
          <p:nvPr/>
        </p:nvSpPr>
        <p:spPr>
          <a:xfrm>
            <a:off x="4928579" y="8532970"/>
            <a:ext cx="1693645" cy="1263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436398" y="9002629"/>
            <a:ext cx="65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MAP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 rot="892152">
            <a:off x="166954" y="8325725"/>
            <a:ext cx="1110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お問い合わせ・</a:t>
            </a:r>
          </a:p>
        </p:txBody>
      </p:sp>
      <p:cxnSp>
        <p:nvCxnSpPr>
          <p:cNvPr id="40" name="直線コネクタ 39"/>
          <p:cNvCxnSpPr/>
          <p:nvPr/>
        </p:nvCxnSpPr>
        <p:spPr>
          <a:xfrm flipV="1">
            <a:off x="514334" y="5847734"/>
            <a:ext cx="2497576" cy="16403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5983920" y="187329"/>
            <a:ext cx="615553" cy="24875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○○幼稚園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174537" y="9129263"/>
            <a:ext cx="2052138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○○法人 ○○幼稚園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TEL: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○○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○○○○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○○○○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〒○○○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○○○○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○○○○○○○○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曲折矢印 2"/>
          <p:cNvSpPr/>
          <p:nvPr/>
        </p:nvSpPr>
        <p:spPr>
          <a:xfrm rot="11564140">
            <a:off x="1114849" y="9127231"/>
            <a:ext cx="559963" cy="456986"/>
          </a:xfrm>
          <a:prstGeom prst="bentArrow">
            <a:avLst>
              <a:gd name="adj1" fmla="val 25000"/>
              <a:gd name="adj2" fmla="val 25000"/>
              <a:gd name="adj3" fmla="val 40562"/>
              <a:gd name="adj4" fmla="val 8164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195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</TotalTime>
  <Words>253</Words>
  <Application>Microsoft Office PowerPoint</Application>
  <PresentationFormat>A4 210 x 297 mm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watanabe@gclip.net</cp:lastModifiedBy>
  <cp:revision>31</cp:revision>
  <cp:lastPrinted>2022-10-19T01:28:58Z</cp:lastPrinted>
  <dcterms:created xsi:type="dcterms:W3CDTF">2022-10-14T02:16:46Z</dcterms:created>
  <dcterms:modified xsi:type="dcterms:W3CDTF">2022-10-24T00:32:37Z</dcterms:modified>
</cp:coreProperties>
</file>