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3"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showGuides="1">
      <p:cViewPr>
        <p:scale>
          <a:sx n="59" d="100"/>
          <a:sy n="59" d="100"/>
        </p:scale>
        <p:origin x="2520" y="312"/>
      </p:cViewPr>
      <p:guideLst>
        <p:guide orient="horz" pos="314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693A74C-E034-4B97-B5F1-1FA0F7C51103}" type="datetimeFigureOut">
              <a:rPr kumimoji="1" lang="ja-JP" altLang="en-US" smtClean="0"/>
              <a:t>2022/7/27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E66968-3FA0-42F5-B20B-8AB7F66A99EA}" type="slidenum">
              <a:rPr kumimoji="1" lang="ja-JP" altLang="en-US" smtClean="0"/>
              <a:t>‹#›</a:t>
            </a:fld>
            <a:endParaRPr kumimoji="1" lang="ja-JP" altLang="en-US"/>
          </a:p>
        </p:txBody>
      </p:sp>
    </p:spTree>
    <p:extLst>
      <p:ext uri="{BB962C8B-B14F-4D97-AF65-F5344CB8AC3E}">
        <p14:creationId xmlns:p14="http://schemas.microsoft.com/office/powerpoint/2010/main" val="2210973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693A74C-E034-4B97-B5F1-1FA0F7C51103}" type="datetimeFigureOut">
              <a:rPr kumimoji="1" lang="ja-JP" altLang="en-US" smtClean="0"/>
              <a:t>2022/7/27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E66968-3FA0-42F5-B20B-8AB7F66A99EA}" type="slidenum">
              <a:rPr kumimoji="1" lang="ja-JP" altLang="en-US" smtClean="0"/>
              <a:t>‹#›</a:t>
            </a:fld>
            <a:endParaRPr kumimoji="1" lang="ja-JP" altLang="en-US"/>
          </a:p>
        </p:txBody>
      </p:sp>
    </p:spTree>
    <p:extLst>
      <p:ext uri="{BB962C8B-B14F-4D97-AF65-F5344CB8AC3E}">
        <p14:creationId xmlns:p14="http://schemas.microsoft.com/office/powerpoint/2010/main" val="3234390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693A74C-E034-4B97-B5F1-1FA0F7C51103}" type="datetimeFigureOut">
              <a:rPr kumimoji="1" lang="ja-JP" altLang="en-US" smtClean="0"/>
              <a:t>2022/7/27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E66968-3FA0-42F5-B20B-8AB7F66A99EA}" type="slidenum">
              <a:rPr kumimoji="1" lang="ja-JP" altLang="en-US" smtClean="0"/>
              <a:t>‹#›</a:t>
            </a:fld>
            <a:endParaRPr kumimoji="1" lang="ja-JP" altLang="en-US"/>
          </a:p>
        </p:txBody>
      </p:sp>
    </p:spTree>
    <p:extLst>
      <p:ext uri="{BB962C8B-B14F-4D97-AF65-F5344CB8AC3E}">
        <p14:creationId xmlns:p14="http://schemas.microsoft.com/office/powerpoint/2010/main" val="94419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693A74C-E034-4B97-B5F1-1FA0F7C51103}" type="datetimeFigureOut">
              <a:rPr kumimoji="1" lang="ja-JP" altLang="en-US" smtClean="0"/>
              <a:t>2022/7/27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E66968-3FA0-42F5-B20B-8AB7F66A99EA}" type="slidenum">
              <a:rPr kumimoji="1" lang="ja-JP" altLang="en-US" smtClean="0"/>
              <a:t>‹#›</a:t>
            </a:fld>
            <a:endParaRPr kumimoji="1" lang="ja-JP" altLang="en-US"/>
          </a:p>
        </p:txBody>
      </p:sp>
    </p:spTree>
    <p:extLst>
      <p:ext uri="{BB962C8B-B14F-4D97-AF65-F5344CB8AC3E}">
        <p14:creationId xmlns:p14="http://schemas.microsoft.com/office/powerpoint/2010/main" val="1295751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693A74C-E034-4B97-B5F1-1FA0F7C51103}" type="datetimeFigureOut">
              <a:rPr kumimoji="1" lang="ja-JP" altLang="en-US" smtClean="0"/>
              <a:t>2022/7/27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E66968-3FA0-42F5-B20B-8AB7F66A99EA}" type="slidenum">
              <a:rPr kumimoji="1" lang="ja-JP" altLang="en-US" smtClean="0"/>
              <a:t>‹#›</a:t>
            </a:fld>
            <a:endParaRPr kumimoji="1" lang="ja-JP" altLang="en-US"/>
          </a:p>
        </p:txBody>
      </p:sp>
    </p:spTree>
    <p:extLst>
      <p:ext uri="{BB962C8B-B14F-4D97-AF65-F5344CB8AC3E}">
        <p14:creationId xmlns:p14="http://schemas.microsoft.com/office/powerpoint/2010/main" val="883522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693A74C-E034-4B97-B5F1-1FA0F7C51103}" type="datetimeFigureOut">
              <a:rPr kumimoji="1" lang="ja-JP" altLang="en-US" smtClean="0"/>
              <a:t>2022/7/27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DE66968-3FA0-42F5-B20B-8AB7F66A99EA}" type="slidenum">
              <a:rPr kumimoji="1" lang="ja-JP" altLang="en-US" smtClean="0"/>
              <a:t>‹#›</a:t>
            </a:fld>
            <a:endParaRPr kumimoji="1" lang="ja-JP" altLang="en-US"/>
          </a:p>
        </p:txBody>
      </p:sp>
    </p:spTree>
    <p:extLst>
      <p:ext uri="{BB962C8B-B14F-4D97-AF65-F5344CB8AC3E}">
        <p14:creationId xmlns:p14="http://schemas.microsoft.com/office/powerpoint/2010/main" val="950957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693A74C-E034-4B97-B5F1-1FA0F7C51103}" type="datetimeFigureOut">
              <a:rPr kumimoji="1" lang="ja-JP" altLang="en-US" smtClean="0"/>
              <a:t>2022/7/27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DE66968-3FA0-42F5-B20B-8AB7F66A99EA}" type="slidenum">
              <a:rPr kumimoji="1" lang="ja-JP" altLang="en-US" smtClean="0"/>
              <a:t>‹#›</a:t>
            </a:fld>
            <a:endParaRPr kumimoji="1" lang="ja-JP" altLang="en-US"/>
          </a:p>
        </p:txBody>
      </p:sp>
    </p:spTree>
    <p:extLst>
      <p:ext uri="{BB962C8B-B14F-4D97-AF65-F5344CB8AC3E}">
        <p14:creationId xmlns:p14="http://schemas.microsoft.com/office/powerpoint/2010/main" val="1279760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693A74C-E034-4B97-B5F1-1FA0F7C51103}" type="datetimeFigureOut">
              <a:rPr kumimoji="1" lang="ja-JP" altLang="en-US" smtClean="0"/>
              <a:t>2022/7/27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DE66968-3FA0-42F5-B20B-8AB7F66A99EA}" type="slidenum">
              <a:rPr kumimoji="1" lang="ja-JP" altLang="en-US" smtClean="0"/>
              <a:t>‹#›</a:t>
            </a:fld>
            <a:endParaRPr kumimoji="1" lang="ja-JP" altLang="en-US"/>
          </a:p>
        </p:txBody>
      </p:sp>
    </p:spTree>
    <p:extLst>
      <p:ext uri="{BB962C8B-B14F-4D97-AF65-F5344CB8AC3E}">
        <p14:creationId xmlns:p14="http://schemas.microsoft.com/office/powerpoint/2010/main" val="3869325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93A74C-E034-4B97-B5F1-1FA0F7C51103}" type="datetimeFigureOut">
              <a:rPr kumimoji="1" lang="ja-JP" altLang="en-US" smtClean="0"/>
              <a:t>2022/7/27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DE66968-3FA0-42F5-B20B-8AB7F66A99EA}" type="slidenum">
              <a:rPr kumimoji="1" lang="ja-JP" altLang="en-US" smtClean="0"/>
              <a:t>‹#›</a:t>
            </a:fld>
            <a:endParaRPr kumimoji="1" lang="ja-JP" altLang="en-US"/>
          </a:p>
        </p:txBody>
      </p:sp>
    </p:spTree>
    <p:extLst>
      <p:ext uri="{BB962C8B-B14F-4D97-AF65-F5344CB8AC3E}">
        <p14:creationId xmlns:p14="http://schemas.microsoft.com/office/powerpoint/2010/main" val="265764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693A74C-E034-4B97-B5F1-1FA0F7C51103}" type="datetimeFigureOut">
              <a:rPr kumimoji="1" lang="ja-JP" altLang="en-US" smtClean="0"/>
              <a:t>2022/7/27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DE66968-3FA0-42F5-B20B-8AB7F66A99EA}" type="slidenum">
              <a:rPr kumimoji="1" lang="ja-JP" altLang="en-US" smtClean="0"/>
              <a:t>‹#›</a:t>
            </a:fld>
            <a:endParaRPr kumimoji="1" lang="ja-JP" altLang="en-US"/>
          </a:p>
        </p:txBody>
      </p:sp>
    </p:spTree>
    <p:extLst>
      <p:ext uri="{BB962C8B-B14F-4D97-AF65-F5344CB8AC3E}">
        <p14:creationId xmlns:p14="http://schemas.microsoft.com/office/powerpoint/2010/main" val="38138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693A74C-E034-4B97-B5F1-1FA0F7C51103}" type="datetimeFigureOut">
              <a:rPr kumimoji="1" lang="ja-JP" altLang="en-US" smtClean="0"/>
              <a:t>2022/7/27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DE66968-3FA0-42F5-B20B-8AB7F66A99EA}" type="slidenum">
              <a:rPr kumimoji="1" lang="ja-JP" altLang="en-US" smtClean="0"/>
              <a:t>‹#›</a:t>
            </a:fld>
            <a:endParaRPr kumimoji="1" lang="ja-JP" altLang="en-US"/>
          </a:p>
        </p:txBody>
      </p:sp>
    </p:spTree>
    <p:extLst>
      <p:ext uri="{BB962C8B-B14F-4D97-AF65-F5344CB8AC3E}">
        <p14:creationId xmlns:p14="http://schemas.microsoft.com/office/powerpoint/2010/main" val="1800009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693A74C-E034-4B97-B5F1-1FA0F7C51103}" type="datetimeFigureOut">
              <a:rPr kumimoji="1" lang="ja-JP" altLang="en-US" smtClean="0"/>
              <a:t>2022/7/27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DE66968-3FA0-42F5-B20B-8AB7F66A99EA}" type="slidenum">
              <a:rPr kumimoji="1" lang="ja-JP" altLang="en-US" smtClean="0"/>
              <a:t>‹#›</a:t>
            </a:fld>
            <a:endParaRPr kumimoji="1" lang="ja-JP" altLang="en-US"/>
          </a:p>
        </p:txBody>
      </p:sp>
    </p:spTree>
    <p:extLst>
      <p:ext uri="{BB962C8B-B14F-4D97-AF65-F5344CB8AC3E}">
        <p14:creationId xmlns:p14="http://schemas.microsoft.com/office/powerpoint/2010/main" val="2092655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506" y="-8959"/>
            <a:ext cx="6867012" cy="4756530"/>
          </a:xfrm>
          <a:prstGeom prst="rect">
            <a:avLst/>
          </a:prstGeom>
          <a:blipFill dpi="0" rotWithShape="1">
            <a:blip r:embed="rId2">
              <a:alphaModFix amt="51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9011" y="2872975"/>
            <a:ext cx="6899698" cy="69927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9012" y="8471153"/>
            <a:ext cx="6852483" cy="1424940"/>
          </a:xfrm>
          <a:prstGeom prst="rect">
            <a:avLst/>
          </a:prstGeom>
          <a:solidFill>
            <a:schemeClr val="bg1">
              <a:lumMod val="8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237867" y="170578"/>
            <a:ext cx="2572718" cy="461665"/>
          </a:xfrm>
          <a:prstGeom prst="rect">
            <a:avLst/>
          </a:prstGeom>
          <a:noFill/>
        </p:spPr>
        <p:txBody>
          <a:bodyPr wrap="square" rtlCol="0">
            <a:spAutoFit/>
          </a:bodyPr>
          <a:lstStyle/>
          <a:p>
            <a:r>
              <a:rPr kumimoji="1" lang="ja-JP" altLang="en-US" sz="2400" b="1" dirty="0">
                <a:solidFill>
                  <a:schemeClr val="bg1"/>
                </a:solidFill>
                <a:latin typeface="HGP創英角ｺﾞｼｯｸUB" panose="020B0900000000000000" pitchFamily="50" charset="-128"/>
                <a:ea typeface="HGP創英角ｺﾞｼｯｸUB" panose="020B0900000000000000" pitchFamily="50" charset="-128"/>
              </a:rPr>
              <a:t>○○幼稚園</a:t>
            </a:r>
          </a:p>
        </p:txBody>
      </p:sp>
      <p:sp>
        <p:nvSpPr>
          <p:cNvPr id="26" name="角丸四角形 25"/>
          <p:cNvSpPr/>
          <p:nvPr/>
        </p:nvSpPr>
        <p:spPr>
          <a:xfrm>
            <a:off x="4090510" y="658451"/>
            <a:ext cx="2511452" cy="1899792"/>
          </a:xfrm>
          <a:prstGeom prst="roundRect">
            <a:avLst>
              <a:gd name="adj" fmla="val 7315"/>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4117646" y="735059"/>
            <a:ext cx="2517815" cy="1838965"/>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rPr>
              <a:t>○○幼稚園では 、子ども達から始まる保育を目指し、「自ら考え、諦めずに挑戦する子ども」を日々の教育目標として生活しています。</a:t>
            </a:r>
            <a:endParaRPr lang="en-US" altLang="ja-JP" sz="105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○○幼稚園の入園を希望している方のためにコロナ禍でも安心できる</a:t>
            </a:r>
            <a:endParaRPr lang="en-US" altLang="ja-JP" sz="1050" dirty="0">
              <a:latin typeface="メイリオ" panose="020B0604030504040204" pitchFamily="50" charset="-128"/>
              <a:ea typeface="メイリオ" panose="020B0604030504040204" pitchFamily="50" charset="-128"/>
            </a:endParaRPr>
          </a:p>
          <a:p>
            <a:r>
              <a:rPr lang="ja-JP" altLang="en-US" sz="1400" b="1" dirty="0">
                <a:solidFill>
                  <a:schemeClr val="accent2"/>
                </a:solidFill>
                <a:latin typeface="メイリオ" panose="020B0604030504040204" pitchFamily="50" charset="-128"/>
                <a:ea typeface="メイリオ" panose="020B0604030504040204" pitchFamily="50" charset="-128"/>
              </a:rPr>
              <a:t>オンライン説明会</a:t>
            </a:r>
            <a:r>
              <a:rPr lang="ja-JP" altLang="en-US" sz="1050" dirty="0">
                <a:latin typeface="メイリオ" panose="020B0604030504040204" pitchFamily="50" charset="-128"/>
                <a:ea typeface="メイリオ" panose="020B0604030504040204" pitchFamily="50" charset="-128"/>
              </a:rPr>
              <a:t>と</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じっくり話せる</a:t>
            </a:r>
            <a:r>
              <a:rPr lang="ja-JP" altLang="en-US" sz="1400" b="1" dirty="0">
                <a:solidFill>
                  <a:schemeClr val="accent2"/>
                </a:solidFill>
                <a:latin typeface="メイリオ" panose="020B0604030504040204" pitchFamily="50" charset="-128"/>
                <a:ea typeface="メイリオ" panose="020B0604030504040204" pitchFamily="50" charset="-128"/>
              </a:rPr>
              <a:t>個別見学会</a:t>
            </a:r>
            <a:r>
              <a:rPr lang="ja-JP" altLang="en-US" sz="1050" dirty="0">
                <a:latin typeface="メイリオ" panose="020B0604030504040204" pitchFamily="50" charset="-128"/>
                <a:ea typeface="メイリオ" panose="020B0604030504040204" pitchFamily="50" charset="-128"/>
              </a:rPr>
              <a:t>をご用意しております！</a:t>
            </a:r>
            <a:endParaRPr kumimoji="1" lang="ja-JP" altLang="en-US" sz="1050"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114787" y="8555636"/>
            <a:ext cx="3244153" cy="954107"/>
          </a:xfrm>
          <a:prstGeom prst="rect">
            <a:avLst/>
          </a:prstGeom>
          <a:noFill/>
        </p:spPr>
        <p:txBody>
          <a:bodyPr wrap="square" rtlCol="0">
            <a:spAutoFit/>
          </a:bodyPr>
          <a:lstStyle/>
          <a:p>
            <a:r>
              <a:rPr lang="ja-JP" altLang="en-US" sz="2000" b="1" dirty="0">
                <a:latin typeface="メイリオ" panose="020B0604030504040204" pitchFamily="50" charset="-128"/>
                <a:ea typeface="メイリオ" panose="020B0604030504040204" pitchFamily="50" charset="-128"/>
              </a:rPr>
              <a:t>○○幼稚園</a:t>
            </a:r>
            <a:endParaRPr lang="en-US" altLang="ja-JP" sz="1200" b="1"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TEL</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p:txBody>
      </p:sp>
      <p:grpSp>
        <p:nvGrpSpPr>
          <p:cNvPr id="29" name="グループ化 28"/>
          <p:cNvGrpSpPr/>
          <p:nvPr/>
        </p:nvGrpSpPr>
        <p:grpSpPr>
          <a:xfrm>
            <a:off x="232285" y="9502053"/>
            <a:ext cx="3297933" cy="338554"/>
            <a:chOff x="173099" y="9503888"/>
            <a:chExt cx="3297933" cy="338554"/>
          </a:xfrm>
        </p:grpSpPr>
        <p:sp>
          <p:nvSpPr>
            <p:cNvPr id="30" name="角丸四角形 29"/>
            <p:cNvSpPr/>
            <p:nvPr/>
          </p:nvSpPr>
          <p:spPr>
            <a:xfrm>
              <a:off x="173099" y="9538284"/>
              <a:ext cx="1795275" cy="254319"/>
            </a:xfrm>
            <a:prstGeom prst="roundRect">
              <a:avLst/>
            </a:prstGeom>
            <a:solidFill>
              <a:schemeClr val="bg1"/>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角丸四角形 30"/>
            <p:cNvSpPr/>
            <p:nvPr/>
          </p:nvSpPr>
          <p:spPr>
            <a:xfrm>
              <a:off x="2053809" y="9538284"/>
              <a:ext cx="724913" cy="287389"/>
            </a:xfrm>
            <a:prstGeom prst="roundRect">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2148996" y="9521471"/>
              <a:ext cx="1322036" cy="307777"/>
            </a:xfrm>
            <a:prstGeom prst="rect">
              <a:avLst/>
            </a:prstGeom>
            <a:noFill/>
          </p:spPr>
          <p:txBody>
            <a:bodyPr wrap="square" rtlCol="0">
              <a:spAutoFit/>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検索</a:t>
              </a:r>
            </a:p>
          </p:txBody>
        </p:sp>
        <p:sp>
          <p:nvSpPr>
            <p:cNvPr id="33" name="テキスト ボックス 32"/>
            <p:cNvSpPr txBox="1"/>
            <p:nvPr/>
          </p:nvSpPr>
          <p:spPr>
            <a:xfrm>
              <a:off x="396325" y="9503888"/>
              <a:ext cx="2216258"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○○幼稚園</a:t>
              </a:r>
            </a:p>
          </p:txBody>
        </p:sp>
      </p:grpSp>
      <p:sp>
        <p:nvSpPr>
          <p:cNvPr id="35" name="正方形/長方形 34"/>
          <p:cNvSpPr/>
          <p:nvPr/>
        </p:nvSpPr>
        <p:spPr>
          <a:xfrm>
            <a:off x="3293175" y="8471153"/>
            <a:ext cx="3564826" cy="1433923"/>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3250881" y="9106568"/>
            <a:ext cx="2555071" cy="106182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TEL</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HP</a:t>
            </a:r>
            <a:r>
              <a:rPr lang="ja-JP" altLang="en-US" sz="1200" dirty="0">
                <a:latin typeface="メイリオ" panose="020B0604030504040204" pitchFamily="50" charset="-128"/>
                <a:ea typeface="メイリオ" panose="020B0604030504040204" pitchFamily="50" charset="-128"/>
              </a:rPr>
              <a:t>は右の</a:t>
            </a:r>
            <a:r>
              <a:rPr lang="en-US" altLang="ja-JP" sz="1200" dirty="0">
                <a:latin typeface="メイリオ" panose="020B0604030504040204" pitchFamily="50" charset="-128"/>
                <a:ea typeface="メイリオ" panose="020B0604030504040204" pitchFamily="50" charset="-128"/>
              </a:rPr>
              <a:t>QR</a:t>
            </a:r>
            <a:r>
              <a:rPr lang="ja-JP" altLang="en-US" sz="1200" dirty="0">
                <a:latin typeface="メイリオ" panose="020B0604030504040204" pitchFamily="50" charset="-128"/>
                <a:ea typeface="メイリオ" panose="020B0604030504040204" pitchFamily="50" charset="-128"/>
              </a:rPr>
              <a:t>コードから</a:t>
            </a:r>
            <a:endParaRPr lang="en-US" altLang="ja-JP" sz="1200" dirty="0">
              <a:latin typeface="メイリオ" panose="020B0604030504040204" pitchFamily="50" charset="-128"/>
              <a:ea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rPr>
              <a:t>※QR</a:t>
            </a:r>
            <a:r>
              <a:rPr lang="ja-JP" altLang="en-US" sz="1050" dirty="0">
                <a:latin typeface="メイリオ" panose="020B0604030504040204" pitchFamily="50" charset="-128"/>
                <a:ea typeface="メイリオ" panose="020B0604030504040204" pitchFamily="50" charset="-128"/>
              </a:rPr>
              <a:t>コードを読み込むと</a:t>
            </a:r>
            <a:r>
              <a:rPr lang="en-US" altLang="ja-JP" sz="1050" dirty="0">
                <a:latin typeface="メイリオ" panose="020B0604030504040204" pitchFamily="50" charset="-128"/>
                <a:ea typeface="メイリオ" panose="020B0604030504040204" pitchFamily="50" charset="-128"/>
              </a:rPr>
              <a:t>HP</a:t>
            </a:r>
            <a:r>
              <a:rPr lang="ja-JP" altLang="en-US" sz="1050" dirty="0">
                <a:latin typeface="メイリオ" panose="020B0604030504040204" pitchFamily="50" charset="-128"/>
                <a:ea typeface="メイリオ" panose="020B0604030504040204" pitchFamily="50" charset="-128"/>
              </a:rPr>
              <a:t>に</a:t>
            </a:r>
            <a:endParaRPr lang="en-US" altLang="ja-JP" sz="1050" dirty="0">
              <a:latin typeface="メイリオ" panose="020B0604030504040204" pitchFamily="50" charset="-128"/>
              <a:ea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移動します。</a:t>
            </a:r>
          </a:p>
          <a:p>
            <a:endParaRPr lang="ja-JP" altLang="en-US" dirty="0">
              <a:latin typeface="メイリオ" panose="020B0604030504040204" pitchFamily="50" charset="-128"/>
              <a:ea typeface="メイリオ" panose="020B0604030504040204" pitchFamily="50" charset="-128"/>
            </a:endParaRPr>
          </a:p>
        </p:txBody>
      </p:sp>
      <p:sp>
        <p:nvSpPr>
          <p:cNvPr id="38" name="正方形/長方形 37"/>
          <p:cNvSpPr/>
          <p:nvPr/>
        </p:nvSpPr>
        <p:spPr>
          <a:xfrm>
            <a:off x="5555557" y="8832966"/>
            <a:ext cx="1099695" cy="1009712"/>
          </a:xfrm>
          <a:prstGeom prst="rect">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p:cNvGrpSpPr/>
          <p:nvPr/>
        </p:nvGrpSpPr>
        <p:grpSpPr>
          <a:xfrm>
            <a:off x="3967657" y="174256"/>
            <a:ext cx="2775655" cy="409492"/>
            <a:chOff x="3961591" y="186924"/>
            <a:chExt cx="2775655" cy="409492"/>
          </a:xfrm>
        </p:grpSpPr>
        <p:sp>
          <p:nvSpPr>
            <p:cNvPr id="44" name="角丸四角形 43"/>
            <p:cNvSpPr/>
            <p:nvPr/>
          </p:nvSpPr>
          <p:spPr>
            <a:xfrm>
              <a:off x="3961591" y="186924"/>
              <a:ext cx="2775655" cy="382763"/>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4102941" y="227084"/>
              <a:ext cx="2492954" cy="369332"/>
            </a:xfrm>
            <a:prstGeom prst="rect">
              <a:avLst/>
            </a:prstGeom>
            <a:noFill/>
          </p:spPr>
          <p:txBody>
            <a:bodyPr wrap="square" rtlCol="0">
              <a:spAutoFit/>
            </a:bodyPr>
            <a:lstStyle/>
            <a:p>
              <a:r>
                <a:rPr kumimoji="1" lang="ja-JP" altLang="en-US" b="1" dirty="0">
                  <a:solidFill>
                    <a:schemeClr val="bg2">
                      <a:lumMod val="50000"/>
                    </a:schemeClr>
                  </a:solidFill>
                  <a:latin typeface="メイリオ" panose="020B0604030504040204" pitchFamily="50" charset="-128"/>
                  <a:ea typeface="メイリオ" panose="020B0604030504040204" pitchFamily="50" charset="-128"/>
                </a:rPr>
                <a:t>子どもが主体の幼稚園</a:t>
              </a:r>
            </a:p>
          </p:txBody>
        </p:sp>
      </p:grpSp>
      <p:sp>
        <p:nvSpPr>
          <p:cNvPr id="46" name="角丸四角形 45"/>
          <p:cNvSpPr/>
          <p:nvPr/>
        </p:nvSpPr>
        <p:spPr>
          <a:xfrm>
            <a:off x="3454895" y="8569229"/>
            <a:ext cx="1604316" cy="445817"/>
          </a:xfrm>
          <a:prstGeom prst="roundRect">
            <a:avLst/>
          </a:prstGeom>
          <a:solidFill>
            <a:schemeClr val="accent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36" name="テキスト ボックス 35"/>
          <p:cNvSpPr txBox="1"/>
          <p:nvPr/>
        </p:nvSpPr>
        <p:spPr>
          <a:xfrm>
            <a:off x="3690757" y="8592537"/>
            <a:ext cx="1730230" cy="369332"/>
          </a:xfrm>
          <a:prstGeom prst="rect">
            <a:avLst/>
          </a:prstGeom>
          <a:noFill/>
        </p:spPr>
        <p:txBody>
          <a:bodyPr wrap="square" rtlCol="0">
            <a:spAutoFit/>
          </a:bodyPr>
          <a:lstStyle/>
          <a:p>
            <a:r>
              <a:rPr kumimoji="1" lang="ja-JP" altLang="en-US" b="1" dirty="0">
                <a:solidFill>
                  <a:schemeClr val="bg1"/>
                </a:solidFill>
                <a:latin typeface="HGS創英角ﾎﾟｯﾌﾟ体" panose="040B0A00000000000000" pitchFamily="50" charset="-128"/>
                <a:ea typeface="HGS創英角ﾎﾟｯﾌﾟ体" panose="040B0A00000000000000" pitchFamily="50" charset="-128"/>
              </a:rPr>
              <a:t>お申込み</a:t>
            </a:r>
          </a:p>
        </p:txBody>
      </p:sp>
      <p:sp>
        <p:nvSpPr>
          <p:cNvPr id="50" name="テキスト ボックス 49"/>
          <p:cNvSpPr txBox="1"/>
          <p:nvPr/>
        </p:nvSpPr>
        <p:spPr>
          <a:xfrm>
            <a:off x="5793418" y="9132721"/>
            <a:ext cx="986598" cy="369332"/>
          </a:xfrm>
          <a:prstGeom prst="rect">
            <a:avLst/>
          </a:prstGeom>
          <a:noFill/>
        </p:spPr>
        <p:txBody>
          <a:bodyPr wrap="square" rtlCol="0">
            <a:spAutoFit/>
          </a:bodyPr>
          <a:lstStyle/>
          <a:p>
            <a:r>
              <a:rPr kumimoji="1" lang="en-US" altLang="ja-JP" dirty="0">
                <a:latin typeface="メイリオ" panose="020B0604030504040204" pitchFamily="50" charset="-128"/>
                <a:ea typeface="メイリオ" panose="020B0604030504040204" pitchFamily="50" charset="-128"/>
              </a:rPr>
              <a:t>QR</a:t>
            </a:r>
            <a:endParaRPr kumimoji="1" lang="ja-JP" altLang="en-US"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5403292" y="8540001"/>
            <a:ext cx="1404224" cy="307777"/>
          </a:xfrm>
          <a:prstGeom prst="rect">
            <a:avLst/>
          </a:prstGeom>
          <a:noFill/>
        </p:spPr>
        <p:txBody>
          <a:bodyPr wrap="square" rtlCol="0">
            <a:spAutoFit/>
          </a:bodyPr>
          <a:lstStyle/>
          <a:p>
            <a:r>
              <a:rPr lang="ja-JP" altLang="en-US" sz="1400" b="1" dirty="0">
                <a:solidFill>
                  <a:schemeClr val="bg1"/>
                </a:solidFill>
              </a:rPr>
              <a:t>▼</a:t>
            </a:r>
            <a:r>
              <a:rPr lang="en-US" altLang="ja-JP" sz="1200" b="1" dirty="0">
                <a:solidFill>
                  <a:schemeClr val="bg1"/>
                </a:solidFill>
                <a:latin typeface="メイリオ" panose="020B0604030504040204" pitchFamily="50" charset="-128"/>
                <a:ea typeface="メイリオ" panose="020B0604030504040204" pitchFamily="50" charset="-128"/>
              </a:rPr>
              <a:t>HP</a:t>
            </a:r>
            <a:r>
              <a:rPr lang="ja-JP" altLang="en-US" sz="1200" b="1" dirty="0">
                <a:solidFill>
                  <a:schemeClr val="bg1"/>
                </a:solidFill>
                <a:latin typeface="メイリオ" panose="020B0604030504040204" pitchFamily="50" charset="-128"/>
                <a:ea typeface="メイリオ" panose="020B0604030504040204" pitchFamily="50" charset="-128"/>
              </a:rPr>
              <a:t>はこちら</a:t>
            </a:r>
            <a:r>
              <a:rPr lang="ja-JP" altLang="en-US" sz="1400" b="1" dirty="0">
                <a:solidFill>
                  <a:schemeClr val="bg1"/>
                </a:solidFill>
              </a:rPr>
              <a:t>▼</a:t>
            </a:r>
            <a:endParaRPr kumimoji="1" lang="ja-JP" altLang="en-US" sz="1400" b="1" dirty="0">
              <a:solidFill>
                <a:schemeClr val="bg1"/>
              </a:solidFill>
            </a:endParaRPr>
          </a:p>
        </p:txBody>
      </p:sp>
      <p:grpSp>
        <p:nvGrpSpPr>
          <p:cNvPr id="52" name="グループ化 51"/>
          <p:cNvGrpSpPr/>
          <p:nvPr/>
        </p:nvGrpSpPr>
        <p:grpSpPr>
          <a:xfrm>
            <a:off x="198843" y="762245"/>
            <a:ext cx="4972611" cy="836582"/>
            <a:chOff x="-3042437" y="777895"/>
            <a:chExt cx="4972611" cy="836582"/>
          </a:xfrm>
        </p:grpSpPr>
        <p:sp>
          <p:nvSpPr>
            <p:cNvPr id="24" name="テキスト ボックス 23"/>
            <p:cNvSpPr txBox="1"/>
            <p:nvPr/>
          </p:nvSpPr>
          <p:spPr>
            <a:xfrm>
              <a:off x="-3042436" y="783480"/>
              <a:ext cx="4972610" cy="830997"/>
            </a:xfrm>
            <a:prstGeom prst="rect">
              <a:avLst/>
            </a:prstGeom>
            <a:noFill/>
          </p:spPr>
          <p:txBody>
            <a:bodyPr wrap="square" rtlCol="0">
              <a:spAutoFit/>
            </a:bodyPr>
            <a:lstStyle/>
            <a:p>
              <a:r>
                <a:rPr kumimoji="1" lang="ja-JP" altLang="en-US" sz="4800" dirty="0">
                  <a:ln w="114300">
                    <a:solidFill>
                      <a:schemeClr val="bg1"/>
                    </a:solidFill>
                  </a:ln>
                  <a:solidFill>
                    <a:schemeClr val="bg1"/>
                  </a:solidFill>
                  <a:effectLst/>
                  <a:latin typeface="HGP創英角ｺﾞｼｯｸUB" panose="020B0900000000000000" pitchFamily="50" charset="-128"/>
                  <a:ea typeface="HGP創英角ｺﾞｼｯｸUB" panose="020B0900000000000000" pitchFamily="50" charset="-128"/>
                </a:rPr>
                <a:t>入園イベント</a:t>
              </a:r>
            </a:p>
          </p:txBody>
        </p:sp>
        <p:sp>
          <p:nvSpPr>
            <p:cNvPr id="3" name="テキスト ボックス 2"/>
            <p:cNvSpPr txBox="1"/>
            <p:nvPr/>
          </p:nvSpPr>
          <p:spPr>
            <a:xfrm>
              <a:off x="-3042437" y="777895"/>
              <a:ext cx="4169556" cy="830997"/>
            </a:xfrm>
            <a:prstGeom prst="rect">
              <a:avLst/>
            </a:prstGeom>
            <a:noFill/>
          </p:spPr>
          <p:txBody>
            <a:bodyPr wrap="square" rtlCol="0">
              <a:spAutoFit/>
            </a:bodyPr>
            <a:lstStyle/>
            <a:p>
              <a:r>
                <a:rPr lang="ja-JP" altLang="en-US" sz="4800" b="1" dirty="0">
                  <a:ln w="19050">
                    <a:solidFill>
                      <a:schemeClr val="bg1"/>
                    </a:solidFill>
                  </a:ln>
                  <a:solidFill>
                    <a:schemeClr val="accent2"/>
                  </a:solidFill>
                  <a:latin typeface="HGP創英角ｺﾞｼｯｸUB" panose="020B0900000000000000" pitchFamily="50" charset="-128"/>
                  <a:ea typeface="HGP創英角ｺﾞｼｯｸUB" panose="020B0900000000000000" pitchFamily="50" charset="-128"/>
                </a:rPr>
                <a:t>入園イベント</a:t>
              </a:r>
              <a:endParaRPr kumimoji="1" lang="ja-JP" altLang="en-US" sz="4800" b="1" dirty="0">
                <a:ln w="19050">
                  <a:solidFill>
                    <a:schemeClr val="bg1"/>
                  </a:solidFill>
                </a:ln>
                <a:solidFill>
                  <a:schemeClr val="accent2"/>
                </a:solidFill>
                <a:latin typeface="HGP創英角ｺﾞｼｯｸUB" panose="020B0900000000000000" pitchFamily="50" charset="-128"/>
                <a:ea typeface="HGP創英角ｺﾞｼｯｸUB" panose="020B0900000000000000" pitchFamily="50" charset="-128"/>
              </a:endParaRPr>
            </a:p>
          </p:txBody>
        </p:sp>
      </p:grpSp>
      <p:sp>
        <p:nvSpPr>
          <p:cNvPr id="8" name="正方形/長方形 7">
            <a:extLst>
              <a:ext uri="{FF2B5EF4-FFF2-40B4-BE49-F238E27FC236}">
                <a16:creationId xmlns:a16="http://schemas.microsoft.com/office/drawing/2014/main" id="{ABB025B1-7208-73BD-9ED2-FBF7EFF53A7A}"/>
              </a:ext>
            </a:extLst>
          </p:cNvPr>
          <p:cNvSpPr/>
          <p:nvPr/>
        </p:nvSpPr>
        <p:spPr>
          <a:xfrm>
            <a:off x="215008" y="3824741"/>
            <a:ext cx="6357857" cy="2228115"/>
          </a:xfrm>
          <a:prstGeom prst="rect">
            <a:avLst/>
          </a:prstGeom>
          <a:solidFill>
            <a:schemeClr val="bg1"/>
          </a:solidFill>
          <a:ln w="38100">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矢印: 五方向 6">
            <a:extLst>
              <a:ext uri="{FF2B5EF4-FFF2-40B4-BE49-F238E27FC236}">
                <a16:creationId xmlns:a16="http://schemas.microsoft.com/office/drawing/2014/main" id="{95DE1AA1-A5C1-1486-9453-874E1DCE8E51}"/>
              </a:ext>
            </a:extLst>
          </p:cNvPr>
          <p:cNvSpPr/>
          <p:nvPr/>
        </p:nvSpPr>
        <p:spPr>
          <a:xfrm rot="5400000">
            <a:off x="3086865" y="668443"/>
            <a:ext cx="610219" cy="6377533"/>
          </a:xfrm>
          <a:prstGeom prst="homePlate">
            <a:avLst>
              <a:gd name="adj" fmla="val 47695"/>
            </a:avLst>
          </a:prstGeom>
          <a:solidFill>
            <a:srgbClr val="ED7D31"/>
          </a:solid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752994" y="3569584"/>
            <a:ext cx="5331220" cy="461665"/>
          </a:xfrm>
          <a:prstGeom prst="rect">
            <a:avLst/>
          </a:prstGeom>
          <a:noFill/>
        </p:spPr>
        <p:txBody>
          <a:bodyPr wrap="square" rtlCol="0">
            <a:spAutoFit/>
          </a:bodyPr>
          <a:lstStyle/>
          <a:p>
            <a:pPr algn="ctr"/>
            <a:r>
              <a:rPr lang="ja-JP" altLang="en-US" sz="2300" dirty="0">
                <a:solidFill>
                  <a:schemeClr val="bg1"/>
                </a:solidFill>
                <a:latin typeface="HGS創英角ﾎﾟｯﾌﾟ体" panose="040B0A00000000000000" pitchFamily="50" charset="-128"/>
                <a:ea typeface="HGS創英角ﾎﾟｯﾌﾟ体" panose="040B0A00000000000000" pitchFamily="50" charset="-128"/>
              </a:rPr>
              <a:t>その①　動画配信・</a:t>
            </a:r>
            <a:r>
              <a:rPr kumimoji="1" lang="ja-JP" altLang="en-US" sz="2300" dirty="0">
                <a:solidFill>
                  <a:schemeClr val="bg1"/>
                </a:solidFill>
                <a:latin typeface="HGS創英角ﾎﾟｯﾌﾟ体" panose="040B0A00000000000000" pitchFamily="50" charset="-128"/>
                <a:ea typeface="HGS創英角ﾎﾟｯﾌﾟ体" panose="040B0A00000000000000" pitchFamily="50" charset="-128"/>
              </a:rPr>
              <a:t>入園相談会</a:t>
            </a:r>
          </a:p>
        </p:txBody>
      </p:sp>
      <p:sp>
        <p:nvSpPr>
          <p:cNvPr id="13" name="テキスト ボックス 12"/>
          <p:cNvSpPr txBox="1"/>
          <p:nvPr/>
        </p:nvSpPr>
        <p:spPr>
          <a:xfrm>
            <a:off x="279828" y="4214870"/>
            <a:ext cx="6279602" cy="523220"/>
          </a:xfrm>
          <a:prstGeom prst="rect">
            <a:avLst/>
          </a:prstGeom>
          <a:noFill/>
        </p:spPr>
        <p:txBody>
          <a:bodyPr wrap="square" rtlCol="0">
            <a:spAutoFit/>
          </a:bodyPr>
          <a:lstStyle/>
          <a:p>
            <a:pPr algn="ctr"/>
            <a:r>
              <a:rPr lang="ja-JP" altLang="en-US" b="1" dirty="0">
                <a:solidFill>
                  <a:srgbClr val="FF0000"/>
                </a:solidFill>
                <a:latin typeface="メイリオ" panose="020B0604030504040204" pitchFamily="50" charset="-128"/>
                <a:ea typeface="メイリオ" panose="020B0604030504040204" pitchFamily="50" charset="-128"/>
              </a:rPr>
              <a:t>入園相談会　</a:t>
            </a:r>
            <a:r>
              <a:rPr lang="ja-JP" altLang="en-US" sz="2800" b="1" dirty="0">
                <a:solidFill>
                  <a:srgbClr val="FF0000"/>
                </a:solidFill>
                <a:latin typeface="メイリオ" panose="020B0604030504040204" pitchFamily="50" charset="-128"/>
                <a:ea typeface="メイリオ" panose="020B0604030504040204" pitchFamily="50" charset="-128"/>
              </a:rPr>
              <a:t>８</a:t>
            </a:r>
            <a:r>
              <a:rPr lang="ja-JP" altLang="en-US" b="1" dirty="0">
                <a:solidFill>
                  <a:srgbClr val="FF0000"/>
                </a:solidFill>
                <a:latin typeface="メイリオ" panose="020B0604030504040204" pitchFamily="50" charset="-128"/>
                <a:ea typeface="メイリオ" panose="020B0604030504040204" pitchFamily="50" charset="-128"/>
              </a:rPr>
              <a:t>月</a:t>
            </a:r>
            <a:r>
              <a:rPr lang="en-US" altLang="ja-JP" sz="2800" b="1" dirty="0">
                <a:solidFill>
                  <a:srgbClr val="FF0000"/>
                </a:solidFill>
                <a:latin typeface="メイリオ" panose="020B0604030504040204" pitchFamily="50" charset="-128"/>
                <a:ea typeface="メイリオ" panose="020B0604030504040204" pitchFamily="50" charset="-128"/>
              </a:rPr>
              <a:t>13</a:t>
            </a:r>
            <a:r>
              <a:rPr lang="ja-JP" altLang="en-US" b="1" dirty="0">
                <a:solidFill>
                  <a:srgbClr val="FF0000"/>
                </a:solidFill>
                <a:latin typeface="メイリオ" panose="020B0604030504040204" pitchFamily="50" charset="-128"/>
                <a:ea typeface="メイリオ" panose="020B0604030504040204" pitchFamily="50" charset="-128"/>
              </a:rPr>
              <a:t>日</a:t>
            </a:r>
            <a:r>
              <a:rPr lang="en-US" altLang="ja-JP" sz="1400" b="1" dirty="0">
                <a:solidFill>
                  <a:srgbClr val="FF0000"/>
                </a:solidFill>
                <a:latin typeface="メイリオ" panose="020B0604030504040204" pitchFamily="50" charset="-128"/>
                <a:ea typeface="メイリオ" panose="020B0604030504040204" pitchFamily="50" charset="-128"/>
              </a:rPr>
              <a:t>(</a:t>
            </a:r>
            <a:r>
              <a:rPr lang="ja-JP" altLang="en-US" sz="1400" b="1" dirty="0">
                <a:solidFill>
                  <a:srgbClr val="FF0000"/>
                </a:solidFill>
                <a:latin typeface="メイリオ" panose="020B0604030504040204" pitchFamily="50" charset="-128"/>
                <a:ea typeface="メイリオ" panose="020B0604030504040204" pitchFamily="50" charset="-128"/>
              </a:rPr>
              <a:t>土</a:t>
            </a:r>
            <a:r>
              <a:rPr lang="en-US" altLang="ja-JP" sz="1400" b="1" dirty="0">
                <a:solidFill>
                  <a:srgbClr val="FF0000"/>
                </a:solidFill>
                <a:latin typeface="メイリオ" panose="020B0604030504040204" pitchFamily="50" charset="-128"/>
                <a:ea typeface="メイリオ" panose="020B0604030504040204" pitchFamily="50" charset="-128"/>
              </a:rPr>
              <a:t>)</a:t>
            </a:r>
            <a:r>
              <a:rPr lang="en-US" altLang="ja-JP" b="1" dirty="0">
                <a:solidFill>
                  <a:srgbClr val="FF0000"/>
                </a:solidFill>
                <a:latin typeface="メイリオ" panose="020B0604030504040204" pitchFamily="50" charset="-128"/>
                <a:ea typeface="メイリオ" panose="020B0604030504040204" pitchFamily="50" charset="-128"/>
              </a:rPr>
              <a:t>/</a:t>
            </a:r>
            <a:r>
              <a:rPr lang="en-US" altLang="ja-JP" sz="2800" b="1" dirty="0">
                <a:solidFill>
                  <a:srgbClr val="FF0000"/>
                </a:solidFill>
                <a:latin typeface="メイリオ" panose="020B0604030504040204" pitchFamily="50" charset="-128"/>
                <a:ea typeface="メイリオ" panose="020B0604030504040204" pitchFamily="50" charset="-128"/>
              </a:rPr>
              <a:t>15</a:t>
            </a:r>
            <a:r>
              <a:rPr lang="ja-JP" altLang="en-US" b="1" dirty="0">
                <a:solidFill>
                  <a:srgbClr val="FF0000"/>
                </a:solidFill>
                <a:latin typeface="メイリオ" panose="020B0604030504040204" pitchFamily="50" charset="-128"/>
                <a:ea typeface="メイリオ" panose="020B0604030504040204" pitchFamily="50" charset="-128"/>
              </a:rPr>
              <a:t>日</a:t>
            </a:r>
            <a:r>
              <a:rPr lang="en-US" altLang="ja-JP" sz="1400" b="1" dirty="0">
                <a:solidFill>
                  <a:srgbClr val="FF0000"/>
                </a:solidFill>
                <a:latin typeface="メイリオ" panose="020B0604030504040204" pitchFamily="50" charset="-128"/>
                <a:ea typeface="メイリオ" panose="020B0604030504040204" pitchFamily="50" charset="-128"/>
              </a:rPr>
              <a:t>(</a:t>
            </a:r>
            <a:r>
              <a:rPr lang="ja-JP" altLang="en-US" sz="1400" b="1" dirty="0">
                <a:solidFill>
                  <a:srgbClr val="FF0000"/>
                </a:solidFill>
                <a:latin typeface="メイリオ" panose="020B0604030504040204" pitchFamily="50" charset="-128"/>
                <a:ea typeface="メイリオ" panose="020B0604030504040204" pitchFamily="50" charset="-128"/>
              </a:rPr>
              <a:t>月</a:t>
            </a:r>
            <a:r>
              <a:rPr lang="en-US" altLang="ja-JP" sz="1400" b="1" dirty="0">
                <a:solidFill>
                  <a:srgbClr val="FF0000"/>
                </a:solidFill>
                <a:latin typeface="メイリオ" panose="020B0604030504040204" pitchFamily="50" charset="-128"/>
                <a:ea typeface="メイリオ" panose="020B0604030504040204" pitchFamily="50" charset="-128"/>
              </a:rPr>
              <a:t>)</a:t>
            </a:r>
            <a:r>
              <a:rPr lang="ja-JP" altLang="en-US" sz="1400" b="1" dirty="0">
                <a:solidFill>
                  <a:srgbClr val="FF0000"/>
                </a:solidFill>
                <a:latin typeface="メイリオ" panose="020B0604030504040204" pitchFamily="50" charset="-128"/>
                <a:ea typeface="メイリオ" panose="020B0604030504040204" pitchFamily="50" charset="-128"/>
              </a:rPr>
              <a:t>　</a:t>
            </a:r>
            <a:r>
              <a:rPr lang="en-US" altLang="ja-JP" b="1" dirty="0">
                <a:solidFill>
                  <a:srgbClr val="FF0000"/>
                </a:solidFill>
                <a:latin typeface="メイリオ" panose="020B0604030504040204" pitchFamily="50" charset="-128"/>
                <a:ea typeface="メイリオ" panose="020B0604030504040204" pitchFamily="50" charset="-128"/>
              </a:rPr>
              <a:t>10:00</a:t>
            </a:r>
            <a:r>
              <a:rPr lang="ja-JP" altLang="en-US" b="1" dirty="0">
                <a:solidFill>
                  <a:srgbClr val="FF0000"/>
                </a:solidFill>
                <a:latin typeface="メイリオ" panose="020B0604030504040204" pitchFamily="50" charset="-128"/>
                <a:ea typeface="メイリオ" panose="020B0604030504040204" pitchFamily="50" charset="-128"/>
              </a:rPr>
              <a:t>～</a:t>
            </a:r>
            <a:endParaRPr lang="en-US" altLang="ja-JP" b="1" dirty="0">
              <a:solidFill>
                <a:srgbClr val="FF0000"/>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267168" y="4656146"/>
            <a:ext cx="6279601" cy="1384995"/>
          </a:xfrm>
          <a:prstGeom prst="rect">
            <a:avLst/>
          </a:prstGeom>
          <a:noFill/>
        </p:spPr>
        <p:txBody>
          <a:bodyPr wrap="square" rtlCol="0">
            <a:spAutoFit/>
          </a:bodyPr>
          <a:lstStyle/>
          <a:p>
            <a:r>
              <a:rPr lang="ja-JP" altLang="ja-JP" sz="1050" dirty="0">
                <a:latin typeface="メイリオ" panose="020B0604030504040204" pitchFamily="50" charset="-128"/>
                <a:ea typeface="メイリオ" panose="020B0604030504040204" pitchFamily="50" charset="-128"/>
              </a:rPr>
              <a:t>入園相談会にお申込みいただいた方には、</a:t>
            </a:r>
            <a:endParaRPr lang="en-US" altLang="ja-JP" sz="1050" dirty="0">
              <a:latin typeface="メイリオ" panose="020B0604030504040204" pitchFamily="50" charset="-128"/>
              <a:ea typeface="メイリオ" panose="020B0604030504040204" pitchFamily="50" charset="-128"/>
            </a:endParaRPr>
          </a:p>
          <a:p>
            <a:r>
              <a:rPr lang="ja-JP" altLang="ja-JP" sz="1050" dirty="0">
                <a:latin typeface="メイリオ" panose="020B0604030504040204" pitchFamily="50" charset="-128"/>
                <a:ea typeface="メイリオ" panose="020B0604030504040204" pitchFamily="50" charset="-128"/>
              </a:rPr>
              <a:t>○○幼稚園についての特色や教育、施設の雰囲気などの</a:t>
            </a:r>
            <a:r>
              <a:rPr lang="ja-JP" altLang="en-US" sz="1050" dirty="0">
                <a:latin typeface="メイリオ" panose="020B0604030504040204" pitchFamily="50" charset="-128"/>
                <a:ea typeface="メイリオ" panose="020B0604030504040204" pitchFamily="50" charset="-128"/>
              </a:rPr>
              <a:t>ご</a:t>
            </a:r>
            <a:r>
              <a:rPr lang="ja-JP" altLang="ja-JP" sz="1050" dirty="0">
                <a:latin typeface="メイリオ" panose="020B0604030504040204" pitchFamily="50" charset="-128"/>
                <a:ea typeface="メイリオ" panose="020B0604030504040204" pitchFamily="50" charset="-128"/>
              </a:rPr>
              <a:t>説明動画をお送りいたします。</a:t>
            </a:r>
            <a:endParaRPr lang="en-US" altLang="ja-JP" sz="1050" dirty="0">
              <a:latin typeface="メイリオ" panose="020B0604030504040204" pitchFamily="50" charset="-128"/>
              <a:ea typeface="メイリオ" panose="020B0604030504040204" pitchFamily="50" charset="-128"/>
            </a:endParaRPr>
          </a:p>
          <a:p>
            <a:r>
              <a:rPr lang="ja-JP" altLang="ja-JP" sz="1050" dirty="0">
                <a:latin typeface="メイリオ" panose="020B0604030504040204" pitchFamily="50" charset="-128"/>
                <a:ea typeface="メイリオ" panose="020B0604030504040204" pitchFamily="50" charset="-128"/>
              </a:rPr>
              <a:t>入園にあたって、</a:t>
            </a:r>
            <a:r>
              <a:rPr lang="ja-JP" altLang="ja-JP" sz="1050" b="1" dirty="0">
                <a:latin typeface="メイリオ" panose="020B0604030504040204" pitchFamily="50" charset="-128"/>
                <a:ea typeface="メイリオ" panose="020B0604030504040204" pitchFamily="50" charset="-128"/>
              </a:rPr>
              <a:t>「子どもが過ごす園の雰囲気を知りたい！「どんな先生たちがいるのか気になる！」</a:t>
            </a:r>
            <a:r>
              <a:rPr lang="ja-JP" altLang="ja-JP" sz="1050" dirty="0">
                <a:latin typeface="メイリオ" panose="020B0604030504040204" pitchFamily="50" charset="-128"/>
                <a:ea typeface="メイリオ" panose="020B0604030504040204" pitchFamily="50" charset="-128"/>
              </a:rPr>
              <a:t>などの声をよく聞きます。そこでお送りする動画では、</a:t>
            </a:r>
            <a:r>
              <a:rPr lang="ja-JP" altLang="ja-JP" sz="1050" b="1" dirty="0">
                <a:latin typeface="メイリオ" panose="020B0604030504040204" pitchFamily="50" charset="-128"/>
                <a:ea typeface="メイリオ" panose="020B0604030504040204" pitchFamily="50" charset="-128"/>
              </a:rPr>
              <a:t>実際</a:t>
            </a:r>
            <a:r>
              <a:rPr lang="ja-JP" altLang="en-US" sz="1050" b="1" dirty="0">
                <a:latin typeface="メイリオ" panose="020B0604030504040204" pitchFamily="50" charset="-128"/>
                <a:ea typeface="メイリオ" panose="020B0604030504040204" pitchFamily="50" charset="-128"/>
              </a:rPr>
              <a:t>の</a:t>
            </a:r>
            <a:r>
              <a:rPr lang="ja-JP" altLang="ja-JP" sz="1050" b="1" dirty="0">
                <a:latin typeface="メイリオ" panose="020B0604030504040204" pitchFamily="50" charset="-128"/>
                <a:ea typeface="メイリオ" panose="020B0604030504040204" pitchFamily="50" charset="-128"/>
              </a:rPr>
              <a:t>園のリアルな雰囲気を知っていただける映像になっております。普段の子ども達と先生の雰囲気をぜひ実感してみてください！</a:t>
            </a:r>
            <a:endParaRPr lang="en-US" altLang="ja-JP" sz="1050" b="1" dirty="0">
              <a:latin typeface="メイリオ" panose="020B0604030504040204" pitchFamily="50" charset="-128"/>
              <a:ea typeface="メイリオ" panose="020B0604030504040204" pitchFamily="50" charset="-128"/>
            </a:endParaRPr>
          </a:p>
          <a:p>
            <a:endParaRPr lang="en-US" altLang="ja-JP" sz="1050" b="1"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入</a:t>
            </a:r>
            <a:r>
              <a:rPr lang="ja-JP" altLang="ja-JP" sz="1050" dirty="0">
                <a:latin typeface="メイリオ" panose="020B0604030504040204" pitchFamily="50" charset="-128"/>
                <a:ea typeface="メイリオ" panose="020B0604030504040204" pitchFamily="50" charset="-128"/>
              </a:rPr>
              <a:t>園についてのご不明点に関しましては、入園相談会</a:t>
            </a:r>
            <a:r>
              <a:rPr lang="ja-JP" altLang="en-US" sz="1050" dirty="0">
                <a:latin typeface="メイリオ" panose="020B0604030504040204" pitchFamily="50" charset="-128"/>
                <a:ea typeface="メイリオ" panose="020B0604030504040204" pitchFamily="50" charset="-128"/>
              </a:rPr>
              <a:t>にお越しいただき、</a:t>
            </a:r>
            <a:r>
              <a:rPr lang="ja-JP" altLang="ja-JP" sz="1050" dirty="0">
                <a:latin typeface="メイリオ" panose="020B0604030504040204" pitchFamily="50" charset="-128"/>
                <a:ea typeface="メイリオ" panose="020B0604030504040204" pitchFamily="50" charset="-128"/>
              </a:rPr>
              <a:t>当日にご相談ください。</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＊事前にお送りする動画をご覧になってから入園相談会にご参加ください。</a:t>
            </a:r>
          </a:p>
        </p:txBody>
      </p:sp>
      <p:sp>
        <p:nvSpPr>
          <p:cNvPr id="58" name="正方形/長方形 57">
            <a:extLst>
              <a:ext uri="{FF2B5EF4-FFF2-40B4-BE49-F238E27FC236}">
                <a16:creationId xmlns:a16="http://schemas.microsoft.com/office/drawing/2014/main" id="{1B3276E7-2CC4-57C1-74B9-2A31C5974142}"/>
              </a:ext>
            </a:extLst>
          </p:cNvPr>
          <p:cNvSpPr/>
          <p:nvPr/>
        </p:nvSpPr>
        <p:spPr>
          <a:xfrm>
            <a:off x="236228" y="6592381"/>
            <a:ext cx="6355273" cy="1741833"/>
          </a:xfrm>
          <a:prstGeom prst="rect">
            <a:avLst/>
          </a:prstGeom>
          <a:solidFill>
            <a:schemeClr val="bg1"/>
          </a:solidFill>
          <a:ln w="38100">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9" name="矢印: 五方向 58">
            <a:extLst>
              <a:ext uri="{FF2B5EF4-FFF2-40B4-BE49-F238E27FC236}">
                <a16:creationId xmlns:a16="http://schemas.microsoft.com/office/drawing/2014/main" id="{A0FD833E-D260-312C-DE57-CF9EDA9B0634}"/>
              </a:ext>
            </a:extLst>
          </p:cNvPr>
          <p:cNvSpPr/>
          <p:nvPr/>
        </p:nvSpPr>
        <p:spPr>
          <a:xfrm rot="5400000">
            <a:off x="3108085" y="3436083"/>
            <a:ext cx="610219" cy="6377533"/>
          </a:xfrm>
          <a:prstGeom prst="homePlate">
            <a:avLst>
              <a:gd name="adj" fmla="val 47695"/>
            </a:avLst>
          </a:prstGeom>
          <a:solidFill>
            <a:srgbClr val="ED7D31"/>
          </a:solid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0" name="テキスト ボックス 59">
            <a:extLst>
              <a:ext uri="{FF2B5EF4-FFF2-40B4-BE49-F238E27FC236}">
                <a16:creationId xmlns:a16="http://schemas.microsoft.com/office/drawing/2014/main" id="{D2180C17-8EF5-052D-23ED-7FF122F4410D}"/>
              </a:ext>
            </a:extLst>
          </p:cNvPr>
          <p:cNvSpPr txBox="1"/>
          <p:nvPr/>
        </p:nvSpPr>
        <p:spPr>
          <a:xfrm>
            <a:off x="762491" y="6337224"/>
            <a:ext cx="5331220" cy="461665"/>
          </a:xfrm>
          <a:prstGeom prst="rect">
            <a:avLst/>
          </a:prstGeom>
          <a:noFill/>
        </p:spPr>
        <p:txBody>
          <a:bodyPr wrap="square" rtlCol="0">
            <a:spAutoFit/>
          </a:bodyPr>
          <a:lstStyle/>
          <a:p>
            <a:pPr algn="ctr"/>
            <a:r>
              <a:rPr lang="ja-JP" altLang="en-US" sz="2400" dirty="0">
                <a:solidFill>
                  <a:schemeClr val="bg1"/>
                </a:solidFill>
                <a:latin typeface="HGS創英角ﾎﾟｯﾌﾟ体" panose="040B0A00000000000000" pitchFamily="50" charset="-128"/>
                <a:ea typeface="HGS創英角ﾎﾟｯﾌﾟ体" panose="040B0A00000000000000" pitchFamily="50" charset="-128"/>
              </a:rPr>
              <a:t>その②　個別見学会</a:t>
            </a:r>
            <a:endParaRPr kumimoji="1" lang="ja-JP" altLang="en-US" sz="2400" dirty="0">
              <a:solidFill>
                <a:schemeClr val="bg1"/>
              </a:solidFill>
              <a:latin typeface="HGS創英角ﾎﾟｯﾌﾟ体" panose="040B0A00000000000000" pitchFamily="50" charset="-128"/>
              <a:ea typeface="HGS創英角ﾎﾟｯﾌﾟ体" panose="040B0A00000000000000" pitchFamily="50" charset="-128"/>
            </a:endParaRPr>
          </a:p>
        </p:txBody>
      </p:sp>
      <p:sp>
        <p:nvSpPr>
          <p:cNvPr id="62" name="テキスト ボックス 61">
            <a:extLst>
              <a:ext uri="{FF2B5EF4-FFF2-40B4-BE49-F238E27FC236}">
                <a16:creationId xmlns:a16="http://schemas.microsoft.com/office/drawing/2014/main" id="{DB00BAFB-A07C-E94F-7BA1-30F06DACA42A}"/>
              </a:ext>
            </a:extLst>
          </p:cNvPr>
          <p:cNvSpPr txBox="1"/>
          <p:nvPr/>
        </p:nvSpPr>
        <p:spPr>
          <a:xfrm>
            <a:off x="301048" y="6947341"/>
            <a:ext cx="6279602" cy="523220"/>
          </a:xfrm>
          <a:prstGeom prst="rect">
            <a:avLst/>
          </a:prstGeom>
          <a:noFill/>
        </p:spPr>
        <p:txBody>
          <a:bodyPr wrap="square" rtlCol="0">
            <a:spAutoFit/>
          </a:bodyPr>
          <a:lstStyle/>
          <a:p>
            <a:pPr algn="ctr"/>
            <a:r>
              <a:rPr lang="en-US" altLang="ja-JP" sz="2800" b="1" dirty="0">
                <a:solidFill>
                  <a:srgbClr val="FF0000"/>
                </a:solidFill>
                <a:latin typeface="メイリオ" panose="020B0604030504040204" pitchFamily="50" charset="-128"/>
                <a:ea typeface="メイリオ" panose="020B0604030504040204" pitchFamily="50" charset="-128"/>
              </a:rPr>
              <a:t>8</a:t>
            </a:r>
            <a:r>
              <a:rPr lang="ja-JP" altLang="en-US" b="1" dirty="0">
                <a:solidFill>
                  <a:srgbClr val="FF0000"/>
                </a:solidFill>
                <a:latin typeface="メイリオ" panose="020B0604030504040204" pitchFamily="50" charset="-128"/>
                <a:ea typeface="メイリオ" panose="020B0604030504040204" pitchFamily="50" charset="-128"/>
              </a:rPr>
              <a:t>月</a:t>
            </a:r>
            <a:r>
              <a:rPr lang="en-US" altLang="ja-JP" sz="2800" b="1" dirty="0">
                <a:solidFill>
                  <a:srgbClr val="FF0000"/>
                </a:solidFill>
                <a:latin typeface="メイリオ" panose="020B0604030504040204" pitchFamily="50" charset="-128"/>
                <a:ea typeface="メイリオ" panose="020B0604030504040204" pitchFamily="50" charset="-128"/>
              </a:rPr>
              <a:t>16</a:t>
            </a:r>
            <a:r>
              <a:rPr lang="ja-JP" altLang="en-US" b="1" dirty="0">
                <a:solidFill>
                  <a:srgbClr val="FF0000"/>
                </a:solidFill>
                <a:latin typeface="メイリオ" panose="020B0604030504040204" pitchFamily="50" charset="-128"/>
                <a:ea typeface="メイリオ" panose="020B0604030504040204" pitchFamily="50" charset="-128"/>
              </a:rPr>
              <a:t>日</a:t>
            </a:r>
            <a:r>
              <a:rPr lang="en-US" altLang="ja-JP" b="1" dirty="0">
                <a:solidFill>
                  <a:srgbClr val="FF0000"/>
                </a:solidFill>
                <a:latin typeface="メイリオ" panose="020B0604030504040204" pitchFamily="50" charset="-128"/>
                <a:ea typeface="メイリオ" panose="020B0604030504040204" pitchFamily="50" charset="-128"/>
              </a:rPr>
              <a:t>(</a:t>
            </a:r>
            <a:r>
              <a:rPr lang="ja-JP" altLang="en-US" b="1" dirty="0">
                <a:solidFill>
                  <a:srgbClr val="FF0000"/>
                </a:solidFill>
                <a:latin typeface="メイリオ" panose="020B0604030504040204" pitchFamily="50" charset="-128"/>
                <a:ea typeface="メイリオ" panose="020B0604030504040204" pitchFamily="50" charset="-128"/>
              </a:rPr>
              <a:t>火</a:t>
            </a:r>
            <a:r>
              <a:rPr lang="en-US" altLang="ja-JP" b="1" dirty="0">
                <a:solidFill>
                  <a:srgbClr val="FF0000"/>
                </a:solidFill>
                <a:latin typeface="メイリオ" panose="020B0604030504040204" pitchFamily="50" charset="-128"/>
                <a:ea typeface="メイリオ" panose="020B0604030504040204" pitchFamily="50" charset="-128"/>
              </a:rPr>
              <a:t>)</a:t>
            </a:r>
            <a:r>
              <a:rPr lang="ja-JP" altLang="en-US" sz="2000" b="1" dirty="0">
                <a:solidFill>
                  <a:srgbClr val="FF0000"/>
                </a:solidFill>
                <a:latin typeface="メイリオ" panose="020B0604030504040204" pitchFamily="50" charset="-128"/>
                <a:ea typeface="メイリオ" panose="020B0604030504040204" pitchFamily="50" charset="-128"/>
              </a:rPr>
              <a:t>から開催！</a:t>
            </a:r>
            <a:endParaRPr lang="en-US" altLang="ja-JP" sz="2800" b="1" dirty="0">
              <a:solidFill>
                <a:srgbClr val="FF0000"/>
              </a:solidFill>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DD1E1750-8151-8421-FA55-5F51E333BE0D}"/>
              </a:ext>
            </a:extLst>
          </p:cNvPr>
          <p:cNvSpPr txBox="1"/>
          <p:nvPr/>
        </p:nvSpPr>
        <p:spPr>
          <a:xfrm>
            <a:off x="1598809" y="2978814"/>
            <a:ext cx="3658374" cy="400110"/>
          </a:xfrm>
          <a:prstGeom prst="rect">
            <a:avLst/>
          </a:prstGeom>
          <a:noFill/>
        </p:spPr>
        <p:txBody>
          <a:bodyPr wrap="none" rtlCol="0">
            <a:spAutoFit/>
          </a:bodyPr>
          <a:lstStyle/>
          <a:p>
            <a:pPr algn="ctr"/>
            <a:r>
              <a:rPr kumimoji="1" lang="ja-JP" altLang="en-US" sz="2000" dirty="0">
                <a:latin typeface="HGP創英角ﾎﾟｯﾌﾟ体" panose="040B0A00000000000000" pitchFamily="50" charset="-128"/>
                <a:ea typeface="HGP創英角ﾎﾟｯﾌﾟ体" panose="040B0A00000000000000" pitchFamily="50" charset="-128"/>
              </a:rPr>
              <a:t>今後の入園イベントスケジュール</a:t>
            </a:r>
          </a:p>
        </p:txBody>
      </p:sp>
      <p:sp>
        <p:nvSpPr>
          <p:cNvPr id="20" name="テキスト ボックス 19"/>
          <p:cNvSpPr txBox="1"/>
          <p:nvPr/>
        </p:nvSpPr>
        <p:spPr>
          <a:xfrm>
            <a:off x="301047" y="7389813"/>
            <a:ext cx="6269233" cy="900246"/>
          </a:xfrm>
          <a:prstGeom prst="rect">
            <a:avLst/>
          </a:prstGeom>
          <a:noFill/>
        </p:spPr>
        <p:txBody>
          <a:bodyPr wrap="square" rtlCol="0">
            <a:spAutoFit/>
          </a:bodyPr>
          <a:lstStyle/>
          <a:p>
            <a:r>
              <a:rPr lang="en-US" altLang="ja-JP" sz="1050" b="1" dirty="0">
                <a:latin typeface="メイリオ" panose="020B0604030504040204" pitchFamily="50" charset="-128"/>
                <a:ea typeface="メイリオ" panose="020B0604030504040204" pitchFamily="50" charset="-128"/>
              </a:rPr>
              <a:t>1</a:t>
            </a:r>
            <a:r>
              <a:rPr lang="ja-JP" altLang="ja-JP" sz="1050" b="1" dirty="0">
                <a:latin typeface="メイリオ" panose="020B0604030504040204" pitchFamily="50" charset="-128"/>
                <a:ea typeface="メイリオ" panose="020B0604030504040204" pitchFamily="50" charset="-128"/>
              </a:rPr>
              <a:t>組ずつの対応なので、職員とじっくりお話しながら、園の隅々までご案内します。</a:t>
            </a:r>
            <a:r>
              <a:rPr lang="ja-JP" altLang="ja-JP" sz="1050" dirty="0">
                <a:latin typeface="メイリオ" panose="020B0604030504040204" pitchFamily="50" charset="-128"/>
                <a:ea typeface="メイリオ" panose="020B0604030504040204" pitchFamily="50" charset="-128"/>
              </a:rPr>
              <a:t>各クラスの様子もご覧いただけますので、</a:t>
            </a:r>
            <a:r>
              <a:rPr lang="ja-JP" altLang="ja-JP" sz="1050" b="1" dirty="0">
                <a:latin typeface="メイリオ" panose="020B0604030504040204" pitchFamily="50" charset="-128"/>
                <a:ea typeface="メイリオ" panose="020B0604030504040204" pitchFamily="50" charset="-128"/>
              </a:rPr>
              <a:t>実際の子ども達、先生達の生活をお確かめ頂けます。説明会では聞けない質問にまで丁寧にお答えいたします。</a:t>
            </a:r>
            <a:endParaRPr lang="en-US" altLang="ja-JP" sz="1050" b="1"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安心してご入園いただけるように、ぜひこの機会にお申込みください。</a:t>
            </a:r>
            <a:endParaRPr lang="en-US" altLang="ja-JP" sz="1050" dirty="0">
              <a:latin typeface="メイリオ" panose="020B0604030504040204" pitchFamily="50" charset="-128"/>
              <a:ea typeface="メイリオ" panose="020B0604030504040204" pitchFamily="50" charset="-128"/>
            </a:endParaRPr>
          </a:p>
          <a:p>
            <a:r>
              <a:rPr lang="ja-JP" altLang="ja-JP" sz="1050" dirty="0">
                <a:latin typeface="メイリオ" panose="020B0604030504040204" pitchFamily="50" charset="-128"/>
                <a:ea typeface="メイリオ" panose="020B0604030504040204" pitchFamily="50" charset="-128"/>
              </a:rPr>
              <a:t>お申し込みはお電話、またはホームページにて受け付けております。</a:t>
            </a:r>
          </a:p>
        </p:txBody>
      </p:sp>
      <p:sp>
        <p:nvSpPr>
          <p:cNvPr id="16" name="吹き出し: 円形 15">
            <a:extLst>
              <a:ext uri="{FF2B5EF4-FFF2-40B4-BE49-F238E27FC236}">
                <a16:creationId xmlns:a16="http://schemas.microsoft.com/office/drawing/2014/main" id="{4B82099A-1CB9-291B-6E34-B008EA3DD78C}"/>
              </a:ext>
            </a:extLst>
          </p:cNvPr>
          <p:cNvSpPr/>
          <p:nvPr/>
        </p:nvSpPr>
        <p:spPr>
          <a:xfrm>
            <a:off x="119969" y="2326276"/>
            <a:ext cx="1296000" cy="1296000"/>
          </a:xfrm>
          <a:prstGeom prst="wedgeEllipseCallout">
            <a:avLst>
              <a:gd name="adj1" fmla="val 30727"/>
              <a:gd name="adj2" fmla="val 54359"/>
            </a:avLst>
          </a:prstGeom>
          <a:solidFill>
            <a:schemeClr val="bg1"/>
          </a:solidFill>
          <a:ln w="38100">
            <a:solidFill>
              <a:srgbClr val="ED7D3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テキスト ボックス 54"/>
          <p:cNvSpPr txBox="1"/>
          <p:nvPr/>
        </p:nvSpPr>
        <p:spPr>
          <a:xfrm rot="21358703">
            <a:off x="-177892" y="2535009"/>
            <a:ext cx="1938614" cy="861774"/>
          </a:xfrm>
          <a:prstGeom prst="rect">
            <a:avLst/>
          </a:prstGeom>
          <a:noFill/>
        </p:spPr>
        <p:txBody>
          <a:bodyPr wrap="square" rtlCol="0">
            <a:spAutoFit/>
          </a:bodyPr>
          <a:lstStyle/>
          <a:p>
            <a:pPr algn="ctr"/>
            <a:r>
              <a:rPr lang="ja-JP" altLang="en-US" sz="1600" b="1" dirty="0">
                <a:solidFill>
                  <a:srgbClr val="ED7D31"/>
                </a:solidFill>
                <a:latin typeface="Meiryo UI" panose="020B0604030504040204" pitchFamily="50" charset="-128"/>
                <a:ea typeface="Meiryo UI" panose="020B0604030504040204" pitchFamily="50" charset="-128"/>
              </a:rPr>
              <a:t>動画は</a:t>
            </a:r>
            <a:endParaRPr lang="en-US" altLang="ja-JP" sz="1600" b="1" dirty="0">
              <a:solidFill>
                <a:srgbClr val="ED7D31"/>
              </a:solidFill>
              <a:latin typeface="Meiryo UI" panose="020B0604030504040204" pitchFamily="50" charset="-128"/>
              <a:ea typeface="Meiryo UI" panose="020B0604030504040204" pitchFamily="50" charset="-128"/>
            </a:endParaRPr>
          </a:p>
          <a:p>
            <a:pPr algn="ctr"/>
            <a:r>
              <a:rPr kumimoji="1" lang="ja-JP" altLang="en-US" sz="1600" b="1" dirty="0">
                <a:solidFill>
                  <a:srgbClr val="ED7D31"/>
                </a:solidFill>
                <a:latin typeface="Meiryo UI" panose="020B0604030504040204" pitchFamily="50" charset="-128"/>
                <a:ea typeface="Meiryo UI" panose="020B0604030504040204" pitchFamily="50" charset="-128"/>
              </a:rPr>
              <a:t>ご自宅から</a:t>
            </a:r>
            <a:endParaRPr lang="en-US" altLang="ja-JP" sz="1600" b="1" dirty="0">
              <a:solidFill>
                <a:srgbClr val="ED7D31"/>
              </a:solidFill>
              <a:latin typeface="Meiryo UI" panose="020B0604030504040204" pitchFamily="50" charset="-128"/>
              <a:ea typeface="Meiryo UI" panose="020B0604030504040204" pitchFamily="50" charset="-128"/>
            </a:endParaRPr>
          </a:p>
          <a:p>
            <a:pPr algn="ctr"/>
            <a:r>
              <a:rPr lang="ja-JP" altLang="en-US" sz="1600" b="1" dirty="0">
                <a:solidFill>
                  <a:srgbClr val="ED7D31"/>
                </a:solidFill>
                <a:latin typeface="Meiryo UI" panose="020B0604030504040204" pitchFamily="50" charset="-128"/>
                <a:ea typeface="Meiryo UI" panose="020B0604030504040204" pitchFamily="50" charset="-128"/>
              </a:rPr>
              <a:t>視聴</a:t>
            </a:r>
            <a:r>
              <a:rPr kumimoji="1" lang="en-US" altLang="ja-JP" sz="1600" b="1" dirty="0">
                <a:solidFill>
                  <a:srgbClr val="ED7D31"/>
                </a:solidFill>
                <a:latin typeface="Meiryo UI" panose="020B0604030504040204" pitchFamily="50" charset="-128"/>
                <a:ea typeface="Meiryo UI" panose="020B0604030504040204" pitchFamily="50" charset="-128"/>
              </a:rPr>
              <a:t>OK</a:t>
            </a:r>
            <a:r>
              <a:rPr kumimoji="1" lang="ja-JP" altLang="en-US" sz="1600" b="1" dirty="0">
                <a:solidFill>
                  <a:srgbClr val="ED7D31"/>
                </a:solidFill>
                <a:latin typeface="Meiryo UI" panose="020B0604030504040204" pitchFamily="50" charset="-128"/>
                <a:ea typeface="Meiryo UI" panose="020B0604030504040204" pitchFamily="50" charset="-128"/>
              </a:rPr>
              <a:t>！</a:t>
            </a:r>
          </a:p>
        </p:txBody>
      </p:sp>
      <p:sp>
        <p:nvSpPr>
          <p:cNvPr id="65" name="吹き出し: 円形 64">
            <a:extLst>
              <a:ext uri="{FF2B5EF4-FFF2-40B4-BE49-F238E27FC236}">
                <a16:creationId xmlns:a16="http://schemas.microsoft.com/office/drawing/2014/main" id="{7983AF2A-7F3F-EF80-8DA1-6DFB6B364188}"/>
              </a:ext>
            </a:extLst>
          </p:cNvPr>
          <p:cNvSpPr/>
          <p:nvPr/>
        </p:nvSpPr>
        <p:spPr>
          <a:xfrm>
            <a:off x="5115425" y="5969594"/>
            <a:ext cx="1296000" cy="1296000"/>
          </a:xfrm>
          <a:prstGeom prst="wedgeEllipseCallout">
            <a:avLst>
              <a:gd name="adj1" fmla="val -64252"/>
              <a:gd name="adj2" fmla="val -1724"/>
            </a:avLst>
          </a:prstGeom>
          <a:solidFill>
            <a:schemeClr val="bg1"/>
          </a:solidFill>
          <a:ln w="38100">
            <a:solidFill>
              <a:srgbClr val="ED7D3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6" name="テキスト ボックス 65">
            <a:extLst>
              <a:ext uri="{FF2B5EF4-FFF2-40B4-BE49-F238E27FC236}">
                <a16:creationId xmlns:a16="http://schemas.microsoft.com/office/drawing/2014/main" id="{27D14B31-108D-30AD-B817-9AD74F1E0E7C}"/>
              </a:ext>
            </a:extLst>
          </p:cNvPr>
          <p:cNvSpPr txBox="1"/>
          <p:nvPr/>
        </p:nvSpPr>
        <p:spPr>
          <a:xfrm rot="21358703">
            <a:off x="5026554" y="6090206"/>
            <a:ext cx="1494617" cy="1077218"/>
          </a:xfrm>
          <a:prstGeom prst="rect">
            <a:avLst/>
          </a:prstGeom>
          <a:noFill/>
        </p:spPr>
        <p:txBody>
          <a:bodyPr wrap="square" rtlCol="0">
            <a:spAutoFit/>
          </a:bodyPr>
          <a:lstStyle/>
          <a:p>
            <a:pPr algn="ctr"/>
            <a:r>
              <a:rPr kumimoji="1" lang="ja-JP" altLang="en-US" sz="1600" b="1" dirty="0">
                <a:solidFill>
                  <a:srgbClr val="ED7D31"/>
                </a:solidFill>
                <a:latin typeface="Meiryo UI" panose="020B0604030504040204" pitchFamily="50" charset="-128"/>
                <a:ea typeface="Meiryo UI" panose="020B0604030504040204" pitchFamily="50" charset="-128"/>
              </a:rPr>
              <a:t>じっくり</a:t>
            </a:r>
            <a:endParaRPr kumimoji="1" lang="en-US" altLang="ja-JP" sz="1600" b="1" dirty="0">
              <a:solidFill>
                <a:srgbClr val="ED7D31"/>
              </a:solidFill>
              <a:latin typeface="Meiryo UI" panose="020B0604030504040204" pitchFamily="50" charset="-128"/>
              <a:ea typeface="Meiryo UI" panose="020B0604030504040204" pitchFamily="50" charset="-128"/>
            </a:endParaRPr>
          </a:p>
          <a:p>
            <a:pPr algn="ctr"/>
            <a:r>
              <a:rPr kumimoji="1" lang="ja-JP" altLang="en-US" sz="1600" b="1" dirty="0">
                <a:solidFill>
                  <a:srgbClr val="ED7D31"/>
                </a:solidFill>
                <a:latin typeface="Meiryo UI" panose="020B0604030504040204" pitchFamily="50" charset="-128"/>
                <a:ea typeface="Meiryo UI" panose="020B0604030504040204" pitchFamily="50" charset="-128"/>
              </a:rPr>
              <a:t>聞ける！</a:t>
            </a:r>
            <a:endParaRPr kumimoji="1" lang="en-US" altLang="ja-JP" sz="1600" b="1" dirty="0">
              <a:solidFill>
                <a:srgbClr val="ED7D31"/>
              </a:solidFill>
              <a:latin typeface="Meiryo UI" panose="020B0604030504040204" pitchFamily="50" charset="-128"/>
              <a:ea typeface="Meiryo UI" panose="020B0604030504040204" pitchFamily="50" charset="-128"/>
            </a:endParaRPr>
          </a:p>
          <a:p>
            <a:pPr algn="ctr"/>
            <a:r>
              <a:rPr kumimoji="1" lang="en-US" altLang="ja-JP" sz="1600" b="1" dirty="0">
                <a:solidFill>
                  <a:srgbClr val="ED7D31"/>
                </a:solidFill>
                <a:latin typeface="Meiryo UI" panose="020B0604030504040204" pitchFamily="50" charset="-128"/>
                <a:ea typeface="Meiryo UI" panose="020B0604030504040204" pitchFamily="50" charset="-128"/>
              </a:rPr>
              <a:t>1</a:t>
            </a:r>
            <a:r>
              <a:rPr kumimoji="1" lang="ja-JP" altLang="en-US" sz="1600" b="1" dirty="0">
                <a:solidFill>
                  <a:srgbClr val="ED7D31"/>
                </a:solidFill>
                <a:latin typeface="Meiryo UI" panose="020B0604030504040204" pitchFamily="50" charset="-128"/>
                <a:ea typeface="Meiryo UI" panose="020B0604030504040204" pitchFamily="50" charset="-128"/>
              </a:rPr>
              <a:t>組ごとに</a:t>
            </a:r>
            <a:endParaRPr kumimoji="1" lang="en-US" altLang="ja-JP" sz="1600" b="1" dirty="0">
              <a:solidFill>
                <a:srgbClr val="ED7D31"/>
              </a:solidFill>
              <a:latin typeface="Meiryo UI" panose="020B0604030504040204" pitchFamily="50" charset="-128"/>
              <a:ea typeface="Meiryo UI" panose="020B0604030504040204" pitchFamily="50" charset="-128"/>
            </a:endParaRPr>
          </a:p>
          <a:p>
            <a:pPr algn="ctr"/>
            <a:r>
              <a:rPr lang="ja-JP" altLang="en-US" sz="1600" b="1" dirty="0">
                <a:solidFill>
                  <a:srgbClr val="ED7D31"/>
                </a:solidFill>
                <a:latin typeface="Meiryo UI" panose="020B0604030504040204" pitchFamily="50" charset="-128"/>
                <a:ea typeface="Meiryo UI" panose="020B0604030504040204" pitchFamily="50" charset="-128"/>
              </a:rPr>
              <a:t>対応！</a:t>
            </a:r>
            <a:endParaRPr kumimoji="1" lang="ja-JP" altLang="en-US" sz="1600" b="1" dirty="0">
              <a:solidFill>
                <a:srgbClr val="ED7D31"/>
              </a:solidFill>
              <a:latin typeface="Meiryo UI" panose="020B0604030504040204" pitchFamily="50" charset="-128"/>
              <a:ea typeface="Meiryo UI" panose="020B0604030504040204" pitchFamily="50" charset="-128"/>
            </a:endParaRPr>
          </a:p>
        </p:txBody>
      </p:sp>
      <p:pic>
        <p:nvPicPr>
          <p:cNvPr id="21" name="図 20"/>
          <p:cNvPicPr>
            <a:picLocks noChangeAspect="1"/>
          </p:cNvPicPr>
          <p:nvPr/>
        </p:nvPicPr>
        <p:blipFill rotWithShape="1">
          <a:blip r:embed="rId3" cstate="print">
            <a:extLst>
              <a:ext uri="{28A0092B-C50C-407E-A947-70E740481C1C}">
                <a14:useLocalDpi xmlns:a14="http://schemas.microsoft.com/office/drawing/2010/main" val="0"/>
              </a:ext>
            </a:extLst>
          </a:blip>
          <a:srcRect b="6657"/>
          <a:stretch/>
        </p:blipFill>
        <p:spPr>
          <a:xfrm rot="21219989">
            <a:off x="138310" y="6128608"/>
            <a:ext cx="1650381" cy="1155384"/>
          </a:xfrm>
          <a:prstGeom prst="rect">
            <a:avLst/>
          </a:prstGeom>
          <a:effectLst>
            <a:outerShdw blurRad="50800" dist="38100" dir="2700000" algn="tl" rotWithShape="0">
              <a:prstClr val="black">
                <a:alpha val="40000"/>
              </a:prstClr>
            </a:outerShdw>
          </a:effectLst>
        </p:spPr>
      </p:pic>
      <p:pic>
        <p:nvPicPr>
          <p:cNvPr id="12" name="図 11"/>
          <p:cNvPicPr>
            <a:picLocks noChangeAspect="1"/>
          </p:cNvPicPr>
          <p:nvPr/>
        </p:nvPicPr>
        <p:blipFill rotWithShape="1">
          <a:blip r:embed="rId4" cstate="print">
            <a:extLst>
              <a:ext uri="{28A0092B-C50C-407E-A947-70E740481C1C}">
                <a14:useLocalDpi xmlns:a14="http://schemas.microsoft.com/office/drawing/2010/main" val="0"/>
              </a:ext>
            </a:extLst>
          </a:blip>
          <a:srcRect b="3783"/>
          <a:stretch/>
        </p:blipFill>
        <p:spPr>
          <a:xfrm rot="243164">
            <a:off x="5232825" y="2499270"/>
            <a:ext cx="1556002" cy="112135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09260576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238</TotalTime>
  <Words>434</Words>
  <Application>Microsoft Office PowerPoint</Application>
  <PresentationFormat>A4 210 x 297 mm</PresentationFormat>
  <Paragraphs>43</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HGP創英角ｺﾞｼｯｸUB</vt:lpstr>
      <vt:lpstr>HGP創英角ﾎﾟｯﾌﾟ体</vt:lpstr>
      <vt:lpstr>HGS創英角ﾎﾟｯﾌﾟ体</vt:lpstr>
      <vt:lpstr>Meiryo UI</vt: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watanabe@gclip.net</cp:lastModifiedBy>
  <cp:revision>22</cp:revision>
  <cp:lastPrinted>2022-07-27T05:47:42Z</cp:lastPrinted>
  <dcterms:created xsi:type="dcterms:W3CDTF">2022-07-27T04:41:47Z</dcterms:created>
  <dcterms:modified xsi:type="dcterms:W3CDTF">2022-07-27T09:51:52Z</dcterms:modified>
</cp:coreProperties>
</file>