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600"/>
    <a:srgbClr val="0B9ED5"/>
    <a:srgbClr val="FFC000"/>
    <a:srgbClr val="29B258"/>
    <a:srgbClr val="FFFFFF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494" autoAdjust="0"/>
  </p:normalViewPr>
  <p:slideViewPr>
    <p:cSldViewPr snapToGrid="0" snapToObjects="1">
      <p:cViewPr>
        <p:scale>
          <a:sx n="91" d="100"/>
          <a:sy n="91" d="100"/>
        </p:scale>
        <p:origin x="10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B15E6-FA86-1743-A117-F597E60733A3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CAC6A-7CBC-3545-98AA-A3FC6D794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3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CAC6A-7CBC-3545-98AA-A3FC6D7949D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3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49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0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59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19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6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14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24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74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02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45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BC7C-707A-AD4D-9F79-09B7C5FE98E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AC34-4068-BE45-8E6E-2A98A96A3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6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1" t="2399" r="1356" b="13009"/>
          <a:stretch/>
        </p:blipFill>
        <p:spPr>
          <a:xfrm flipH="1">
            <a:off x="-1" y="0"/>
            <a:ext cx="9900745" cy="6852745"/>
          </a:xfrm>
          <a:prstGeom prst="rect">
            <a:avLst/>
          </a:prstGeom>
        </p:spPr>
      </p:pic>
      <p:sp>
        <p:nvSpPr>
          <p:cNvPr id="57" name="フリーフォーム 56">
            <a:extLst>
              <a:ext uri="{FF2B5EF4-FFF2-40B4-BE49-F238E27FC236}">
                <a16:creationId xmlns="" xmlns:a16="http://schemas.microsoft.com/office/drawing/2014/main" id="{301790B3-6132-F8E4-1DCA-DF3D23074F02}"/>
              </a:ext>
            </a:extLst>
          </p:cNvPr>
          <p:cNvSpPr>
            <a:spLocks noChangeAspect="1"/>
          </p:cNvSpPr>
          <p:nvPr/>
        </p:nvSpPr>
        <p:spPr>
          <a:xfrm>
            <a:off x="7285203" y="0"/>
            <a:ext cx="2620951" cy="6275684"/>
          </a:xfrm>
          <a:custGeom>
            <a:avLst/>
            <a:gdLst>
              <a:gd name="connsiteX0" fmla="*/ 1702706 w 2620951"/>
              <a:gd name="connsiteY0" fmla="*/ 0 h 6275684"/>
              <a:gd name="connsiteX1" fmla="*/ 2620951 w 2620951"/>
              <a:gd name="connsiteY1" fmla="*/ 0 h 6275684"/>
              <a:gd name="connsiteX2" fmla="*/ 2620951 w 2620951"/>
              <a:gd name="connsiteY2" fmla="*/ 6274879 h 6275684"/>
              <a:gd name="connsiteX3" fmla="*/ 1702706 w 2620951"/>
              <a:gd name="connsiteY3" fmla="*/ 6274879 h 6275684"/>
              <a:gd name="connsiteX4" fmla="*/ 874026 w 2620951"/>
              <a:gd name="connsiteY4" fmla="*/ 0 h 6275684"/>
              <a:gd name="connsiteX5" fmla="*/ 1702705 w 2620951"/>
              <a:gd name="connsiteY5" fmla="*/ 0 h 6275684"/>
              <a:gd name="connsiteX6" fmla="*/ 1702705 w 2620951"/>
              <a:gd name="connsiteY6" fmla="*/ 6275684 h 6275684"/>
              <a:gd name="connsiteX7" fmla="*/ 893323 w 2620951"/>
              <a:gd name="connsiteY7" fmla="*/ 6275684 h 6275684"/>
              <a:gd name="connsiteX8" fmla="*/ 836547 w 2620951"/>
              <a:gd name="connsiteY8" fmla="*/ 6189440 h 6275684"/>
              <a:gd name="connsiteX9" fmla="*/ 0 w 2620951"/>
              <a:gd name="connsiteY9" fmla="*/ 3123186 h 6275684"/>
              <a:gd name="connsiteX10" fmla="*/ 836547 w 2620951"/>
              <a:gd name="connsiteY10" fmla="*/ 56932 h 627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0951" h="6275684">
                <a:moveTo>
                  <a:pt x="1702706" y="0"/>
                </a:moveTo>
                <a:lnTo>
                  <a:pt x="2620951" y="0"/>
                </a:lnTo>
                <a:lnTo>
                  <a:pt x="2620951" y="6274879"/>
                </a:lnTo>
                <a:lnTo>
                  <a:pt x="1702706" y="6274879"/>
                </a:lnTo>
                <a:close/>
                <a:moveTo>
                  <a:pt x="874026" y="0"/>
                </a:moveTo>
                <a:lnTo>
                  <a:pt x="1702705" y="0"/>
                </a:lnTo>
                <a:lnTo>
                  <a:pt x="1702705" y="6275684"/>
                </a:lnTo>
                <a:lnTo>
                  <a:pt x="893323" y="6275684"/>
                </a:lnTo>
                <a:lnTo>
                  <a:pt x="836547" y="6189440"/>
                </a:lnTo>
                <a:cubicBezTo>
                  <a:pt x="313938" y="5356183"/>
                  <a:pt x="0" y="4287926"/>
                  <a:pt x="0" y="3123186"/>
                </a:cubicBezTo>
                <a:cubicBezTo>
                  <a:pt x="0" y="1958447"/>
                  <a:pt x="313938" y="890190"/>
                  <a:pt x="836547" y="569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13290EF9-188B-F145-3F54-6C4EAD9235E9}"/>
              </a:ext>
            </a:extLst>
          </p:cNvPr>
          <p:cNvSpPr/>
          <p:nvPr/>
        </p:nvSpPr>
        <p:spPr>
          <a:xfrm>
            <a:off x="-3129" y="6274880"/>
            <a:ext cx="9915860" cy="59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1F4A7433-D7D0-C4B3-FACE-1DD68E6792D3}"/>
              </a:ext>
            </a:extLst>
          </p:cNvPr>
          <p:cNvSpPr txBox="1"/>
          <p:nvPr/>
        </p:nvSpPr>
        <p:spPr>
          <a:xfrm>
            <a:off x="34740" y="443961"/>
            <a:ext cx="4841330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4000" spc="300" dirty="0" smtClean="0">
                <a:ln w="127000">
                  <a:solidFill>
                    <a:srgbClr val="29B258"/>
                  </a:solidFill>
                </a:ln>
                <a:solidFill>
                  <a:srgbClr val="29B25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幼稚園教育体験会</a:t>
            </a:r>
            <a:endParaRPr kumimoji="1" lang="ja-JP" altLang="en-US" sz="4000" spc="300" dirty="0">
              <a:ln w="127000">
                <a:solidFill>
                  <a:srgbClr val="29B258"/>
                </a:solidFill>
              </a:ln>
              <a:solidFill>
                <a:srgbClr val="29B25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E7F4EDC4-7C12-4E35-744D-DC7E48333028}"/>
              </a:ext>
            </a:extLst>
          </p:cNvPr>
          <p:cNvSpPr txBox="1"/>
          <p:nvPr/>
        </p:nvSpPr>
        <p:spPr>
          <a:xfrm>
            <a:off x="40816" y="453053"/>
            <a:ext cx="4788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spc="300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幼稚園教育体験会</a:t>
            </a:r>
            <a:endParaRPr kumimoji="1" lang="ja-JP" altLang="en-US" sz="4000" spc="300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="" xmlns:a16="http://schemas.microsoft.com/office/drawing/2014/main" id="{89E14BE3-1DF7-E695-4912-38F04D3D2AE5}"/>
              </a:ext>
            </a:extLst>
          </p:cNvPr>
          <p:cNvSpPr txBox="1"/>
          <p:nvPr/>
        </p:nvSpPr>
        <p:spPr>
          <a:xfrm>
            <a:off x="106117" y="179715"/>
            <a:ext cx="2617431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来年度入園をご検討</a:t>
            </a:r>
            <a:r>
              <a:rPr kumimoji="1" lang="ja-JP" altLang="en-US" sz="1200" dirty="0" smtClean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200" dirty="0" smtClean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２歳児向け</a:t>
            </a:r>
            <a:endParaRPr kumimoji="1" lang="ja-JP" altLang="en-US" sz="1200" dirty="0">
              <a:ln w="127000"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2029A9E7-B0F0-CC20-1A50-5F75509297B8}"/>
              </a:ext>
            </a:extLst>
          </p:cNvPr>
          <p:cNvSpPr txBox="1"/>
          <p:nvPr/>
        </p:nvSpPr>
        <p:spPr>
          <a:xfrm>
            <a:off x="109481" y="179715"/>
            <a:ext cx="2610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n w="6350">
                  <a:solidFill>
                    <a:srgbClr val="0B9ED5"/>
                  </a:solidFill>
                </a:ln>
                <a:solidFill>
                  <a:srgbClr val="0B9ED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来年度入園をご検討</a:t>
            </a:r>
            <a:r>
              <a:rPr kumimoji="1" lang="ja-JP" altLang="en-US" sz="1200" dirty="0" smtClean="0">
                <a:ln w="6350">
                  <a:solidFill>
                    <a:srgbClr val="0B9ED5"/>
                  </a:solidFill>
                </a:ln>
                <a:solidFill>
                  <a:srgbClr val="0B9ED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200" dirty="0" smtClean="0">
                <a:ln w="6350">
                  <a:solidFill>
                    <a:srgbClr val="FF8600"/>
                  </a:solidFill>
                </a:ln>
                <a:solidFill>
                  <a:srgbClr val="FF8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２歳児</a:t>
            </a:r>
            <a:r>
              <a:rPr kumimoji="1" lang="ja-JP" altLang="en-US" sz="1200" dirty="0" smtClean="0">
                <a:ln w="6350">
                  <a:solidFill>
                    <a:srgbClr val="0B9ED5"/>
                  </a:solidFill>
                </a:ln>
                <a:solidFill>
                  <a:srgbClr val="0B9ED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</a:t>
            </a:r>
            <a:endParaRPr kumimoji="1" lang="en-US" altLang="ja-JP" sz="1200" dirty="0" smtClean="0">
              <a:ln w="6350">
                <a:solidFill>
                  <a:srgbClr val="0B9ED5"/>
                </a:solidFill>
              </a:ln>
              <a:solidFill>
                <a:srgbClr val="0B9ED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円形吹き出し 11">
            <a:extLst>
              <a:ext uri="{FF2B5EF4-FFF2-40B4-BE49-F238E27FC236}">
                <a16:creationId xmlns="" xmlns:a16="http://schemas.microsoft.com/office/drawing/2014/main" id="{C1F2F340-5AD3-F8A8-D239-34DC568848C5}"/>
              </a:ext>
            </a:extLst>
          </p:cNvPr>
          <p:cNvSpPr>
            <a:spLocks noChangeAspect="1"/>
          </p:cNvSpPr>
          <p:nvPr/>
        </p:nvSpPr>
        <p:spPr>
          <a:xfrm>
            <a:off x="4808165" y="115946"/>
            <a:ext cx="1440170" cy="1440000"/>
          </a:xfrm>
          <a:prstGeom prst="wedgeEllipseCallout">
            <a:avLst>
              <a:gd name="adj1" fmla="val -57366"/>
              <a:gd name="adj2" fmla="val 19357"/>
            </a:avLst>
          </a:prstGeom>
          <a:solidFill>
            <a:srgbClr val="FF8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="" xmlns:a16="http://schemas.microsoft.com/office/drawing/2014/main" id="{07E89A9D-ED25-B639-FE45-BD48B3FCFE66}"/>
              </a:ext>
            </a:extLst>
          </p:cNvPr>
          <p:cNvSpPr/>
          <p:nvPr/>
        </p:nvSpPr>
        <p:spPr>
          <a:xfrm>
            <a:off x="133570" y="1249921"/>
            <a:ext cx="3314700" cy="282246"/>
          </a:xfrm>
          <a:prstGeom prst="rect">
            <a:avLst/>
          </a:prstGeom>
          <a:solidFill>
            <a:srgbClr val="0B9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D33C76EE-815B-DA80-3F89-D4A2480B5242}"/>
              </a:ext>
            </a:extLst>
          </p:cNvPr>
          <p:cNvSpPr txBox="1"/>
          <p:nvPr/>
        </p:nvSpPr>
        <p:spPr>
          <a:xfrm>
            <a:off x="379512" y="1195868"/>
            <a:ext cx="283603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学校法人〇〇学園</a:t>
            </a:r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〇〇幼稚園</a:t>
            </a:r>
            <a:endParaRPr kumimoji="1" lang="ja-JP" altLang="en-US" sz="12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="" xmlns:a16="http://schemas.microsoft.com/office/drawing/2014/main" id="{A449CA93-C7E6-1A20-FD46-14E077D10A53}"/>
              </a:ext>
            </a:extLst>
          </p:cNvPr>
          <p:cNvSpPr/>
          <p:nvPr/>
        </p:nvSpPr>
        <p:spPr>
          <a:xfrm>
            <a:off x="115659" y="4961115"/>
            <a:ext cx="6358293" cy="1145507"/>
          </a:xfrm>
          <a:prstGeom prst="rect">
            <a:avLst/>
          </a:prstGeom>
          <a:solidFill>
            <a:schemeClr val="bg1"/>
          </a:solidFill>
          <a:ln w="28575">
            <a:solidFill>
              <a:srgbClr val="0B9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="" xmlns:a16="http://schemas.microsoft.com/office/drawing/2014/main" id="{CD3ABFA0-BD9D-3F7E-6548-975B2FF7AE6F}"/>
              </a:ext>
            </a:extLst>
          </p:cNvPr>
          <p:cNvSpPr/>
          <p:nvPr/>
        </p:nvSpPr>
        <p:spPr>
          <a:xfrm>
            <a:off x="193237" y="5026583"/>
            <a:ext cx="650850" cy="210077"/>
          </a:xfrm>
          <a:prstGeom prst="roundRect">
            <a:avLst>
              <a:gd name="adj" fmla="val 50000"/>
            </a:avLst>
          </a:prstGeom>
          <a:solidFill>
            <a:srgbClr val="0B9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日時</a:t>
            </a:r>
            <a:endParaRPr kumimoji="1" lang="ja-JP" altLang="en-US" sz="10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="" xmlns:a16="http://schemas.microsoft.com/office/drawing/2014/main" id="{75DBB97E-8954-15AA-735C-6E3E891B0160}"/>
              </a:ext>
            </a:extLst>
          </p:cNvPr>
          <p:cNvSpPr/>
          <p:nvPr/>
        </p:nvSpPr>
        <p:spPr>
          <a:xfrm>
            <a:off x="880435" y="4996441"/>
            <a:ext cx="24094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kumimoji="1" lang="ja-JP" altLang="en-US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時</a:t>
            </a:r>
            <a:r>
              <a:rPr kumimoji="1" lang="en-US" altLang="ja-JP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kumimoji="1" lang="ja-JP" altLang="en-US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分</a:t>
            </a:r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受付・体験開始</a:t>
            </a:r>
            <a:r>
              <a:rPr kumimoji="1"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(1</a:t>
            </a:r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時間程度</a:t>
            </a:r>
            <a:r>
              <a:rPr kumimoji="1"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kumimoji="1" lang="ja-JP" altLang="en-US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="" xmlns:a16="http://schemas.microsoft.com/office/drawing/2014/main" id="{CEB0BCA1-669B-CA7F-10A3-F29128707A4A}"/>
              </a:ext>
            </a:extLst>
          </p:cNvPr>
          <p:cNvSpPr/>
          <p:nvPr/>
        </p:nvSpPr>
        <p:spPr>
          <a:xfrm>
            <a:off x="191687" y="5264479"/>
            <a:ext cx="650850" cy="210077"/>
          </a:xfrm>
          <a:prstGeom prst="roundRect">
            <a:avLst>
              <a:gd name="adj" fmla="val 50000"/>
            </a:avLst>
          </a:prstGeom>
          <a:solidFill>
            <a:srgbClr val="0B9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対象</a:t>
            </a:r>
            <a:endParaRPr kumimoji="1" lang="ja-JP" altLang="en-US" sz="10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="" xmlns:a16="http://schemas.microsoft.com/office/drawing/2014/main" id="{C1B70781-1D17-2C47-CABE-95FA33AC28BF}"/>
              </a:ext>
            </a:extLst>
          </p:cNvPr>
          <p:cNvSpPr/>
          <p:nvPr/>
        </p:nvSpPr>
        <p:spPr>
          <a:xfrm>
            <a:off x="194687" y="5765608"/>
            <a:ext cx="650850" cy="279612"/>
          </a:xfrm>
          <a:prstGeom prst="roundRect">
            <a:avLst>
              <a:gd name="adj" fmla="val 50000"/>
            </a:avLst>
          </a:prstGeom>
          <a:solidFill>
            <a:srgbClr val="0B9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内容</a:t>
            </a:r>
            <a:endParaRPr kumimoji="1" lang="en-US" altLang="ja-JP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="" xmlns:a16="http://schemas.microsoft.com/office/drawing/2014/main" id="{29C7797F-C06E-F98E-7869-D6CAE7E7831C}"/>
              </a:ext>
            </a:extLst>
          </p:cNvPr>
          <p:cNvSpPr/>
          <p:nvPr/>
        </p:nvSpPr>
        <p:spPr>
          <a:xfrm>
            <a:off x="880435" y="5235806"/>
            <a:ext cx="279659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年度入園を検討して</a:t>
            </a:r>
            <a:r>
              <a:rPr kumimoji="1" lang="ja-JP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いる</a:t>
            </a:r>
            <a:r>
              <a:rPr kumimoji="1" lang="ja-JP" altLang="en-US" sz="105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２歳児</a:t>
            </a:r>
            <a:r>
              <a:rPr kumimoji="1" lang="ja-JP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の親子</a:t>
            </a:r>
            <a:endParaRPr kumimoji="1" lang="ja-JP" altLang="en-US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="" xmlns:a16="http://schemas.microsoft.com/office/drawing/2014/main" id="{25D38BC5-4C2D-B0DF-F046-C4C6850CAB0F}"/>
              </a:ext>
            </a:extLst>
          </p:cNvPr>
          <p:cNvSpPr/>
          <p:nvPr/>
        </p:nvSpPr>
        <p:spPr>
          <a:xfrm>
            <a:off x="881155" y="5680838"/>
            <a:ext cx="330491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朝の会から給食の試食まで親子で〇〇幼稚園の教育を</a:t>
            </a:r>
            <a:endParaRPr kumimoji="1" lang="en-US" altLang="ja-JP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体験できます♪園庭にて園バスの試乗も開催します！</a:t>
            </a:r>
            <a:endParaRPr kumimoji="1" lang="en-US" altLang="ja-JP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="" xmlns:a16="http://schemas.microsoft.com/office/drawing/2014/main" id="{53F3074C-D8FE-D61F-EB90-81AE2E6D2503}"/>
              </a:ext>
            </a:extLst>
          </p:cNvPr>
          <p:cNvSpPr/>
          <p:nvPr/>
        </p:nvSpPr>
        <p:spPr>
          <a:xfrm>
            <a:off x="3888068" y="5248693"/>
            <a:ext cx="263619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HP</a:t>
            </a:r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または</a:t>
            </a:r>
            <a:r>
              <a:rPr kumimoji="1" lang="ja-JP" altLang="en-US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お電話</a:t>
            </a:r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にてお申込みください</a:t>
            </a:r>
            <a:endParaRPr kumimoji="1" lang="en-US" altLang="ja-JP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="" xmlns:a16="http://schemas.microsoft.com/office/drawing/2014/main" id="{F3BB71CB-A936-C0C5-0162-A0CAF7158BEE}"/>
              </a:ext>
            </a:extLst>
          </p:cNvPr>
          <p:cNvSpPr>
            <a:spLocks noChangeAspect="1"/>
          </p:cNvSpPr>
          <p:nvPr/>
        </p:nvSpPr>
        <p:spPr>
          <a:xfrm>
            <a:off x="4626460" y="5502816"/>
            <a:ext cx="516155" cy="5161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QR</a:t>
            </a:r>
            <a:endParaRPr kumimoji="1" lang="ja-JP" altLang="en-US" sz="10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5" name="角丸四角形 54">
            <a:extLst>
              <a:ext uri="{FF2B5EF4-FFF2-40B4-BE49-F238E27FC236}">
                <a16:creationId xmlns="" xmlns:a16="http://schemas.microsoft.com/office/drawing/2014/main" id="{107D701C-729A-7E1D-4EAF-DC6FC837EDA5}"/>
              </a:ext>
            </a:extLst>
          </p:cNvPr>
          <p:cNvSpPr/>
          <p:nvPr/>
        </p:nvSpPr>
        <p:spPr>
          <a:xfrm>
            <a:off x="4093439" y="5049487"/>
            <a:ext cx="2225455" cy="210077"/>
          </a:xfrm>
          <a:prstGeom prst="roundRect">
            <a:avLst>
              <a:gd name="adj" fmla="val 50000"/>
            </a:avLst>
          </a:prstGeom>
          <a:solidFill>
            <a:srgbClr val="0B9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申込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="" xmlns:a16="http://schemas.microsoft.com/office/drawing/2014/main" id="{E0CF210E-596E-FA5F-126E-727D922B9CEC}"/>
              </a:ext>
            </a:extLst>
          </p:cNvPr>
          <p:cNvSpPr/>
          <p:nvPr/>
        </p:nvSpPr>
        <p:spPr>
          <a:xfrm>
            <a:off x="5558685" y="5468144"/>
            <a:ext cx="77487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50" spc="300" dirty="0">
                <a:latin typeface="Meiryo UI" panose="020B0604030504040204" pitchFamily="34" charset="-128"/>
                <a:ea typeface="Meiryo UI" panose="020B0604030504040204" pitchFamily="34" charset="-128"/>
              </a:rPr>
              <a:t>0000-</a:t>
            </a:r>
          </a:p>
          <a:p>
            <a:r>
              <a:rPr kumimoji="1" lang="en-US" altLang="ja-JP" sz="1050" spc="300" dirty="0">
                <a:latin typeface="Meiryo UI" panose="020B0604030504040204" pitchFamily="34" charset="-128"/>
                <a:ea typeface="Meiryo UI" panose="020B0604030504040204" pitchFamily="34" charset="-128"/>
              </a:rPr>
              <a:t>00-</a:t>
            </a:r>
          </a:p>
          <a:p>
            <a:r>
              <a:rPr kumimoji="1" lang="en-US" altLang="ja-JP" sz="1050" spc="300" dirty="0">
                <a:latin typeface="Meiryo UI" panose="020B0604030504040204" pitchFamily="34" charset="-128"/>
                <a:ea typeface="Meiryo UI" panose="020B0604030504040204" pitchFamily="34" charset="-128"/>
              </a:rPr>
              <a:t>0000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="" xmlns:a16="http://schemas.microsoft.com/office/drawing/2014/main" id="{CDCE2193-C9EE-0ADF-3F79-75A5504392E8}"/>
              </a:ext>
            </a:extLst>
          </p:cNvPr>
          <p:cNvCxnSpPr>
            <a:cxnSpLocks/>
          </p:cNvCxnSpPr>
          <p:nvPr/>
        </p:nvCxnSpPr>
        <p:spPr>
          <a:xfrm>
            <a:off x="4538680" y="5541942"/>
            <a:ext cx="0" cy="435600"/>
          </a:xfrm>
          <a:prstGeom prst="line">
            <a:avLst/>
          </a:prstGeom>
          <a:ln w="19050">
            <a:solidFill>
              <a:srgbClr val="0B9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="" xmlns:a16="http://schemas.microsoft.com/office/drawing/2014/main" id="{C8239EB8-E4F1-73BE-22E4-83CD9434850D}"/>
              </a:ext>
            </a:extLst>
          </p:cNvPr>
          <p:cNvCxnSpPr>
            <a:cxnSpLocks/>
          </p:cNvCxnSpPr>
          <p:nvPr/>
        </p:nvCxnSpPr>
        <p:spPr>
          <a:xfrm>
            <a:off x="5581066" y="5562715"/>
            <a:ext cx="0" cy="435600"/>
          </a:xfrm>
          <a:prstGeom prst="line">
            <a:avLst/>
          </a:prstGeom>
          <a:ln w="19050">
            <a:solidFill>
              <a:srgbClr val="0B9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>
            <a:extLst>
              <a:ext uri="{FF2B5EF4-FFF2-40B4-BE49-F238E27FC236}">
                <a16:creationId xmlns="" xmlns:a16="http://schemas.microsoft.com/office/drawing/2014/main" id="{67B9E282-FD9D-FAB8-FE4F-92C282B28220}"/>
              </a:ext>
            </a:extLst>
          </p:cNvPr>
          <p:cNvSpPr/>
          <p:nvPr/>
        </p:nvSpPr>
        <p:spPr>
          <a:xfrm>
            <a:off x="4290409" y="5600899"/>
            <a:ext cx="303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900" dirty="0">
                <a:solidFill>
                  <a:srgbClr val="0B9ED5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</a:t>
            </a:r>
          </a:p>
          <a:p>
            <a:pPr algn="ctr"/>
            <a:r>
              <a:rPr kumimoji="1" lang="en-US" altLang="ja-JP" sz="900" dirty="0">
                <a:solidFill>
                  <a:srgbClr val="0B9ED5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="" xmlns:a16="http://schemas.microsoft.com/office/drawing/2014/main" id="{016D859C-5D92-0435-B72C-BDD439EFC5D7}"/>
              </a:ext>
            </a:extLst>
          </p:cNvPr>
          <p:cNvSpPr/>
          <p:nvPr/>
        </p:nvSpPr>
        <p:spPr>
          <a:xfrm>
            <a:off x="5341966" y="5528898"/>
            <a:ext cx="30346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900" dirty="0">
                <a:solidFill>
                  <a:srgbClr val="0B9ED5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</a:t>
            </a:r>
          </a:p>
          <a:p>
            <a:pPr algn="ctr"/>
            <a:r>
              <a:rPr kumimoji="1" lang="en-US" altLang="ja-JP" sz="900" dirty="0">
                <a:solidFill>
                  <a:srgbClr val="0B9ED5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</a:t>
            </a:r>
          </a:p>
          <a:p>
            <a:pPr algn="ctr"/>
            <a:r>
              <a:rPr kumimoji="1" lang="en-US" altLang="ja-JP" sz="900" dirty="0">
                <a:solidFill>
                  <a:srgbClr val="0B9ED5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</a:t>
            </a:r>
          </a:p>
        </p:txBody>
      </p:sp>
      <p:pic>
        <p:nvPicPr>
          <p:cNvPr id="68" name="図 67">
            <a:extLst>
              <a:ext uri="{FF2B5EF4-FFF2-40B4-BE49-F238E27FC236}">
                <a16:creationId xmlns="" xmlns:a16="http://schemas.microsoft.com/office/drawing/2014/main" id="{4D55A70B-1DFF-423B-FC17-77D324294E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12" y="6325272"/>
            <a:ext cx="461938" cy="461938"/>
          </a:xfrm>
          <a:prstGeom prst="rect">
            <a:avLst/>
          </a:prstGeom>
        </p:spPr>
      </p:pic>
      <p:sp>
        <p:nvSpPr>
          <p:cNvPr id="69" name="テキスト ボックス 68">
            <a:extLst>
              <a:ext uri="{FF2B5EF4-FFF2-40B4-BE49-F238E27FC236}">
                <a16:creationId xmlns="" xmlns:a16="http://schemas.microsoft.com/office/drawing/2014/main" id="{DE873D00-38F2-F3C3-48C2-615C7C3E26A9}"/>
              </a:ext>
            </a:extLst>
          </p:cNvPr>
          <p:cNvSpPr txBox="1"/>
          <p:nvPr/>
        </p:nvSpPr>
        <p:spPr>
          <a:xfrm>
            <a:off x="572532" y="6289672"/>
            <a:ext cx="15096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>
                <a:latin typeface="Meiryo UI" panose="020B0604030504040204" pitchFamily="34" charset="-128"/>
                <a:ea typeface="Meiryo UI" panose="020B0604030504040204" pitchFamily="34" charset="-128"/>
              </a:rPr>
              <a:t>学校法人〇〇学園</a:t>
            </a:r>
          </a:p>
          <a:p>
            <a:r>
              <a:rPr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〇〇幼稚園</a:t>
            </a:r>
            <a:endParaRPr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="" xmlns:a16="http://schemas.microsoft.com/office/drawing/2014/main" id="{602958F4-FCAD-ADD7-972E-4D9F20B01F52}"/>
              </a:ext>
            </a:extLst>
          </p:cNvPr>
          <p:cNvSpPr txBox="1"/>
          <p:nvPr/>
        </p:nvSpPr>
        <p:spPr>
          <a:xfrm>
            <a:off x="2126516" y="6346612"/>
            <a:ext cx="20425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〒</a:t>
            </a:r>
            <a:r>
              <a:rPr kumimoji="1" lang="en-US" altLang="ja-JP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000-0000</a:t>
            </a:r>
          </a:p>
          <a:p>
            <a:r>
              <a:rPr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東京都〇〇区〇〇町</a:t>
            </a:r>
            <a:r>
              <a:rPr lang="en-US" altLang="ja-JP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0000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="" xmlns:a16="http://schemas.microsoft.com/office/drawing/2014/main" id="{C5DC5EE6-E56B-9CBF-2EB3-FD1DA94BDFD0}"/>
              </a:ext>
            </a:extLst>
          </p:cNvPr>
          <p:cNvSpPr txBox="1"/>
          <p:nvPr/>
        </p:nvSpPr>
        <p:spPr>
          <a:xfrm>
            <a:off x="3976354" y="6269716"/>
            <a:ext cx="20339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TEL: </a:t>
            </a:r>
            <a:r>
              <a:rPr kumimoji="1" lang="en-US" altLang="ja-JP" sz="12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0000-00-0000</a:t>
            </a:r>
            <a:endParaRPr kumimoji="1" lang="en-US" altLang="ja-JP" sz="9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お電話受付時間：月～土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10:00~17:00</a:t>
            </a:r>
            <a:r>
              <a:rPr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日曜・祝日はお休み</a:t>
            </a:r>
            <a:r>
              <a:rPr lang="en-US" altLang="ja-JP" sz="7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lang="en-US" altLang="ja-JP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2" name="角丸四角形 71">
            <a:extLst>
              <a:ext uri="{FF2B5EF4-FFF2-40B4-BE49-F238E27FC236}">
                <a16:creationId xmlns="" xmlns:a16="http://schemas.microsoft.com/office/drawing/2014/main" id="{CCD49B51-E1F2-1434-4C88-A3CCB86DF1D5}"/>
              </a:ext>
            </a:extLst>
          </p:cNvPr>
          <p:cNvSpPr/>
          <p:nvPr/>
        </p:nvSpPr>
        <p:spPr>
          <a:xfrm>
            <a:off x="191687" y="5501051"/>
            <a:ext cx="650850" cy="210077"/>
          </a:xfrm>
          <a:prstGeom prst="roundRect">
            <a:avLst>
              <a:gd name="adj" fmla="val 50000"/>
            </a:avLst>
          </a:prstGeom>
          <a:solidFill>
            <a:srgbClr val="0B9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定員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="" xmlns:a16="http://schemas.microsoft.com/office/drawing/2014/main" id="{C5951FBD-A3DB-175A-DFC8-FD82949D255F}"/>
              </a:ext>
            </a:extLst>
          </p:cNvPr>
          <p:cNvSpPr/>
          <p:nvPr/>
        </p:nvSpPr>
        <p:spPr>
          <a:xfrm>
            <a:off x="867053" y="5458523"/>
            <a:ext cx="33429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三密を防ぐため、</a:t>
            </a:r>
            <a:r>
              <a:rPr kumimoji="1" lang="en-US" altLang="ja-JP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kumimoji="1" lang="ja-JP" altLang="en-US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クラス</a:t>
            </a:r>
            <a:r>
              <a:rPr kumimoji="1" lang="en-US" altLang="ja-JP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kumimoji="1" lang="ja-JP" altLang="en-US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名</a:t>
            </a:r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まで</a:t>
            </a:r>
            <a:r>
              <a:rPr kumimoji="1"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(1</a:t>
            </a:r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日あたり定員</a:t>
            </a:r>
            <a:r>
              <a:rPr kumimoji="1"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r>
              <a:rPr kumimoji="1"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名</a:t>
            </a:r>
            <a:r>
              <a:rPr kumimoji="1"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kumimoji="1" lang="ja-JP" altLang="en-US" sz="10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="" xmlns:a16="http://schemas.microsoft.com/office/drawing/2014/main" id="{6676675B-E262-4BA2-60F2-9BB28EEB00C2}"/>
              </a:ext>
            </a:extLst>
          </p:cNvPr>
          <p:cNvCxnSpPr>
            <a:cxnSpLocks/>
          </p:cNvCxnSpPr>
          <p:nvPr/>
        </p:nvCxnSpPr>
        <p:spPr>
          <a:xfrm>
            <a:off x="2126516" y="6311417"/>
            <a:ext cx="0" cy="47916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四角形: 角を丸くする 51">
            <a:extLst>
              <a:ext uri="{FF2B5EF4-FFF2-40B4-BE49-F238E27FC236}">
                <a16:creationId xmlns="" xmlns:a16="http://schemas.microsoft.com/office/drawing/2014/main" id="{D03FEB58-94DB-683D-B825-2A963C65D36C}"/>
              </a:ext>
            </a:extLst>
          </p:cNvPr>
          <p:cNvSpPr/>
          <p:nvPr/>
        </p:nvSpPr>
        <p:spPr>
          <a:xfrm>
            <a:off x="6784392" y="6567450"/>
            <a:ext cx="1520130" cy="21544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〇〇幼稚園</a:t>
            </a:r>
          </a:p>
        </p:txBody>
      </p:sp>
      <p:sp>
        <p:nvSpPr>
          <p:cNvPr id="79" name="四角形: 角を丸くする 51">
            <a:extLst>
              <a:ext uri="{FF2B5EF4-FFF2-40B4-BE49-F238E27FC236}">
                <a16:creationId xmlns="" xmlns:a16="http://schemas.microsoft.com/office/drawing/2014/main" id="{FCEF6AD6-E31B-8E2D-4F30-60A34A62A1C6}"/>
              </a:ext>
            </a:extLst>
          </p:cNvPr>
          <p:cNvSpPr/>
          <p:nvPr/>
        </p:nvSpPr>
        <p:spPr>
          <a:xfrm>
            <a:off x="8385137" y="6564720"/>
            <a:ext cx="644683" cy="21544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検索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cxnSp>
        <p:nvCxnSpPr>
          <p:cNvPr id="80" name="直線コネクタ 79">
            <a:extLst>
              <a:ext uri="{FF2B5EF4-FFF2-40B4-BE49-F238E27FC236}">
                <a16:creationId xmlns="" xmlns:a16="http://schemas.microsoft.com/office/drawing/2014/main" id="{265C63CE-0B8A-A295-A798-8C16E96385AD}"/>
              </a:ext>
            </a:extLst>
          </p:cNvPr>
          <p:cNvCxnSpPr>
            <a:cxnSpLocks/>
          </p:cNvCxnSpPr>
          <p:nvPr/>
        </p:nvCxnSpPr>
        <p:spPr>
          <a:xfrm>
            <a:off x="3971198" y="6311417"/>
            <a:ext cx="0" cy="47916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="" xmlns:a16="http://schemas.microsoft.com/office/drawing/2014/main" id="{0AB8A946-F597-8663-1004-0E0FADFFFEE5}"/>
              </a:ext>
            </a:extLst>
          </p:cNvPr>
          <p:cNvSpPr/>
          <p:nvPr/>
        </p:nvSpPr>
        <p:spPr>
          <a:xfrm>
            <a:off x="7786868" y="875684"/>
            <a:ext cx="2262743" cy="452431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36000">
              <a:lnSpc>
                <a:spcPct val="150000"/>
              </a:lnSpc>
            </a:pPr>
            <a:r>
              <a:rPr lang="ja-JP" altLang="en-US" sz="120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私たちは子ども</a:t>
            </a: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たち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一人</a:t>
            </a:r>
            <a:r>
              <a:rPr lang="ja-JP" altLang="en-US" sz="120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ひとりを大切にし</a:t>
            </a: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b="1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</a:t>
            </a:r>
            <a:r>
              <a:rPr lang="ja-JP" altLang="en-US" sz="12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たち主体の保育</a:t>
            </a: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行って</a:t>
            </a:r>
            <a:r>
              <a:rPr lang="ja-JP" altLang="en-US" sz="120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います</a:t>
            </a: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幼稚園教育体験会</a:t>
            </a: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を通して、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当園の教育を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体感してみませんか？</a:t>
            </a:r>
            <a:endParaRPr lang="en-US" altLang="ja-JP" sz="1200" spc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１クラス５名までの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b="1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少人数のグループ</a:t>
            </a: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分かれて安心して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ご参加いただけます！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明るくて</a:t>
            </a:r>
            <a:r>
              <a:rPr lang="ja-JP" altLang="en-US" sz="120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優しい先生方</a:t>
            </a: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lang="en-US" altLang="ja-JP" sz="1200" spc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lnSpc>
                <a:spcPct val="150000"/>
              </a:lnSpc>
            </a:pPr>
            <a:r>
              <a:rPr lang="ja-JP" altLang="en-US" sz="12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お待ち</a:t>
            </a:r>
            <a:r>
              <a:rPr lang="ja-JP" altLang="en-US" sz="120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しています♪</a:t>
            </a:r>
          </a:p>
        </p:txBody>
      </p:sp>
      <p:cxnSp>
        <p:nvCxnSpPr>
          <p:cNvPr id="83" name="直線コネクタ 82">
            <a:extLst>
              <a:ext uri="{FF2B5EF4-FFF2-40B4-BE49-F238E27FC236}">
                <a16:creationId xmlns="" xmlns:a16="http://schemas.microsoft.com/office/drawing/2014/main" id="{C5F5E7C1-9DBC-B35A-9061-800DEBF9A6A2}"/>
              </a:ext>
            </a:extLst>
          </p:cNvPr>
          <p:cNvCxnSpPr>
            <a:cxnSpLocks/>
          </p:cNvCxnSpPr>
          <p:nvPr/>
        </p:nvCxnSpPr>
        <p:spPr>
          <a:xfrm>
            <a:off x="1420545" y="2533606"/>
            <a:ext cx="268709" cy="1154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="" xmlns:a16="http://schemas.microsoft.com/office/drawing/2014/main" id="{4D5EDE86-5CE4-58A6-B15A-3688E070ED8E}"/>
              </a:ext>
            </a:extLst>
          </p:cNvPr>
          <p:cNvSpPr/>
          <p:nvPr/>
        </p:nvSpPr>
        <p:spPr>
          <a:xfrm rot="674761">
            <a:off x="4148348" y="1979663"/>
            <a:ext cx="17754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わくわく楽しい</a:t>
            </a:r>
            <a:r>
              <a:rPr kumimoji="1" lang="ja-JP" altLang="en-US" sz="105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体験を</a:t>
            </a:r>
            <a:endParaRPr kumimoji="1" lang="en-US" altLang="ja-JP" sz="1050" b="1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 sz="105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用意して</a:t>
            </a:r>
            <a:r>
              <a:rPr kumimoji="1" lang="ja-JP" altLang="en-US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待ってるよ</a:t>
            </a:r>
            <a:r>
              <a:rPr kumimoji="1" lang="ja-JP" altLang="en-US" sz="105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♪</a:t>
            </a:r>
            <a:endParaRPr kumimoji="1" lang="ja-JP" altLang="en-US" sz="105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="" xmlns:a16="http://schemas.microsoft.com/office/drawing/2014/main" id="{6BB48D39-A1E5-696D-BCF1-76F877D1AF6E}"/>
              </a:ext>
            </a:extLst>
          </p:cNvPr>
          <p:cNvSpPr/>
          <p:nvPr/>
        </p:nvSpPr>
        <p:spPr>
          <a:xfrm rot="19082774">
            <a:off x="1350844" y="2061567"/>
            <a:ext cx="129968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0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給食の試食も！</a:t>
            </a:r>
          </a:p>
        </p:txBody>
      </p:sp>
      <p:cxnSp>
        <p:nvCxnSpPr>
          <p:cNvPr id="91" name="直線コネクタ 90">
            <a:extLst>
              <a:ext uri="{FF2B5EF4-FFF2-40B4-BE49-F238E27FC236}">
                <a16:creationId xmlns="" xmlns:a16="http://schemas.microsoft.com/office/drawing/2014/main" id="{4BD26A1C-7C4F-10BD-8485-20853E040FFB}"/>
              </a:ext>
            </a:extLst>
          </p:cNvPr>
          <p:cNvCxnSpPr>
            <a:cxnSpLocks/>
          </p:cNvCxnSpPr>
          <p:nvPr/>
        </p:nvCxnSpPr>
        <p:spPr>
          <a:xfrm rot="21262172" flipH="1" flipV="1">
            <a:off x="2386006" y="1720487"/>
            <a:ext cx="50127" cy="2450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="" xmlns:a16="http://schemas.microsoft.com/office/drawing/2014/main" id="{18DFF874-4491-7F7A-538E-314FB1A2A0D9}"/>
              </a:ext>
            </a:extLst>
          </p:cNvPr>
          <p:cNvCxnSpPr>
            <a:cxnSpLocks/>
          </p:cNvCxnSpPr>
          <p:nvPr/>
        </p:nvCxnSpPr>
        <p:spPr>
          <a:xfrm>
            <a:off x="4093439" y="1896970"/>
            <a:ext cx="92029" cy="375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="" xmlns:a16="http://schemas.microsoft.com/office/drawing/2014/main" id="{43A5B10B-A155-4BB3-4808-503A7E2D8168}"/>
              </a:ext>
            </a:extLst>
          </p:cNvPr>
          <p:cNvCxnSpPr>
            <a:cxnSpLocks/>
          </p:cNvCxnSpPr>
          <p:nvPr/>
        </p:nvCxnSpPr>
        <p:spPr>
          <a:xfrm flipH="1">
            <a:off x="5788832" y="2254527"/>
            <a:ext cx="207016" cy="268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>
            <a:extLst>
              <a:ext uri="{FF2B5EF4-FFF2-40B4-BE49-F238E27FC236}">
                <a16:creationId xmlns="" xmlns:a16="http://schemas.microsoft.com/office/drawing/2014/main" id="{9C08C0A8-BFB3-3D7F-8576-C233187290C2}"/>
              </a:ext>
            </a:extLst>
          </p:cNvPr>
          <p:cNvSpPr>
            <a:spLocks noChangeAspect="1"/>
          </p:cNvSpPr>
          <p:nvPr/>
        </p:nvSpPr>
        <p:spPr>
          <a:xfrm>
            <a:off x="9297642" y="6337871"/>
            <a:ext cx="469232" cy="4692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QR</a:t>
            </a:r>
            <a:endParaRPr kumimoji="1" lang="ja-JP" altLang="en-US" sz="10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="" xmlns:a16="http://schemas.microsoft.com/office/drawing/2014/main" id="{999E6E6A-A69E-AD88-57C1-CA90F1706FE7}"/>
              </a:ext>
            </a:extLst>
          </p:cNvPr>
          <p:cNvSpPr/>
          <p:nvPr/>
        </p:nvSpPr>
        <p:spPr>
          <a:xfrm>
            <a:off x="5127413" y="990564"/>
            <a:ext cx="972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9:30~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="" xmlns:a16="http://schemas.microsoft.com/office/drawing/2014/main" id="{34EBB4A7-6784-9FCC-ED22-E3D6CFCA8A48}"/>
              </a:ext>
            </a:extLst>
          </p:cNvPr>
          <p:cNvSpPr txBox="1"/>
          <p:nvPr/>
        </p:nvSpPr>
        <p:spPr>
          <a:xfrm>
            <a:off x="4877920" y="341400"/>
            <a:ext cx="67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="" xmlns:a16="http://schemas.microsoft.com/office/drawing/2014/main" id="{999E6E6A-A69E-AD88-57C1-CA90F1706FE7}"/>
              </a:ext>
            </a:extLst>
          </p:cNvPr>
          <p:cNvSpPr/>
          <p:nvPr/>
        </p:nvSpPr>
        <p:spPr>
          <a:xfrm>
            <a:off x="5337592" y="411624"/>
            <a:ext cx="900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kumimoji="1" lang="ja-JP" altLang="en-US" sz="4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="" xmlns:a16="http://schemas.microsoft.com/office/drawing/2014/main" id="{F78B4510-EA1F-51A4-F413-0AA8834CF901}"/>
              </a:ext>
            </a:extLst>
          </p:cNvPr>
          <p:cNvSpPr txBox="1"/>
          <p:nvPr/>
        </p:nvSpPr>
        <p:spPr>
          <a:xfrm>
            <a:off x="4919866" y="719609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3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232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ITAKURA MIYUKA</dc:creator>
  <cp:lastModifiedBy>User</cp:lastModifiedBy>
  <cp:revision>19</cp:revision>
  <dcterms:created xsi:type="dcterms:W3CDTF">2022-05-24T05:30:00Z</dcterms:created>
  <dcterms:modified xsi:type="dcterms:W3CDTF">2022-05-31T02:33:47Z</dcterms:modified>
</cp:coreProperties>
</file>