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ECB1"/>
    <a:srgbClr val="F9F9F9"/>
    <a:srgbClr val="9999FF"/>
    <a:srgbClr val="99CCFF"/>
    <a:srgbClr val="44546A"/>
    <a:srgbClr val="9ED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p:scale>
          <a:sx n="65" d="100"/>
          <a:sy n="65" d="100"/>
        </p:scale>
        <p:origin x="1736"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2941795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406255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382916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15114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392168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193445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37965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147161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112731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24143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493BF07-C000-4990-9D82-B18BFC075160}"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3028147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493BF07-C000-4990-9D82-B18BFC075160}" type="datetimeFigureOut">
              <a:rPr kumimoji="1" lang="ja-JP" altLang="en-US" smtClean="0"/>
              <a:t>2022/9/14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5D92414-4F8C-44C9-8D75-A55F4A772B34}" type="slidenum">
              <a:rPr kumimoji="1" lang="ja-JP" altLang="en-US" smtClean="0"/>
              <a:t>‹#›</a:t>
            </a:fld>
            <a:endParaRPr kumimoji="1" lang="ja-JP" altLang="en-US"/>
          </a:p>
        </p:txBody>
      </p:sp>
    </p:spTree>
    <p:extLst>
      <p:ext uri="{BB962C8B-B14F-4D97-AF65-F5344CB8AC3E}">
        <p14:creationId xmlns:p14="http://schemas.microsoft.com/office/powerpoint/2010/main" val="4179733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a:extLst>
              <a:ext uri="{FF2B5EF4-FFF2-40B4-BE49-F238E27FC236}">
                <a16:creationId xmlns:a16="http://schemas.microsoft.com/office/drawing/2014/main" id="{23C147BB-726F-2285-93F4-7FF5683A252E}"/>
              </a:ext>
            </a:extLst>
          </p:cNvPr>
          <p:cNvPicPr>
            <a:picLocks noChangeAspect="1"/>
          </p:cNvPicPr>
          <p:nvPr/>
        </p:nvPicPr>
        <p:blipFill rotWithShape="1">
          <a:blip r:embed="rId2">
            <a:extLst>
              <a:ext uri="{28A0092B-C50C-407E-A947-70E740481C1C}">
                <a14:useLocalDpi xmlns:a14="http://schemas.microsoft.com/office/drawing/2010/main" val="0"/>
              </a:ext>
            </a:extLst>
          </a:blip>
          <a:srcRect r="2080"/>
          <a:stretch/>
        </p:blipFill>
        <p:spPr>
          <a:xfrm>
            <a:off x="22625" y="1583974"/>
            <a:ext cx="6835376" cy="4637696"/>
          </a:xfrm>
          <a:prstGeom prst="rect">
            <a:avLst/>
          </a:prstGeom>
          <a:ln w="38100">
            <a:solidFill>
              <a:schemeClr val="bg1"/>
            </a:solidFill>
          </a:ln>
        </p:spPr>
      </p:pic>
      <p:sp>
        <p:nvSpPr>
          <p:cNvPr id="22" name="メモ 21"/>
          <p:cNvSpPr/>
          <p:nvPr/>
        </p:nvSpPr>
        <p:spPr>
          <a:xfrm>
            <a:off x="84267" y="6281563"/>
            <a:ext cx="2780853" cy="1969864"/>
          </a:xfrm>
          <a:prstGeom prst="foldedCorner">
            <a:avLst>
              <a:gd name="adj" fmla="val 10440"/>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70200" y="5255361"/>
            <a:ext cx="6745717" cy="830997"/>
          </a:xfrm>
          <a:prstGeom prst="rect">
            <a:avLst/>
          </a:prstGeom>
          <a:noFill/>
          <a:ln>
            <a:noFill/>
          </a:ln>
        </p:spPr>
        <p:txBody>
          <a:bodyPr wrap="square" rtlCol="0">
            <a:spAutoFit/>
          </a:bodyPr>
          <a:lstStyle/>
          <a:p>
            <a:r>
              <a:rPr lang="ja-JP" altLang="en-US" sz="1200" b="1" dirty="0">
                <a:effectLst>
                  <a:glow rad="203200">
                    <a:schemeClr val="bg1">
                      <a:alpha val="90000"/>
                    </a:schemeClr>
                  </a:glow>
                </a:effectLst>
                <a:latin typeface="メイリオ" panose="020B0604030504040204" pitchFamily="50" charset="-128"/>
                <a:ea typeface="メイリオ" panose="020B0604030504040204" pitchFamily="50" charset="-128"/>
              </a:rPr>
              <a:t>●●幼稚園では子どもたち一人ひとりの主体性大切にすることを教育の柱とし、子どもたちの「心」と「身体」を育ててまいります。見て！聴いて！触れて！感じる！●●幼稚園説明会に、ぜひご参加ください！幼稚園についての説明はもちろん、給食の試食、幼稚園の先生との触れ合い、専門講師の先生による教育体験など、様々な内容をご用意してお待ちしています♪</a:t>
            </a:r>
            <a:endParaRPr kumimoji="1" lang="ja-JP" altLang="en-US" sz="1200" b="1" dirty="0">
              <a:effectLst>
                <a:glow rad="203200">
                  <a:schemeClr val="bg1">
                    <a:alpha val="90000"/>
                  </a:schemeClr>
                </a:glow>
              </a:effectLst>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825351" y="6850425"/>
            <a:ext cx="1640654" cy="26161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●●幼稚園　ホール</a:t>
            </a:r>
          </a:p>
        </p:txBody>
      </p:sp>
      <p:sp>
        <p:nvSpPr>
          <p:cNvPr id="24" name="角丸四角形 23"/>
          <p:cNvSpPr/>
          <p:nvPr/>
        </p:nvSpPr>
        <p:spPr>
          <a:xfrm>
            <a:off x="196524" y="6371596"/>
            <a:ext cx="618605" cy="23772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メイリオ" panose="020B0604030504040204" pitchFamily="50" charset="-128"/>
                <a:ea typeface="メイリオ" panose="020B0604030504040204" pitchFamily="50" charset="-128"/>
              </a:rPr>
              <a:t>日時</a:t>
            </a:r>
          </a:p>
        </p:txBody>
      </p:sp>
      <p:sp>
        <p:nvSpPr>
          <p:cNvPr id="27" name="正方形/長方形 26"/>
          <p:cNvSpPr/>
          <p:nvPr/>
        </p:nvSpPr>
        <p:spPr>
          <a:xfrm>
            <a:off x="0" y="8374134"/>
            <a:ext cx="6858000" cy="15318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 name="テキスト ボックス 1024"/>
          <p:cNvSpPr txBox="1"/>
          <p:nvPr/>
        </p:nvSpPr>
        <p:spPr>
          <a:xfrm>
            <a:off x="3652595" y="6396635"/>
            <a:ext cx="3214324" cy="1700466"/>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下記いずれかの方法でお願いします。</a:t>
            </a:r>
            <a:endParaRPr lang="en-US" altLang="ja-JP" sz="1200" b="1" dirty="0">
              <a:latin typeface="メイリオ" panose="020B0604030504040204" pitchFamily="50" charset="-128"/>
              <a:ea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rPr>
              <a:t>7</a:t>
            </a:r>
            <a:r>
              <a:rPr lang="ja-JP" altLang="en-US" sz="1200" b="1" dirty="0">
                <a:latin typeface="メイリオ" panose="020B0604030504040204" pitchFamily="50" charset="-128"/>
                <a:ea typeface="メイリオ" panose="020B0604030504040204" pitchFamily="50" charset="-128"/>
              </a:rPr>
              <a:t>月</a:t>
            </a:r>
            <a:r>
              <a:rPr lang="en-US" altLang="ja-JP" sz="1200" b="1" dirty="0">
                <a:latin typeface="メイリオ" panose="020B0604030504040204" pitchFamily="50" charset="-128"/>
                <a:ea typeface="メイリオ" panose="020B0604030504040204" pitchFamily="50" charset="-128"/>
              </a:rPr>
              <a:t>1</a:t>
            </a:r>
            <a:r>
              <a:rPr lang="ja-JP" altLang="en-US" sz="1200" b="1" dirty="0">
                <a:latin typeface="メイリオ" panose="020B0604030504040204" pitchFamily="50" charset="-128"/>
                <a:ea typeface="メイリオ" panose="020B0604030504040204" pitchFamily="50" charset="-128"/>
              </a:rPr>
              <a:t>日より受付開始します。</a:t>
            </a:r>
            <a:endParaRPr lang="ja-JP" altLang="en-US" sz="100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１．ホームページ</a:t>
            </a:r>
            <a:endParaRPr lang="en-US" altLang="ja-JP" sz="140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「幼稚園説明会お申し込みフォーム」</a:t>
            </a:r>
            <a:endParaRPr lang="en-US" altLang="ja-JP" sz="1050" dirty="0">
              <a:latin typeface="メイリオ" panose="020B0604030504040204" pitchFamily="50" charset="-128"/>
              <a:ea typeface="メイリオ" panose="020B0604030504040204" pitchFamily="50" charset="-128"/>
            </a:endParaRPr>
          </a:p>
          <a:p>
            <a:endParaRPr lang="ja-JP" altLang="en-US" sz="1050"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２．電話</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TEL</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（平日８：３０～１８：００）</a:t>
            </a:r>
            <a:endParaRPr kumimoji="1" lang="ja-JP" altLang="en-US" sz="1050" dirty="0">
              <a:latin typeface="メイリオ" panose="020B0604030504040204" pitchFamily="50" charset="-128"/>
              <a:ea typeface="メイリオ" panose="020B0604030504040204" pitchFamily="50" charset="-128"/>
            </a:endParaRPr>
          </a:p>
        </p:txBody>
      </p:sp>
      <p:sp>
        <p:nvSpPr>
          <p:cNvPr id="1027" name="角丸四角形吹き出し 1026"/>
          <p:cNvSpPr/>
          <p:nvPr/>
        </p:nvSpPr>
        <p:spPr>
          <a:xfrm rot="5400000" flipV="1">
            <a:off x="2275108" y="7074910"/>
            <a:ext cx="1959009" cy="394024"/>
          </a:xfrm>
          <a:prstGeom prst="wedgeRoundRectCallout">
            <a:avLst>
              <a:gd name="adj1" fmla="val -32248"/>
              <a:gd name="adj2" fmla="val 101897"/>
              <a:gd name="adj3" fmla="val 16667"/>
            </a:avLst>
          </a:prstGeom>
          <a:solidFill>
            <a:srgbClr val="FF00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 name="テキスト ボックス 1023"/>
          <p:cNvSpPr txBox="1"/>
          <p:nvPr/>
        </p:nvSpPr>
        <p:spPr>
          <a:xfrm>
            <a:off x="3061470" y="6500632"/>
            <a:ext cx="430887" cy="1521184"/>
          </a:xfrm>
          <a:prstGeom prst="rect">
            <a:avLst/>
          </a:prstGeom>
          <a:noFill/>
          <a:ln>
            <a:noFill/>
          </a:ln>
        </p:spPr>
        <p:txBody>
          <a:bodyPr vert="eaVert" wrap="square" rtlCol="0">
            <a:spAutoFit/>
          </a:bodyPr>
          <a:lstStyle/>
          <a:p>
            <a:r>
              <a:rPr kumimoji="1" lang="ja-JP" altLang="en-US" sz="1600" b="1" dirty="0">
                <a:solidFill>
                  <a:schemeClr val="bg1"/>
                </a:solidFill>
                <a:latin typeface="メイリオ" panose="020B0604030504040204" pitchFamily="50" charset="-128"/>
                <a:ea typeface="メイリオ" panose="020B0604030504040204" pitchFamily="50" charset="-128"/>
              </a:rPr>
              <a:t>お申込はこちら</a:t>
            </a:r>
          </a:p>
        </p:txBody>
      </p:sp>
      <p:sp>
        <p:nvSpPr>
          <p:cNvPr id="1028" name="テキスト ボックス 1027"/>
          <p:cNvSpPr txBox="1"/>
          <p:nvPr/>
        </p:nvSpPr>
        <p:spPr>
          <a:xfrm>
            <a:off x="94278" y="8552528"/>
            <a:ext cx="3074429" cy="523220"/>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●●幼稚園</a:t>
            </a:r>
            <a:endParaRPr kumimoji="1" lang="en-US" altLang="ja-JP"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●●市●●町●●</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p:txBody>
      </p:sp>
      <p:sp>
        <p:nvSpPr>
          <p:cNvPr id="1029" name="テキスト ボックス 1028"/>
          <p:cNvSpPr txBox="1"/>
          <p:nvPr/>
        </p:nvSpPr>
        <p:spPr>
          <a:xfrm>
            <a:off x="94278" y="9153574"/>
            <a:ext cx="1909325" cy="230832"/>
          </a:xfrm>
          <a:prstGeom prst="rect">
            <a:avLst/>
          </a:prstGeom>
          <a:solidFill>
            <a:schemeClr val="bg2"/>
          </a:solid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お気軽にお問い合わせください↓</a:t>
            </a:r>
          </a:p>
        </p:txBody>
      </p:sp>
      <p:sp>
        <p:nvSpPr>
          <p:cNvPr id="1030" name="テキスト ボックス 1029"/>
          <p:cNvSpPr txBox="1"/>
          <p:nvPr/>
        </p:nvSpPr>
        <p:spPr>
          <a:xfrm>
            <a:off x="94279" y="9385212"/>
            <a:ext cx="3351790" cy="400110"/>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3047946" y="8477625"/>
            <a:ext cx="1838036" cy="13542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地図</a:t>
            </a:r>
          </a:p>
        </p:txBody>
      </p:sp>
      <p:sp>
        <p:nvSpPr>
          <p:cNvPr id="3" name="正方形/長方形 2"/>
          <p:cNvSpPr/>
          <p:nvPr/>
        </p:nvSpPr>
        <p:spPr>
          <a:xfrm>
            <a:off x="5955318" y="7403413"/>
            <a:ext cx="811242" cy="7577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メイリオ" panose="020B0604030504040204" pitchFamily="50" charset="-128"/>
                <a:ea typeface="メイリオ" panose="020B0604030504040204" pitchFamily="50" charset="-128"/>
              </a:rPr>
              <a:t>QR</a:t>
            </a:r>
          </a:p>
          <a:p>
            <a:pPr algn="ctr"/>
            <a:r>
              <a:rPr lang="ja-JP" altLang="en-US" sz="1050" dirty="0">
                <a:solidFill>
                  <a:schemeClr val="tx1"/>
                </a:solidFill>
                <a:latin typeface="メイリオ" panose="020B0604030504040204" pitchFamily="50" charset="-128"/>
                <a:ea typeface="メイリオ" panose="020B0604030504040204" pitchFamily="50" charset="-128"/>
              </a:rPr>
              <a:t>コード</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988800" y="8542018"/>
            <a:ext cx="1724212" cy="1015663"/>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アクセス</a:t>
            </a:r>
            <a:endParaRPr kumimoji="1" lang="en-US" altLang="ja-JP" sz="16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中央線「●●駅」</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北口より徒歩５分</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総武線「●●駅」</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南口より徒歩１０分</a:t>
            </a: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2196" y="9704"/>
            <a:ext cx="2320927" cy="1548493"/>
          </a:xfrm>
          <a:prstGeom prst="rect">
            <a:avLst/>
          </a:prstGeom>
          <a:ln w="38100">
            <a:solidFill>
              <a:schemeClr val="bg1"/>
            </a:solidFill>
          </a:ln>
        </p:spPr>
      </p:pic>
      <p:sp>
        <p:nvSpPr>
          <p:cNvPr id="28" name="角丸四角形 27"/>
          <p:cNvSpPr/>
          <p:nvPr/>
        </p:nvSpPr>
        <p:spPr>
          <a:xfrm>
            <a:off x="129542" y="2018748"/>
            <a:ext cx="963018" cy="955324"/>
          </a:xfrm>
          <a:prstGeom prst="roundRect">
            <a:avLst/>
          </a:prstGeom>
          <a:solidFill>
            <a:srgbClr val="92D050"/>
          </a:solidFill>
          <a:ln w="38100">
            <a:solidFill>
              <a:schemeClr val="bg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4400" b="1" dirty="0"/>
              <a:t>入</a:t>
            </a:r>
          </a:p>
        </p:txBody>
      </p:sp>
      <p:sp>
        <p:nvSpPr>
          <p:cNvPr id="48" name="角丸四角形 47"/>
          <p:cNvSpPr/>
          <p:nvPr/>
        </p:nvSpPr>
        <p:spPr>
          <a:xfrm>
            <a:off x="869817" y="2519467"/>
            <a:ext cx="963018" cy="955324"/>
          </a:xfrm>
          <a:prstGeom prst="roundRect">
            <a:avLst/>
          </a:prstGeom>
          <a:solidFill>
            <a:srgbClr val="FFC000"/>
          </a:solidFill>
          <a:ln w="38100">
            <a:solidFill>
              <a:schemeClr val="bg1"/>
            </a:solid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4400" b="1" dirty="0"/>
              <a:t>園</a:t>
            </a:r>
          </a:p>
        </p:txBody>
      </p:sp>
      <p:sp>
        <p:nvSpPr>
          <p:cNvPr id="49" name="角丸四角形 48"/>
          <p:cNvSpPr/>
          <p:nvPr/>
        </p:nvSpPr>
        <p:spPr>
          <a:xfrm>
            <a:off x="1626811" y="2018748"/>
            <a:ext cx="963018" cy="955324"/>
          </a:xfrm>
          <a:prstGeom prst="roundRect">
            <a:avLst/>
          </a:prstGeom>
          <a:solidFill>
            <a:srgbClr val="99CCFF"/>
          </a:solidFill>
          <a:ln w="38100">
            <a:solidFill>
              <a:schemeClr val="bg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4400" b="1" dirty="0"/>
              <a:t>説</a:t>
            </a:r>
          </a:p>
        </p:txBody>
      </p:sp>
      <p:sp>
        <p:nvSpPr>
          <p:cNvPr id="50" name="角丸四角形 49"/>
          <p:cNvSpPr/>
          <p:nvPr/>
        </p:nvSpPr>
        <p:spPr>
          <a:xfrm>
            <a:off x="2428235" y="2516483"/>
            <a:ext cx="963018" cy="955324"/>
          </a:xfrm>
          <a:prstGeom prst="roundRect">
            <a:avLst/>
          </a:prstGeom>
          <a:solidFill>
            <a:srgbClr val="FF66CC"/>
          </a:solidFill>
          <a:ln w="38100">
            <a:solidFill>
              <a:schemeClr val="bg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4400" b="1" dirty="0"/>
              <a:t>明</a:t>
            </a:r>
          </a:p>
        </p:txBody>
      </p:sp>
      <p:sp>
        <p:nvSpPr>
          <p:cNvPr id="51" name="角丸四角形 50"/>
          <p:cNvSpPr/>
          <p:nvPr/>
        </p:nvSpPr>
        <p:spPr>
          <a:xfrm>
            <a:off x="3171771" y="2018748"/>
            <a:ext cx="963018" cy="955324"/>
          </a:xfrm>
          <a:prstGeom prst="roundRect">
            <a:avLst/>
          </a:prstGeom>
          <a:solidFill>
            <a:srgbClr val="9999FF"/>
          </a:solidFill>
          <a:ln w="38100">
            <a:solidFill>
              <a:schemeClr val="bg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4400" b="1" dirty="0"/>
              <a:t>会</a:t>
            </a:r>
          </a:p>
        </p:txBody>
      </p:sp>
      <p:sp>
        <p:nvSpPr>
          <p:cNvPr id="32" name="角丸四角形 31"/>
          <p:cNvSpPr/>
          <p:nvPr/>
        </p:nvSpPr>
        <p:spPr>
          <a:xfrm>
            <a:off x="169186" y="6850425"/>
            <a:ext cx="618605" cy="23772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場所</a:t>
            </a:r>
            <a:endParaRPr kumimoji="1" lang="ja-JP" altLang="en-US" sz="1050" dirty="0">
              <a:latin typeface="メイリオ" panose="020B0604030504040204" pitchFamily="50" charset="-128"/>
              <a:ea typeface="メイリオ" panose="020B0604030504040204" pitchFamily="50" charset="-128"/>
            </a:endParaRPr>
          </a:p>
        </p:txBody>
      </p:sp>
      <p:sp>
        <p:nvSpPr>
          <p:cNvPr id="33" name="角丸四角形 32"/>
          <p:cNvSpPr/>
          <p:nvPr/>
        </p:nvSpPr>
        <p:spPr>
          <a:xfrm>
            <a:off x="169186" y="7273123"/>
            <a:ext cx="618605" cy="23772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対象</a:t>
            </a:r>
            <a:endParaRPr kumimoji="1" lang="ja-JP" altLang="en-US" sz="1050" dirty="0">
              <a:latin typeface="メイリオ" panose="020B0604030504040204" pitchFamily="50" charset="-128"/>
              <a:ea typeface="メイリオ" panose="020B0604030504040204" pitchFamily="50" charset="-128"/>
            </a:endParaRPr>
          </a:p>
        </p:txBody>
      </p:sp>
      <p:sp>
        <p:nvSpPr>
          <p:cNvPr id="34" name="角丸四角形 33"/>
          <p:cNvSpPr/>
          <p:nvPr/>
        </p:nvSpPr>
        <p:spPr>
          <a:xfrm>
            <a:off x="179359" y="7708637"/>
            <a:ext cx="618605" cy="23772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持ち物</a:t>
            </a:r>
            <a:endParaRPr kumimoji="1" lang="ja-JP" altLang="en-US" sz="1050" dirty="0">
              <a:latin typeface="メイリオ" panose="020B0604030504040204" pitchFamily="50" charset="-128"/>
              <a:ea typeface="メイリオ" panose="020B0604030504040204" pitchFamily="50" charset="-128"/>
            </a:endParaRPr>
          </a:p>
        </p:txBody>
      </p:sp>
      <p:sp>
        <p:nvSpPr>
          <p:cNvPr id="11" name="四角形吹き出し 10"/>
          <p:cNvSpPr/>
          <p:nvPr/>
        </p:nvSpPr>
        <p:spPr>
          <a:xfrm>
            <a:off x="4957270" y="8477625"/>
            <a:ext cx="1809290" cy="1107642"/>
          </a:xfrm>
          <a:prstGeom prst="wedgeRectCallout">
            <a:avLst>
              <a:gd name="adj1" fmla="val -46393"/>
              <a:gd name="adj2" fmla="val 625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825350" y="6359645"/>
            <a:ext cx="2074541" cy="430887"/>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●月●日（●）●時●分集合</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時●分頃終了予定）</a:t>
            </a:r>
            <a:endParaRPr lang="en-US" altLang="ja-JP" sz="1100"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825351" y="7222936"/>
            <a:ext cx="1917850" cy="423193"/>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●歳の方</a:t>
            </a:r>
            <a:r>
              <a:rPr lang="ja-JP" altLang="en-US" sz="1050" dirty="0">
                <a:latin typeface="メイリオ" panose="020B0604030504040204" pitchFamily="50" charset="-128"/>
                <a:ea typeface="メイリオ" panose="020B0604030504040204" pitchFamily="50" charset="-128"/>
              </a:rPr>
              <a:t>（●●年</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2</a:t>
            </a:r>
            <a:r>
              <a:rPr lang="ja-JP" altLang="en-US" sz="1050" dirty="0">
                <a:latin typeface="メイリオ" panose="020B0604030504040204" pitchFamily="50" charset="-128"/>
                <a:ea typeface="メイリオ" panose="020B0604030504040204" pitchFamily="50" charset="-128"/>
              </a:rPr>
              <a:t>日～</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●●年</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日生まれ）</a:t>
            </a:r>
            <a:endParaRPr lang="en-US" altLang="ja-JP" sz="1050"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825350" y="7678904"/>
            <a:ext cx="1917850" cy="600164"/>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・上履き</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・下靴入れビニール袋</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・筆記用具</a:t>
            </a:r>
            <a:endParaRPr lang="en-US" altLang="ja-JP" sz="1100" dirty="0">
              <a:latin typeface="メイリオ" panose="020B0604030504040204" pitchFamily="50" charset="-128"/>
              <a:ea typeface="メイリオ" panose="020B0604030504040204" pitchFamily="50" charset="-128"/>
            </a:endParaRPr>
          </a:p>
        </p:txBody>
      </p:sp>
      <p:sp>
        <p:nvSpPr>
          <p:cNvPr id="8" name="楕円 7">
            <a:extLst>
              <a:ext uri="{FF2B5EF4-FFF2-40B4-BE49-F238E27FC236}">
                <a16:creationId xmlns:a16="http://schemas.microsoft.com/office/drawing/2014/main" id="{0B78AAEA-46C4-4851-B976-60BFC10546A2}"/>
              </a:ext>
            </a:extLst>
          </p:cNvPr>
          <p:cNvSpPr/>
          <p:nvPr/>
        </p:nvSpPr>
        <p:spPr>
          <a:xfrm>
            <a:off x="4625224" y="2081476"/>
            <a:ext cx="2088000" cy="2088000"/>
          </a:xfrm>
          <a:prstGeom prst="ellipse">
            <a:avLst/>
          </a:prstGeom>
          <a:solidFill>
            <a:srgbClr val="FF66CC"/>
          </a:solidFill>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5" name="直線コネクタ 14">
            <a:extLst>
              <a:ext uri="{FF2B5EF4-FFF2-40B4-BE49-F238E27FC236}">
                <a16:creationId xmlns:a16="http://schemas.microsoft.com/office/drawing/2014/main" id="{D6CCC4B0-6D2E-47A3-A064-89EF50989B49}"/>
              </a:ext>
            </a:extLst>
          </p:cNvPr>
          <p:cNvCxnSpPr>
            <a:cxnSpLocks/>
          </p:cNvCxnSpPr>
          <p:nvPr/>
        </p:nvCxnSpPr>
        <p:spPr>
          <a:xfrm>
            <a:off x="166790" y="3675508"/>
            <a:ext cx="3996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8D2F962B-DB24-4A42-9F58-EF110A15FAF5}"/>
              </a:ext>
            </a:extLst>
          </p:cNvPr>
          <p:cNvCxnSpPr>
            <a:cxnSpLocks/>
          </p:cNvCxnSpPr>
          <p:nvPr/>
        </p:nvCxnSpPr>
        <p:spPr>
          <a:xfrm>
            <a:off x="166790" y="4200003"/>
            <a:ext cx="3996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304CB9EE-E208-4ABD-A039-9EB6C3FDE547}"/>
              </a:ext>
            </a:extLst>
          </p:cNvPr>
          <p:cNvSpPr txBox="1"/>
          <p:nvPr/>
        </p:nvSpPr>
        <p:spPr>
          <a:xfrm>
            <a:off x="130886" y="1620854"/>
            <a:ext cx="4047903" cy="369332"/>
          </a:xfrm>
          <a:prstGeom prst="rect">
            <a:avLst/>
          </a:prstGeom>
          <a:noFill/>
        </p:spPr>
        <p:txBody>
          <a:bodyPr wrap="none" rtlCol="0">
            <a:spAutoFit/>
          </a:bodyPr>
          <a:lstStyle/>
          <a:p>
            <a:r>
              <a:rPr kumimoji="1" lang="ja-JP" altLang="en-US" b="1" dirty="0">
                <a:ln>
                  <a:solidFill>
                    <a:schemeClr val="tx1"/>
                  </a:solidFill>
                </a:ln>
                <a:solidFill>
                  <a:schemeClr val="bg1"/>
                </a:solidFill>
              </a:rPr>
              <a:t>○○幼稚園　</a:t>
            </a:r>
            <a:r>
              <a:rPr kumimoji="1" lang="en-US" altLang="ja-JP" b="1" dirty="0">
                <a:ln>
                  <a:solidFill>
                    <a:schemeClr val="tx1"/>
                  </a:solidFill>
                </a:ln>
                <a:solidFill>
                  <a:schemeClr val="bg1"/>
                </a:solidFill>
              </a:rPr>
              <a:t>2022</a:t>
            </a:r>
            <a:r>
              <a:rPr lang="ja-JP" altLang="en-US" b="1" dirty="0">
                <a:ln>
                  <a:solidFill>
                    <a:schemeClr val="tx1"/>
                  </a:solidFill>
                </a:ln>
                <a:solidFill>
                  <a:schemeClr val="bg1"/>
                </a:solidFill>
              </a:rPr>
              <a:t>年度入園希望者向け</a:t>
            </a:r>
            <a:endParaRPr kumimoji="1" lang="ja-JP" altLang="en-US" b="1" dirty="0">
              <a:ln>
                <a:solidFill>
                  <a:schemeClr val="tx1"/>
                </a:solidFill>
              </a:ln>
              <a:solidFill>
                <a:schemeClr val="bg1"/>
              </a:solidFill>
            </a:endParaRPr>
          </a:p>
        </p:txBody>
      </p:sp>
      <p:sp>
        <p:nvSpPr>
          <p:cNvPr id="18" name="吹き出し: 円形 17">
            <a:extLst>
              <a:ext uri="{FF2B5EF4-FFF2-40B4-BE49-F238E27FC236}">
                <a16:creationId xmlns:a16="http://schemas.microsoft.com/office/drawing/2014/main" id="{D8D175BD-AEF4-4BBC-8BCD-3FA70D471FDF}"/>
              </a:ext>
            </a:extLst>
          </p:cNvPr>
          <p:cNvSpPr/>
          <p:nvPr/>
        </p:nvSpPr>
        <p:spPr>
          <a:xfrm>
            <a:off x="6064238" y="6609321"/>
            <a:ext cx="702322" cy="730053"/>
          </a:xfrm>
          <a:prstGeom prst="wedgeEllipseCallout">
            <a:avLst/>
          </a:prstGeom>
          <a:solidFill>
            <a:srgbClr val="FF000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767F46B6-D7A3-4227-91BB-58698A075181}"/>
              </a:ext>
            </a:extLst>
          </p:cNvPr>
          <p:cNvSpPr txBox="1"/>
          <p:nvPr/>
        </p:nvSpPr>
        <p:spPr>
          <a:xfrm rot="167362">
            <a:off x="6088311" y="6704231"/>
            <a:ext cx="668773" cy="553998"/>
          </a:xfrm>
          <a:prstGeom prst="rect">
            <a:avLst/>
          </a:prstGeom>
          <a:noFill/>
        </p:spPr>
        <p:txBody>
          <a:bodyPr wrap="none" rtlCol="0">
            <a:spAutoFit/>
          </a:bodyPr>
          <a:lstStyle/>
          <a:p>
            <a:r>
              <a:rPr kumimoji="1" lang="ja-JP" altLang="en-US" sz="1000" b="1" dirty="0">
                <a:solidFill>
                  <a:schemeClr val="bg1"/>
                </a:solidFill>
              </a:rPr>
              <a:t>申し込み</a:t>
            </a:r>
            <a:endParaRPr kumimoji="1" lang="en-US" altLang="ja-JP" sz="1000" b="1" dirty="0">
              <a:solidFill>
                <a:schemeClr val="bg1"/>
              </a:solidFill>
            </a:endParaRPr>
          </a:p>
          <a:p>
            <a:r>
              <a:rPr lang="ja-JP" altLang="en-US" sz="1000" b="1" dirty="0">
                <a:solidFill>
                  <a:schemeClr val="bg1"/>
                </a:solidFill>
              </a:rPr>
              <a:t>フォーム</a:t>
            </a:r>
            <a:endParaRPr lang="en-US" altLang="ja-JP" sz="1000" b="1" dirty="0">
              <a:solidFill>
                <a:schemeClr val="bg1"/>
              </a:solidFill>
            </a:endParaRPr>
          </a:p>
          <a:p>
            <a:r>
              <a:rPr kumimoji="1" lang="en-US" altLang="ja-JP" sz="1000" b="1" dirty="0">
                <a:solidFill>
                  <a:schemeClr val="bg1"/>
                </a:solidFill>
              </a:rPr>
              <a:t>QR</a:t>
            </a:r>
            <a:r>
              <a:rPr kumimoji="1" lang="ja-JP" altLang="en-US" sz="1000" b="1" dirty="0">
                <a:solidFill>
                  <a:schemeClr val="bg1"/>
                </a:solidFill>
              </a:rPr>
              <a:t>コード</a:t>
            </a:r>
            <a:endParaRPr kumimoji="1" lang="en-US" altLang="ja-JP" sz="1000" b="1" dirty="0">
              <a:solidFill>
                <a:schemeClr val="bg1"/>
              </a:solidFill>
            </a:endParaRPr>
          </a:p>
        </p:txBody>
      </p:sp>
      <p:sp>
        <p:nvSpPr>
          <p:cNvPr id="47" name="テキスト ボックス 46">
            <a:extLst>
              <a:ext uri="{FF2B5EF4-FFF2-40B4-BE49-F238E27FC236}">
                <a16:creationId xmlns:a16="http://schemas.microsoft.com/office/drawing/2014/main" id="{FEB811F4-73E5-4D63-94C9-2CE2933C2484}"/>
              </a:ext>
            </a:extLst>
          </p:cNvPr>
          <p:cNvSpPr txBox="1"/>
          <p:nvPr/>
        </p:nvSpPr>
        <p:spPr>
          <a:xfrm>
            <a:off x="240064" y="3694986"/>
            <a:ext cx="3849452" cy="461665"/>
          </a:xfrm>
          <a:prstGeom prst="rect">
            <a:avLst/>
          </a:prstGeom>
          <a:noFill/>
        </p:spPr>
        <p:txBody>
          <a:bodyPr wrap="none" rtlCol="0">
            <a:spAutoFit/>
          </a:bodyPr>
          <a:lstStyle/>
          <a:p>
            <a:pPr algn="ctr"/>
            <a:r>
              <a:rPr kumimoji="1" lang="en-US" altLang="ja-JP" sz="2400" b="1" dirty="0">
                <a:solidFill>
                  <a:srgbClr val="FF0000"/>
                </a:solidFill>
                <a:effectLst>
                  <a:glow rad="203200">
                    <a:schemeClr val="bg1">
                      <a:alpha val="98000"/>
                    </a:schemeClr>
                  </a:glow>
                </a:effectLst>
              </a:rPr>
              <a:t>2022</a:t>
            </a:r>
            <a:r>
              <a:rPr lang="en-US" altLang="ja-JP" sz="2400" b="1" dirty="0">
                <a:solidFill>
                  <a:srgbClr val="FF0000"/>
                </a:solidFill>
                <a:effectLst>
                  <a:glow rad="203200">
                    <a:schemeClr val="bg1">
                      <a:alpha val="98000"/>
                    </a:schemeClr>
                  </a:glow>
                </a:effectLst>
              </a:rPr>
              <a:t>.</a:t>
            </a:r>
            <a:r>
              <a:rPr kumimoji="1" lang="en-US" altLang="ja-JP" sz="2400" b="1" dirty="0">
                <a:solidFill>
                  <a:srgbClr val="FF0000"/>
                </a:solidFill>
                <a:effectLst>
                  <a:glow rad="203200">
                    <a:schemeClr val="bg1">
                      <a:alpha val="98000"/>
                    </a:schemeClr>
                  </a:glow>
                </a:effectLst>
              </a:rPr>
              <a:t>7</a:t>
            </a:r>
            <a:r>
              <a:rPr lang="en-US" altLang="ja-JP" sz="2400" b="1" dirty="0">
                <a:solidFill>
                  <a:srgbClr val="FF0000"/>
                </a:solidFill>
                <a:effectLst>
                  <a:glow rad="203200">
                    <a:schemeClr val="bg1">
                      <a:alpha val="98000"/>
                    </a:schemeClr>
                  </a:glow>
                </a:effectLst>
              </a:rPr>
              <a:t>.</a:t>
            </a:r>
            <a:r>
              <a:rPr kumimoji="1" lang="en-US" altLang="ja-JP" sz="2400" b="1" dirty="0">
                <a:solidFill>
                  <a:srgbClr val="FF0000"/>
                </a:solidFill>
                <a:effectLst>
                  <a:glow rad="203200">
                    <a:schemeClr val="bg1">
                      <a:alpha val="98000"/>
                    </a:schemeClr>
                  </a:glow>
                </a:effectLst>
              </a:rPr>
              <a:t>31</a:t>
            </a:r>
            <a:r>
              <a:rPr lang="en-US" altLang="ja-JP" sz="2400" b="1" dirty="0">
                <a:solidFill>
                  <a:srgbClr val="FF0000"/>
                </a:solidFill>
                <a:effectLst>
                  <a:glow rad="203200">
                    <a:schemeClr val="bg1">
                      <a:alpha val="98000"/>
                    </a:schemeClr>
                  </a:glow>
                </a:effectLst>
              </a:rPr>
              <a:t>.Sat</a:t>
            </a:r>
            <a:r>
              <a:rPr lang="ja-JP" altLang="en-US" sz="2400" b="1" dirty="0">
                <a:solidFill>
                  <a:srgbClr val="FF0000"/>
                </a:solidFill>
                <a:effectLst>
                  <a:glow rad="203200">
                    <a:schemeClr val="bg1">
                      <a:alpha val="98000"/>
                    </a:schemeClr>
                  </a:glow>
                </a:effectLst>
              </a:rPr>
              <a:t>　</a:t>
            </a:r>
            <a:r>
              <a:rPr lang="en-US" altLang="ja-JP" sz="2400" b="1" dirty="0">
                <a:solidFill>
                  <a:srgbClr val="FF0000"/>
                </a:solidFill>
                <a:effectLst>
                  <a:glow rad="203200">
                    <a:schemeClr val="bg1">
                      <a:alpha val="98000"/>
                    </a:schemeClr>
                  </a:glow>
                </a:effectLst>
              </a:rPr>
              <a:t>10:00</a:t>
            </a:r>
            <a:r>
              <a:rPr lang="ja-JP" altLang="en-US" sz="2400" b="1" dirty="0">
                <a:solidFill>
                  <a:srgbClr val="FF0000"/>
                </a:solidFill>
                <a:effectLst>
                  <a:glow rad="203200">
                    <a:schemeClr val="bg1">
                      <a:alpha val="98000"/>
                    </a:schemeClr>
                  </a:glow>
                </a:effectLst>
              </a:rPr>
              <a:t>～</a:t>
            </a:r>
            <a:r>
              <a:rPr lang="en-US" altLang="ja-JP" sz="2400" b="1" dirty="0">
                <a:solidFill>
                  <a:srgbClr val="FF0000"/>
                </a:solidFill>
                <a:effectLst>
                  <a:glow rad="203200">
                    <a:schemeClr val="bg1">
                      <a:alpha val="98000"/>
                    </a:schemeClr>
                  </a:glow>
                </a:effectLst>
              </a:rPr>
              <a:t>11:30</a:t>
            </a:r>
            <a:endParaRPr kumimoji="1" lang="ja-JP" altLang="en-US" sz="2400" b="1" dirty="0">
              <a:solidFill>
                <a:srgbClr val="FF0000"/>
              </a:solidFill>
              <a:effectLst>
                <a:glow rad="203200">
                  <a:schemeClr val="bg1">
                    <a:alpha val="98000"/>
                  </a:schemeClr>
                </a:glow>
              </a:effectLst>
            </a:endParaRPr>
          </a:p>
        </p:txBody>
      </p:sp>
      <p:sp>
        <p:nvSpPr>
          <p:cNvPr id="23" name="テキスト ボックス 22">
            <a:extLst>
              <a:ext uri="{FF2B5EF4-FFF2-40B4-BE49-F238E27FC236}">
                <a16:creationId xmlns:a16="http://schemas.microsoft.com/office/drawing/2014/main" id="{6FC76BBE-FE44-40A6-9C2B-2E666CFC9FB5}"/>
              </a:ext>
            </a:extLst>
          </p:cNvPr>
          <p:cNvSpPr txBox="1"/>
          <p:nvPr/>
        </p:nvSpPr>
        <p:spPr>
          <a:xfrm rot="213402">
            <a:off x="4883225" y="2175000"/>
            <a:ext cx="1538883" cy="1879681"/>
          </a:xfrm>
          <a:prstGeom prst="rect">
            <a:avLst/>
          </a:prstGeom>
          <a:noFill/>
        </p:spPr>
        <p:txBody>
          <a:bodyPr vert="eaVert" wrap="none" rtlCol="0">
            <a:spAutoFit/>
          </a:bodyPr>
          <a:lstStyle/>
          <a:p>
            <a:pPr algn="ctr"/>
            <a:r>
              <a:rPr kumimoji="1" lang="ja-JP" altLang="en-US" sz="2200" dirty="0">
                <a:solidFill>
                  <a:schemeClr val="bg1"/>
                </a:solidFill>
                <a:latin typeface="HGP明朝B" panose="02020800000000000000" pitchFamily="18" charset="-128"/>
                <a:ea typeface="HGP明朝B" panose="02020800000000000000" pitchFamily="18" charset="-128"/>
              </a:rPr>
              <a:t>○○幼稚園に</a:t>
            </a:r>
            <a:endParaRPr kumimoji="1" lang="en-US" altLang="ja-JP" sz="2200" dirty="0">
              <a:solidFill>
                <a:schemeClr val="bg1"/>
              </a:solidFill>
              <a:latin typeface="HGP明朝B" panose="02020800000000000000" pitchFamily="18" charset="-128"/>
              <a:ea typeface="HGP明朝B" panose="02020800000000000000" pitchFamily="18" charset="-128"/>
            </a:endParaRPr>
          </a:p>
          <a:p>
            <a:pPr algn="ctr"/>
            <a:r>
              <a:rPr lang="ja-JP" altLang="en-US" sz="2200" dirty="0">
                <a:solidFill>
                  <a:schemeClr val="bg1"/>
                </a:solidFill>
                <a:latin typeface="HGP明朝B" panose="02020800000000000000" pitchFamily="18" charset="-128"/>
                <a:ea typeface="HGP明朝B" panose="02020800000000000000" pitchFamily="18" charset="-128"/>
              </a:rPr>
              <a:t>見て、聴いて、</a:t>
            </a:r>
            <a:endParaRPr lang="en-US" altLang="ja-JP" sz="2200" dirty="0">
              <a:solidFill>
                <a:schemeClr val="bg1"/>
              </a:solidFill>
              <a:latin typeface="HGP明朝B" panose="02020800000000000000" pitchFamily="18" charset="-128"/>
              <a:ea typeface="HGP明朝B" panose="02020800000000000000" pitchFamily="18" charset="-128"/>
            </a:endParaRPr>
          </a:p>
          <a:p>
            <a:pPr algn="ctr"/>
            <a:r>
              <a:rPr lang="ja-JP" altLang="en-US" sz="2200" dirty="0">
                <a:solidFill>
                  <a:schemeClr val="bg1"/>
                </a:solidFill>
                <a:latin typeface="HGP明朝B" panose="02020800000000000000" pitchFamily="18" charset="-128"/>
                <a:ea typeface="HGP明朝B" panose="02020800000000000000" pitchFamily="18" charset="-128"/>
              </a:rPr>
              <a:t>触れて、感じる</a:t>
            </a:r>
            <a:endParaRPr lang="en-US" altLang="ja-JP" sz="2200" dirty="0">
              <a:solidFill>
                <a:schemeClr val="bg1"/>
              </a:solidFill>
              <a:latin typeface="HGP明朝B" panose="02020800000000000000" pitchFamily="18" charset="-128"/>
              <a:ea typeface="HGP明朝B" panose="02020800000000000000" pitchFamily="18" charset="-128"/>
            </a:endParaRPr>
          </a:p>
          <a:p>
            <a:pPr algn="ctr"/>
            <a:r>
              <a:rPr lang="ja-JP" altLang="en-US" sz="2200" dirty="0">
                <a:solidFill>
                  <a:schemeClr val="bg1"/>
                </a:solidFill>
                <a:latin typeface="HGP明朝B" panose="02020800000000000000" pitchFamily="18" charset="-128"/>
                <a:ea typeface="HGP明朝B" panose="02020800000000000000" pitchFamily="18" charset="-128"/>
              </a:rPr>
              <a:t>体験会付き</a:t>
            </a:r>
            <a:endParaRPr lang="en-US" altLang="ja-JP" sz="2200" dirty="0">
              <a:solidFill>
                <a:schemeClr val="bg1"/>
              </a:solidFill>
              <a:latin typeface="HGP明朝B" panose="02020800000000000000" pitchFamily="18" charset="-128"/>
              <a:ea typeface="HGP明朝B" panose="02020800000000000000" pitchFamily="18" charset="-128"/>
            </a:endParaRPr>
          </a:p>
        </p:txBody>
      </p:sp>
      <p:pic>
        <p:nvPicPr>
          <p:cNvPr id="10" name="図 9">
            <a:extLst>
              <a:ext uri="{FF2B5EF4-FFF2-40B4-BE49-F238E27FC236}">
                <a16:creationId xmlns:a16="http://schemas.microsoft.com/office/drawing/2014/main" id="{5D82C1D8-DA81-BAB0-A913-178FB92CCF0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5757" b="1697"/>
          <a:stretch/>
        </p:blipFill>
        <p:spPr>
          <a:xfrm>
            <a:off x="20603" y="22646"/>
            <a:ext cx="2206462" cy="1535551"/>
          </a:xfrm>
          <a:prstGeom prst="rect">
            <a:avLst/>
          </a:prstGeom>
          <a:ln w="38100">
            <a:solidFill>
              <a:schemeClr val="bg1"/>
            </a:solidFill>
          </a:ln>
        </p:spPr>
      </p:pic>
      <p:pic>
        <p:nvPicPr>
          <p:cNvPr id="14" name="図 13">
            <a:extLst>
              <a:ext uri="{FF2B5EF4-FFF2-40B4-BE49-F238E27FC236}">
                <a16:creationId xmlns:a16="http://schemas.microsoft.com/office/drawing/2014/main" id="{709C9387-6E34-6E94-4F73-BF62F6375789}"/>
              </a:ext>
            </a:extLst>
          </p:cNvPr>
          <p:cNvPicPr>
            <a:picLocks noChangeAspect="1"/>
          </p:cNvPicPr>
          <p:nvPr/>
        </p:nvPicPr>
        <p:blipFill rotWithShape="1">
          <a:blip r:embed="rId5">
            <a:extLst>
              <a:ext uri="{28A0092B-C50C-407E-A947-70E740481C1C}">
                <a14:useLocalDpi xmlns:a14="http://schemas.microsoft.com/office/drawing/2010/main" val="0"/>
              </a:ext>
            </a:extLst>
          </a:blip>
          <a:srcRect l="20606" t="27465" r="7582" b="8284"/>
          <a:stretch/>
        </p:blipFill>
        <p:spPr>
          <a:xfrm>
            <a:off x="4545992" y="772"/>
            <a:ext cx="2320927" cy="1557425"/>
          </a:xfrm>
          <a:prstGeom prst="rect">
            <a:avLst/>
          </a:prstGeom>
          <a:ln w="38100">
            <a:solidFill>
              <a:schemeClr val="bg1"/>
            </a:solidFill>
          </a:ln>
        </p:spPr>
      </p:pic>
    </p:spTree>
    <p:extLst>
      <p:ext uri="{BB962C8B-B14F-4D97-AF65-F5344CB8AC3E}">
        <p14:creationId xmlns:p14="http://schemas.microsoft.com/office/powerpoint/2010/main" val="40923840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TotalTime>
  <Words>298</Words>
  <Application>Microsoft Office PowerPoint</Application>
  <PresentationFormat>A4 210 x 297 mm</PresentationFormat>
  <Paragraphs>49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HGP明朝B</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MAEKAWA RIKO</cp:lastModifiedBy>
  <cp:revision>39</cp:revision>
  <dcterms:created xsi:type="dcterms:W3CDTF">2021-06-09T01:40:23Z</dcterms:created>
  <dcterms:modified xsi:type="dcterms:W3CDTF">2022-09-14T07:51:11Z</dcterms:modified>
</cp:coreProperties>
</file>