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A1C"/>
    <a:srgbClr val="8F633C"/>
    <a:srgbClr val="BCD2BD"/>
    <a:srgbClr val="F2E8DE"/>
    <a:srgbClr val="E61627"/>
    <a:srgbClr val="F5CD20"/>
    <a:srgbClr val="6D9B6F"/>
    <a:srgbClr val="D0574A"/>
    <a:srgbClr val="FFF100"/>
    <a:srgbClr val="D8B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370" y="78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52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7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45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1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53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1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36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2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52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4A4D-087B-45D7-A85E-18AB6C2AFA02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0B2C-EC08-441E-877E-37639AD53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13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2E8DE"/>
          </a:solidFill>
          <a:ln>
            <a:solidFill>
              <a:srgbClr val="F2E8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7" t="25791" b="25047"/>
          <a:stretch/>
        </p:blipFill>
        <p:spPr>
          <a:xfrm>
            <a:off x="4684167" y="-314770"/>
            <a:ext cx="2271037" cy="1571244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18" r="48603" b="23790"/>
          <a:stretch/>
        </p:blipFill>
        <p:spPr>
          <a:xfrm>
            <a:off x="-107878" y="-98082"/>
            <a:ext cx="2385874" cy="147018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t="3359" b="55657"/>
          <a:stretch/>
        </p:blipFill>
        <p:spPr>
          <a:xfrm>
            <a:off x="-16329" y="1325239"/>
            <a:ext cx="6893359" cy="2188028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292" y="7925762"/>
            <a:ext cx="6872868" cy="1995416"/>
          </a:xfrm>
          <a:prstGeom prst="rect">
            <a:avLst/>
          </a:prstGeom>
          <a:solidFill>
            <a:srgbClr val="BCD2BD"/>
          </a:solidFill>
          <a:ln>
            <a:solidFill>
              <a:srgbClr val="BCD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267818" y="8628617"/>
            <a:ext cx="204257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162-0844</a:t>
            </a:r>
          </a:p>
          <a:p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東京都新宿区市ヶ谷八幡町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12-1 </a:t>
            </a:r>
            <a:r>
              <a:rPr lang="en-US" altLang="ja-JP" sz="1000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GardenTerrace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2F</a:t>
            </a: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3849" y="8337633"/>
            <a:ext cx="2467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ご参加は</a:t>
            </a:r>
            <a:r>
              <a:rPr kumimoji="1" lang="ja-JP" altLang="en-US" sz="1000" b="1" dirty="0">
                <a:solidFill>
                  <a:srgbClr val="F5CD2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お申込み制</a:t>
            </a:r>
            <a:r>
              <a:rPr kumimoji="1"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となっております。</a:t>
            </a:r>
            <a:endParaRPr kumimoji="1" lang="en-US" altLang="ja-JP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お申込みはお電話またはホームページから！</a:t>
            </a:r>
            <a:endParaRPr kumimoji="1" lang="ja-JP" altLang="en-US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315809" y="8204779"/>
            <a:ext cx="1447683" cy="15938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（地図）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円/楕円 44"/>
          <p:cNvSpPr>
            <a:spLocks noChangeAspect="1"/>
          </p:cNvSpPr>
          <p:nvPr/>
        </p:nvSpPr>
        <p:spPr>
          <a:xfrm>
            <a:off x="6176595" y="8041810"/>
            <a:ext cx="516156" cy="516156"/>
          </a:xfrm>
          <a:prstGeom prst="ellipse">
            <a:avLst/>
          </a:prstGeom>
          <a:solidFill>
            <a:srgbClr val="F5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xmlns="" id="{DE68468B-B9E6-4734-AA7A-A04E193CF840}"/>
              </a:ext>
            </a:extLst>
          </p:cNvPr>
          <p:cNvSpPr txBox="1"/>
          <p:nvPr/>
        </p:nvSpPr>
        <p:spPr>
          <a:xfrm>
            <a:off x="6203016" y="8204778"/>
            <a:ext cx="465865" cy="195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MAP</a:t>
            </a:r>
            <a:endParaRPr kumimoji="1"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82111" y="4943316"/>
            <a:ext cx="6510640" cy="21890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3349" y="5146050"/>
            <a:ext cx="6071302" cy="1788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こんにちは。親子カフェ</a:t>
            </a:r>
            <a:r>
              <a:rPr lang="ja-JP" altLang="en-US" sz="1050" dirty="0">
                <a:solidFill>
                  <a:srgbClr val="E6162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「ぴよぽかひろば」</a:t>
            </a: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です。</a:t>
            </a:r>
            <a:endParaRPr lang="en-US" altLang="ja-JP" sz="1050" dirty="0">
              <a:solidFill>
                <a:srgbClr val="4D3A1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初めての子育てで分からないことだらけ</a:t>
            </a:r>
            <a:r>
              <a:rPr lang="en-US" altLang="ja-JP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…</a:t>
            </a: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コロナ禍でなかなかママ友ができない</a:t>
            </a:r>
            <a:r>
              <a:rPr lang="en-US" altLang="ja-JP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.…</a:t>
            </a: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少し疲れたのでゆっくり休みたい</a:t>
            </a:r>
            <a:r>
              <a:rPr lang="en-US" altLang="ja-JP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…</a:t>
            </a: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そう感じていませんか？毎日がんばるママさんみんなが持っているお悩みです。</a:t>
            </a:r>
            <a:r>
              <a:rPr lang="ja-JP" altLang="en-US" sz="1050" dirty="0" err="1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ぴよぽかひろば</a:t>
            </a: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では、そんなママさんが</a:t>
            </a:r>
            <a:r>
              <a:rPr lang="ja-JP" altLang="en-US" sz="1050" dirty="0">
                <a:solidFill>
                  <a:srgbClr val="E6162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ホッとするひととき</a:t>
            </a: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を過ごせる場所となっております。</a:t>
            </a:r>
            <a:endParaRPr lang="en-US" altLang="ja-JP" sz="1050" dirty="0">
              <a:solidFill>
                <a:srgbClr val="4D3A1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オムツ</a:t>
            </a:r>
            <a:r>
              <a:rPr kumimoji="1"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替えはもちろん、離乳食の持ち込みも</a:t>
            </a:r>
            <a:r>
              <a:rPr kumimoji="1" lang="en-US" altLang="ja-JP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OK</a:t>
            </a:r>
            <a:r>
              <a:rPr kumimoji="1" lang="ja-JP" altLang="en-US" sz="1050" dirty="0" err="1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r>
              <a:rPr kumimoji="1"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絵本やおもちゃ、</a:t>
            </a:r>
            <a:r>
              <a:rPr kumimoji="1" lang="ja-JP" altLang="en-US" sz="1050" dirty="0">
                <a:solidFill>
                  <a:srgbClr val="E6162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授乳中のママさんのためのドリンクや軽食もあります</a:t>
            </a:r>
            <a:r>
              <a:rPr kumimoji="1"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。子どもから目を離せないママさんたちの気持ちに寄り添った</a:t>
            </a:r>
            <a:r>
              <a:rPr kumimoji="1" lang="ja-JP" altLang="en-US" sz="1050" dirty="0">
                <a:solidFill>
                  <a:srgbClr val="E6162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安全安心設計</a:t>
            </a:r>
            <a:r>
              <a:rPr kumimoji="1"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となっております。</a:t>
            </a:r>
            <a:r>
              <a:rPr lang="ja-JP" altLang="en-US" sz="1050" dirty="0">
                <a:solidFill>
                  <a:srgbClr val="E6162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子育て情報の共有</a:t>
            </a: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や</a:t>
            </a:r>
            <a:r>
              <a:rPr lang="ja-JP" altLang="en-US" sz="1050" dirty="0">
                <a:solidFill>
                  <a:srgbClr val="E6162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子育てに関する相談</a:t>
            </a:r>
            <a:r>
              <a:rPr lang="ja-JP" altLang="en-US" sz="105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をすることで毎日の子育てがより楽しくなりますよ。</a:t>
            </a:r>
            <a:endParaRPr kumimoji="1" lang="ja-JP" altLang="en-US" sz="1050" dirty="0">
              <a:solidFill>
                <a:srgbClr val="4D3A1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94151" y="2506057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毎日がんばるママさん、</a:t>
            </a:r>
            <a:endParaRPr lang="en-US" altLang="ja-JP" sz="1200" dirty="0">
              <a:solidFill>
                <a:srgbClr val="4D3A1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200" dirty="0">
                <a:solidFill>
                  <a:srgbClr val="4D3A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ちょっとひと息つきましょう。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9529" y="8055063"/>
            <a:ext cx="461938" cy="461938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4094151" y="2906863"/>
            <a:ext cx="31311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solidFill>
                  <a:srgbClr val="4D3A1C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０～１歳の親子が集まる安全安心な心休まる場所です。</a:t>
            </a:r>
            <a:endParaRPr lang="en-US" altLang="ja-JP" sz="900" dirty="0">
              <a:solidFill>
                <a:srgbClr val="4D3A1C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900" dirty="0">
                <a:solidFill>
                  <a:srgbClr val="4D3A1C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「ママ友がほしいな」「ちょっと不安だな」</a:t>
            </a:r>
            <a:endParaRPr kumimoji="1" lang="en-US" altLang="ja-JP" sz="900" dirty="0">
              <a:solidFill>
                <a:srgbClr val="4D3A1C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900" dirty="0">
                <a:solidFill>
                  <a:srgbClr val="4D3A1C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そんな子育てにホッとするひとときを提供します。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317971" y="9649352"/>
            <a:ext cx="15045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http://www.gclip.net/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269144" y="9205680"/>
            <a:ext cx="20339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03-5579-2356</a:t>
            </a:r>
          </a:p>
          <a:p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お電話受付時間：月～土 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10:00~17:00</a:t>
            </a:r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日曜・祝日はお休み</a:t>
            </a:r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792638" y="8095045"/>
            <a:ext cx="136003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GCLIP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幼稚園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ぴよぽか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カフェ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1358035" y="9448463"/>
            <a:ext cx="1106424" cy="196364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GCLIP</a:t>
            </a:r>
            <a:r>
              <a:rPr kumimoji="1" lang="ja-JP" altLang="en-US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幼稚園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xmlns="" id="{45A4822C-1E84-4288-BEC5-B4BE3FD5E7A2}"/>
              </a:ext>
            </a:extLst>
          </p:cNvPr>
          <p:cNvSpPr/>
          <p:nvPr/>
        </p:nvSpPr>
        <p:spPr>
          <a:xfrm>
            <a:off x="2510340" y="9444558"/>
            <a:ext cx="514800" cy="1963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検索</a:t>
            </a:r>
          </a:p>
        </p:txBody>
      </p:sp>
      <p:sp>
        <p:nvSpPr>
          <p:cNvPr id="79" name="右矢印 34">
            <a:extLst>
              <a:ext uri="{FF2B5EF4-FFF2-40B4-BE49-F238E27FC236}">
                <a16:creationId xmlns:a16="http://schemas.microsoft.com/office/drawing/2014/main" xmlns="" id="{0B1C9B64-8356-46DC-B4F8-FDC263DD3B10}"/>
              </a:ext>
            </a:extLst>
          </p:cNvPr>
          <p:cNvSpPr/>
          <p:nvPr/>
        </p:nvSpPr>
        <p:spPr>
          <a:xfrm rot="12830729">
            <a:off x="2961132" y="9589952"/>
            <a:ext cx="158400" cy="118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6" name="図 7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95" y="8921122"/>
            <a:ext cx="894317" cy="894317"/>
          </a:xfrm>
          <a:prstGeom prst="rect">
            <a:avLst/>
          </a:prstGeom>
        </p:spPr>
      </p:pic>
      <p:sp>
        <p:nvSpPr>
          <p:cNvPr id="87" name="テキスト ボックス 86"/>
          <p:cNvSpPr txBox="1"/>
          <p:nvPr/>
        </p:nvSpPr>
        <p:spPr>
          <a:xfrm>
            <a:off x="336640" y="7104974"/>
            <a:ext cx="548304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感染症対策として、アルコール消毒や換気、マスク着用等を行っております。</a:t>
            </a:r>
            <a:endParaRPr lang="en-US" altLang="ja-JP" sz="900" dirty="0">
              <a:solidFill>
                <a:srgbClr val="4D3A1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初回参加時は無料、その後会員登録</a:t>
            </a:r>
            <a:r>
              <a:rPr lang="en-US" altLang="ja-JP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会員登録費：</a:t>
            </a:r>
            <a:r>
              <a:rPr lang="en-US" altLang="ja-JP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en-US" altLang="ja-JP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していただきますと、</a:t>
            </a:r>
            <a:endParaRPr lang="en-US" altLang="ja-JP" sz="900" dirty="0">
              <a:solidFill>
                <a:srgbClr val="4D3A1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回目以降のご参加は基本無料</a:t>
            </a:r>
            <a:r>
              <a:rPr lang="en-US" altLang="ja-JP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特別なイベントの場合は実費がかかる場合もございます</a:t>
            </a:r>
            <a:r>
              <a:rPr lang="en-US" altLang="ja-JP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900" dirty="0">
                <a:solidFill>
                  <a:srgbClr val="4D3A1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となります。</a:t>
            </a:r>
            <a:endParaRPr lang="en-US" altLang="ja-JP" sz="900" dirty="0">
              <a:solidFill>
                <a:srgbClr val="4D3A1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80338" y="8014300"/>
            <a:ext cx="2252724" cy="279416"/>
          </a:xfrm>
          <a:prstGeom prst="roundRect">
            <a:avLst>
              <a:gd name="adj" fmla="val 50000"/>
            </a:avLst>
          </a:prstGeom>
          <a:solidFill>
            <a:srgbClr val="F5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942" y="8041810"/>
            <a:ext cx="23818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rgbClr val="4E3B1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お申込み・お問い合わせはこちら</a:t>
            </a:r>
            <a:endParaRPr kumimoji="1" lang="ja-JP" altLang="en-US" sz="1050" b="1" dirty="0">
              <a:solidFill>
                <a:srgbClr val="4E3B1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25794" y="27076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4D3A1C"/>
                </a:solidFill>
                <a:effectLst>
                  <a:glow rad="152400">
                    <a:schemeClr val="bg1">
                      <a:alpha val="95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親子カフェ</a:t>
            </a:r>
            <a:endParaRPr kumimoji="1" lang="ja-JP" altLang="en-US" sz="2400" dirty="0">
              <a:solidFill>
                <a:srgbClr val="4D3A1C"/>
              </a:solidFill>
              <a:effectLst>
                <a:glow rad="152400">
                  <a:schemeClr val="bg1">
                    <a:alpha val="95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16551" y="490684"/>
            <a:ext cx="3826689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400" dirty="0" err="1">
                <a:solidFill>
                  <a:srgbClr val="E61627"/>
                </a:solidFill>
                <a:effectLst>
                  <a:glow rad="152400">
                    <a:schemeClr val="bg1">
                      <a:alpha val="95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ぴよぽか</a:t>
            </a:r>
            <a:r>
              <a:rPr lang="ja-JP" altLang="en-US" sz="3600" dirty="0" err="1">
                <a:solidFill>
                  <a:srgbClr val="E61627"/>
                </a:solidFill>
                <a:effectLst>
                  <a:glow rad="152400">
                    <a:schemeClr val="bg1">
                      <a:alpha val="95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ひろば</a:t>
            </a:r>
            <a:endParaRPr kumimoji="1" lang="ja-JP" altLang="en-US" sz="4400" dirty="0">
              <a:solidFill>
                <a:srgbClr val="E61627"/>
              </a:solidFill>
              <a:effectLst>
                <a:glow rad="152400">
                  <a:schemeClr val="bg1">
                    <a:alpha val="95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5188017" y="1101300"/>
            <a:ext cx="1472650" cy="1472650"/>
          </a:xfrm>
          <a:prstGeom prst="ellipse">
            <a:avLst/>
          </a:prstGeom>
          <a:solidFill>
            <a:srgbClr val="F5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83111" y="1264036"/>
            <a:ext cx="1282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4E3B1D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０～１歳の</a:t>
            </a:r>
            <a:endParaRPr kumimoji="1" lang="en-US" altLang="ja-JP" sz="1400" dirty="0">
              <a:solidFill>
                <a:srgbClr val="4E3B1D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1400" dirty="0">
                <a:solidFill>
                  <a:srgbClr val="4E3B1D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親子向け</a:t>
            </a:r>
          </a:p>
        </p:txBody>
      </p:sp>
      <p:cxnSp>
        <p:nvCxnSpPr>
          <p:cNvPr id="57" name="直線コネクタ 56"/>
          <p:cNvCxnSpPr/>
          <p:nvPr/>
        </p:nvCxnSpPr>
        <p:spPr>
          <a:xfrm>
            <a:off x="5315809" y="1821254"/>
            <a:ext cx="1217066" cy="0"/>
          </a:xfrm>
          <a:prstGeom prst="line">
            <a:avLst/>
          </a:prstGeom>
          <a:ln w="19050">
            <a:solidFill>
              <a:srgbClr val="4D3A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5283111" y="1836940"/>
            <a:ext cx="1282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4E3B1D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無料</a:t>
            </a:r>
            <a:endParaRPr lang="en-US" altLang="ja-JP" sz="1400" dirty="0">
              <a:solidFill>
                <a:srgbClr val="4E3B1D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1400" dirty="0">
                <a:solidFill>
                  <a:srgbClr val="4E3B1D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事前予約制</a:t>
            </a:r>
          </a:p>
        </p:txBody>
      </p:sp>
      <p:cxnSp>
        <p:nvCxnSpPr>
          <p:cNvPr id="93" name="直線コネクタ 92"/>
          <p:cNvCxnSpPr/>
          <p:nvPr/>
        </p:nvCxnSpPr>
        <p:spPr>
          <a:xfrm>
            <a:off x="160778" y="8738985"/>
            <a:ext cx="50828" cy="12812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1300439" y="8730030"/>
            <a:ext cx="196571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GCLIP</a:t>
            </a:r>
            <a:r>
              <a:rPr kumimoji="1"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幼稚園</a:t>
            </a:r>
            <a:endParaRPr kumimoji="1" lang="en-US" altLang="ja-JP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b="1" dirty="0">
                <a:solidFill>
                  <a:srgbClr val="F5CD2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050" b="1" dirty="0">
                <a:solidFill>
                  <a:srgbClr val="F5CD2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050" b="1" dirty="0">
                <a:solidFill>
                  <a:srgbClr val="F5CD2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03-5579-2356</a:t>
            </a:r>
          </a:p>
          <a:p>
            <a:r>
              <a:rPr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お電話受付時間：月～土 </a:t>
            </a:r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10:00~17:00</a:t>
            </a:r>
            <a:r>
              <a:rPr lang="en-US" altLang="ja-JP" sz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日曜・祝日はお休み</a:t>
            </a:r>
            <a:r>
              <a:rPr lang="en-US" altLang="ja-JP" sz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21514" y="8712144"/>
            <a:ext cx="11313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ホームページはこちら</a:t>
            </a:r>
          </a:p>
        </p:txBody>
      </p:sp>
      <p:cxnSp>
        <p:nvCxnSpPr>
          <p:cNvPr id="103" name="直線コネクタ 102"/>
          <p:cNvCxnSpPr/>
          <p:nvPr/>
        </p:nvCxnSpPr>
        <p:spPr>
          <a:xfrm flipH="1">
            <a:off x="1167335" y="8738985"/>
            <a:ext cx="50828" cy="12812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3244766" y="7976199"/>
            <a:ext cx="0" cy="1872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9" r="10306" b="46829"/>
          <a:stretch/>
        </p:blipFill>
        <p:spPr>
          <a:xfrm>
            <a:off x="3638786" y="3473419"/>
            <a:ext cx="2094206" cy="14101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2" b="13476"/>
          <a:stretch/>
        </p:blipFill>
        <p:spPr>
          <a:xfrm>
            <a:off x="2107671" y="3480410"/>
            <a:ext cx="1540663" cy="140286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7" t="2963" b="7045"/>
          <a:stretch/>
        </p:blipFill>
        <p:spPr>
          <a:xfrm>
            <a:off x="0" y="3494469"/>
            <a:ext cx="2152261" cy="140425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4" r="30747"/>
          <a:stretch/>
        </p:blipFill>
        <p:spPr>
          <a:xfrm>
            <a:off x="5732993" y="3506129"/>
            <a:ext cx="1141336" cy="137087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6469">
            <a:off x="506893" y="253268"/>
            <a:ext cx="1109658" cy="8081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テキスト ボックス 21"/>
          <p:cNvSpPr txBox="1"/>
          <p:nvPr/>
        </p:nvSpPr>
        <p:spPr>
          <a:xfrm rot="21025964">
            <a:off x="681364" y="483123"/>
            <a:ext cx="861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OPEN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645" y="6877060"/>
            <a:ext cx="1114658" cy="83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1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324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HGPｺﾞｼｯｸM</vt:lpstr>
      <vt:lpstr>HGS創英角ﾎﾟｯﾌﾟ体</vt:lpstr>
      <vt:lpstr>HG創英角ﾎﾟｯﾌﾟ体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41</cp:revision>
  <dcterms:created xsi:type="dcterms:W3CDTF">2022-01-28T01:43:01Z</dcterms:created>
  <dcterms:modified xsi:type="dcterms:W3CDTF">2022-09-28T09:00:22Z</dcterms:modified>
</cp:coreProperties>
</file>