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394E"/>
    <a:srgbClr val="482400"/>
    <a:srgbClr val="FF9999"/>
    <a:srgbClr val="FF0066"/>
    <a:srgbClr val="FCF001"/>
    <a:srgbClr val="663300"/>
    <a:srgbClr val="FCEBF1"/>
    <a:srgbClr val="FFC5C5"/>
    <a:srgbClr val="C1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 showGuides="1">
      <p:cViewPr>
        <p:scale>
          <a:sx n="192" d="100"/>
          <a:sy n="192" d="100"/>
        </p:scale>
        <p:origin x="624" y="-6408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54D7-BDBE-453C-9A8C-1BC454A4B0BD}" type="datetimeFigureOut">
              <a:rPr kumimoji="1" lang="ja-JP" altLang="en-US" smtClean="0"/>
              <a:t>2022/4/29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20E5-BCA1-4ABA-9763-F6E9513E3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540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54D7-BDBE-453C-9A8C-1BC454A4B0BD}" type="datetimeFigureOut">
              <a:rPr kumimoji="1" lang="ja-JP" altLang="en-US" smtClean="0"/>
              <a:t>2022/4/29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20E5-BCA1-4ABA-9763-F6E9513E3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73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54D7-BDBE-453C-9A8C-1BC454A4B0BD}" type="datetimeFigureOut">
              <a:rPr kumimoji="1" lang="ja-JP" altLang="en-US" smtClean="0"/>
              <a:t>2022/4/29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20E5-BCA1-4ABA-9763-F6E9513E3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67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54D7-BDBE-453C-9A8C-1BC454A4B0BD}" type="datetimeFigureOut">
              <a:rPr kumimoji="1" lang="ja-JP" altLang="en-US" smtClean="0"/>
              <a:t>2022/4/29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20E5-BCA1-4ABA-9763-F6E9513E3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47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54D7-BDBE-453C-9A8C-1BC454A4B0BD}" type="datetimeFigureOut">
              <a:rPr kumimoji="1" lang="ja-JP" altLang="en-US" smtClean="0"/>
              <a:t>2022/4/29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20E5-BCA1-4ABA-9763-F6E9513E3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58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54D7-BDBE-453C-9A8C-1BC454A4B0BD}" type="datetimeFigureOut">
              <a:rPr kumimoji="1" lang="ja-JP" altLang="en-US" smtClean="0"/>
              <a:t>2022/4/29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20E5-BCA1-4ABA-9763-F6E9513E3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26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54D7-BDBE-453C-9A8C-1BC454A4B0BD}" type="datetimeFigureOut">
              <a:rPr kumimoji="1" lang="ja-JP" altLang="en-US" smtClean="0"/>
              <a:t>2022/4/29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20E5-BCA1-4ABA-9763-F6E9513E3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19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54D7-BDBE-453C-9A8C-1BC454A4B0BD}" type="datetimeFigureOut">
              <a:rPr kumimoji="1" lang="ja-JP" altLang="en-US" smtClean="0"/>
              <a:t>2022/4/29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20E5-BCA1-4ABA-9763-F6E9513E3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12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54D7-BDBE-453C-9A8C-1BC454A4B0BD}" type="datetimeFigureOut">
              <a:rPr kumimoji="1" lang="ja-JP" altLang="en-US" smtClean="0"/>
              <a:t>2022/4/29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20E5-BCA1-4ABA-9763-F6E9513E3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38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54D7-BDBE-453C-9A8C-1BC454A4B0BD}" type="datetimeFigureOut">
              <a:rPr kumimoji="1" lang="ja-JP" altLang="en-US" smtClean="0"/>
              <a:t>2022/4/29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20E5-BCA1-4ABA-9763-F6E9513E3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65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54D7-BDBE-453C-9A8C-1BC454A4B0BD}" type="datetimeFigureOut">
              <a:rPr kumimoji="1" lang="ja-JP" altLang="en-US" smtClean="0"/>
              <a:t>2022/4/29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20E5-BCA1-4ABA-9763-F6E9513E3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74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F54D7-BDBE-453C-9A8C-1BC454A4B0BD}" type="datetimeFigureOut">
              <a:rPr kumimoji="1" lang="ja-JP" altLang="en-US" smtClean="0"/>
              <a:t>2022/4/29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C20E5-BCA1-4ABA-9763-F6E9513E3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80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>
            <a:off x="0" y="-51923"/>
            <a:ext cx="6856377" cy="8017397"/>
          </a:xfrm>
          <a:prstGeom prst="rect">
            <a:avLst/>
          </a:prstGeom>
          <a:solidFill>
            <a:srgbClr val="FCE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7658" y="675463"/>
            <a:ext cx="667362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600" dirty="0">
                <a:ln w="304800">
                  <a:solidFill>
                    <a:srgbClr val="B8394E"/>
                  </a:solidFill>
                </a:ln>
                <a:solidFill>
                  <a:srgbClr val="FCF001"/>
                </a:solidFill>
                <a:latin typeface="HGSSoeiKakugothicUB" panose="020B0900000000000000" pitchFamily="34" charset="-128"/>
                <a:ea typeface="HGSSoeiKakugothicUB" panose="020B0900000000000000" pitchFamily="34" charset="-128"/>
              </a:rPr>
              <a:t>お友達紹介キャンペーン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13638" y="1521889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rgbClr val="4824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キャンペーン期間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02434" y="1777713"/>
            <a:ext cx="5248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spc="300" dirty="0">
                <a:solidFill>
                  <a:srgbClr val="B8394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sz="1600" b="1" spc="300" dirty="0">
                <a:solidFill>
                  <a:srgbClr val="B8394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600" b="1" spc="300" dirty="0">
                <a:solidFill>
                  <a:srgbClr val="B8394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600" b="1" spc="300" dirty="0">
                <a:solidFill>
                  <a:srgbClr val="B8394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b="1" spc="300" dirty="0">
                <a:solidFill>
                  <a:srgbClr val="B8394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b="1" spc="300" dirty="0">
                <a:solidFill>
                  <a:srgbClr val="B8394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600" b="1" spc="300" dirty="0">
                <a:solidFill>
                  <a:srgbClr val="B8394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b="1" spc="300" dirty="0">
                <a:solidFill>
                  <a:srgbClr val="B8394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b="1" spc="300" dirty="0">
                <a:solidFill>
                  <a:srgbClr val="B8394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b="1" spc="300" dirty="0">
                <a:solidFill>
                  <a:srgbClr val="B8394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600" b="1" spc="300" dirty="0">
                <a:solidFill>
                  <a:srgbClr val="B8394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600" b="1" spc="300" dirty="0">
                <a:solidFill>
                  <a:srgbClr val="B8394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600" b="1" spc="300" dirty="0">
                <a:solidFill>
                  <a:srgbClr val="B8394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600" b="1" spc="300" dirty="0">
                <a:solidFill>
                  <a:srgbClr val="B8394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b="1" spc="300" dirty="0">
                <a:solidFill>
                  <a:srgbClr val="B8394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600" b="1" spc="300">
                <a:solidFill>
                  <a:srgbClr val="B8394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600" b="1" spc="300" dirty="0">
                <a:solidFill>
                  <a:srgbClr val="B8394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b="1" spc="300">
                <a:solidFill>
                  <a:srgbClr val="B8394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r>
              <a:rPr lang="en-US" altLang="ja-JP" sz="1600" b="1" spc="300" dirty="0">
                <a:solidFill>
                  <a:srgbClr val="B8394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600" b="1" spc="300" dirty="0">
              <a:solidFill>
                <a:srgbClr val="B8394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7672" y="215057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>
                <a:solidFill>
                  <a:srgbClr val="4824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ぴよぽか</a:t>
            </a:r>
            <a:r>
              <a:rPr lang="ja-JP" altLang="en-US" b="1">
                <a:solidFill>
                  <a:srgbClr val="4824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カフェ</a:t>
            </a:r>
            <a:endParaRPr kumimoji="1" lang="ja-JP" altLang="en-US" b="1" dirty="0">
              <a:solidFill>
                <a:srgbClr val="4824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27742" y="110774"/>
            <a:ext cx="33970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ヶ月～満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歳までのお子さまとお母さまの憩いの場です。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在園児・既存会員の皆さまからのご紹介をお願いいたします。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0" y="7978724"/>
            <a:ext cx="6858000" cy="195299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コネクタ 29"/>
          <p:cNvCxnSpPr>
            <a:cxnSpLocks/>
          </p:cNvCxnSpPr>
          <p:nvPr/>
        </p:nvCxnSpPr>
        <p:spPr>
          <a:xfrm>
            <a:off x="1123830" y="2149262"/>
            <a:ext cx="4572000" cy="0"/>
          </a:xfrm>
          <a:prstGeom prst="line">
            <a:avLst/>
          </a:prstGeom>
          <a:ln w="12700">
            <a:solidFill>
              <a:srgbClr val="482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4371569" y="1690965"/>
            <a:ext cx="1306800" cy="0"/>
          </a:xfrm>
          <a:prstGeom prst="line">
            <a:avLst/>
          </a:prstGeom>
          <a:ln w="12700">
            <a:solidFill>
              <a:srgbClr val="482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1138344" y="1692830"/>
            <a:ext cx="1306800" cy="0"/>
          </a:xfrm>
          <a:prstGeom prst="line">
            <a:avLst/>
          </a:prstGeom>
          <a:ln w="12700">
            <a:solidFill>
              <a:srgbClr val="482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109748" y="678230"/>
            <a:ext cx="667362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600" dirty="0">
                <a:ln w="228600">
                  <a:solidFill>
                    <a:schemeClr val="bg1"/>
                  </a:solidFill>
                </a:ln>
                <a:solidFill>
                  <a:schemeClr val="bg1"/>
                </a:solidFill>
                <a:latin typeface="HGSSoeiKakugothicUB" panose="020B0900000000000000" pitchFamily="34" charset="-128"/>
                <a:ea typeface="HGSSoeiKakugothicUB" panose="020B0900000000000000" pitchFamily="34" charset="-128"/>
              </a:rPr>
              <a:t>お友達紹介キャンペーン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17672" y="664980"/>
            <a:ext cx="667362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600">
                <a:solidFill>
                  <a:schemeClr val="accent5">
                    <a:lumMod val="75000"/>
                  </a:schemeClr>
                </a:solidFill>
                <a:latin typeface="HGSSoeiKakugothicUB" panose="020B0900000000000000" pitchFamily="34" charset="-128"/>
                <a:ea typeface="HGSSoeiKakugothicUB" panose="020B0900000000000000" pitchFamily="34" charset="-128"/>
              </a:rPr>
              <a:t>お友達紹介キャンペーン</a:t>
            </a:r>
            <a:endParaRPr kumimoji="1" lang="ja-JP" altLang="en-US" sz="4600" dirty="0">
              <a:solidFill>
                <a:schemeClr val="accent5">
                  <a:lumMod val="75000"/>
                </a:schemeClr>
              </a:solidFill>
              <a:latin typeface="HGSSoeiKakugothicUB" panose="020B0900000000000000" pitchFamily="34" charset="-128"/>
              <a:ea typeface="HGSSoeiKakugothicUB" panose="020B0900000000000000" pitchFamily="34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921583" y="2424424"/>
            <a:ext cx="4989600" cy="180000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solidFill>
                <a:srgbClr val="4824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12129" y="2206195"/>
            <a:ext cx="5057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4824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紹介した方にもされた方にも嬉しい特典！</a:t>
            </a:r>
          </a:p>
        </p:txBody>
      </p:sp>
      <p:sp>
        <p:nvSpPr>
          <p:cNvPr id="36" name="円/楕円 35"/>
          <p:cNvSpPr>
            <a:spLocks noChangeAspect="1"/>
          </p:cNvSpPr>
          <p:nvPr/>
        </p:nvSpPr>
        <p:spPr>
          <a:xfrm>
            <a:off x="3983824" y="2886198"/>
            <a:ext cx="2618967" cy="26189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/>
          <p:cNvGrpSpPr>
            <a:grpSpLocks noChangeAspect="1"/>
          </p:cNvGrpSpPr>
          <p:nvPr/>
        </p:nvGrpSpPr>
        <p:grpSpPr>
          <a:xfrm rot="620390">
            <a:off x="4199766" y="3574289"/>
            <a:ext cx="2476502" cy="2325352"/>
            <a:chOff x="-4114796" y="2286007"/>
            <a:chExt cx="2705098" cy="2540010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506" t="22030" r="17025" b="8525"/>
            <a:stretch/>
          </p:blipFill>
          <p:spPr>
            <a:xfrm>
              <a:off x="-4114796" y="2286007"/>
              <a:ext cx="2705098" cy="2540010"/>
            </a:xfrm>
            <a:prstGeom prst="rect">
              <a:avLst/>
            </a:prstGeom>
          </p:spPr>
        </p:pic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CD8A7477-6F0A-4CC3-9C1A-BD7561A8D8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90118" y="4061410"/>
              <a:ext cx="425657" cy="425658"/>
            </a:xfrm>
            <a:prstGeom prst="rect">
              <a:avLst/>
            </a:prstGeom>
            <a:scene3d>
              <a:camera prst="perspectiveHeroicExtremeRightFacing"/>
              <a:lightRig rig="threePt" dir="t"/>
            </a:scene3d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2805691-B965-4B5F-969A-A30E1110D0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10" t="36774" r="5566" b="37712"/>
            <a:stretch/>
          </p:blipFill>
          <p:spPr>
            <a:xfrm>
              <a:off x="-3430065" y="3416810"/>
              <a:ext cx="609469" cy="123714"/>
            </a:xfrm>
            <a:prstGeom prst="rect">
              <a:avLst/>
            </a:prstGeom>
          </p:spPr>
        </p:pic>
      </p:grpSp>
      <p:grpSp>
        <p:nvGrpSpPr>
          <p:cNvPr id="39" name="グループ化 38"/>
          <p:cNvGrpSpPr/>
          <p:nvPr/>
        </p:nvGrpSpPr>
        <p:grpSpPr>
          <a:xfrm>
            <a:off x="6158818" y="379711"/>
            <a:ext cx="533745" cy="397955"/>
            <a:chOff x="7336685" y="271344"/>
            <a:chExt cx="781456" cy="582647"/>
          </a:xfrm>
          <a:solidFill>
            <a:srgbClr val="B8394E"/>
          </a:solidFill>
        </p:grpSpPr>
        <p:sp>
          <p:nvSpPr>
            <p:cNvPr id="37" name="二等辺三角形 36"/>
            <p:cNvSpPr/>
            <p:nvPr/>
          </p:nvSpPr>
          <p:spPr>
            <a:xfrm rot="10397385">
              <a:off x="7336685" y="271344"/>
              <a:ext cx="229445" cy="42869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二等辺三角形 40"/>
            <p:cNvSpPr/>
            <p:nvPr/>
          </p:nvSpPr>
          <p:spPr>
            <a:xfrm rot="12581117">
              <a:off x="7607238" y="321657"/>
              <a:ext cx="229445" cy="42869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二等辺三角形 41"/>
            <p:cNvSpPr/>
            <p:nvPr/>
          </p:nvSpPr>
          <p:spPr>
            <a:xfrm rot="14744589">
              <a:off x="7789073" y="524923"/>
              <a:ext cx="229445" cy="42869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45" name="直線コネクタ 44"/>
          <p:cNvCxnSpPr/>
          <p:nvPr/>
        </p:nvCxnSpPr>
        <p:spPr>
          <a:xfrm>
            <a:off x="4353094" y="2954984"/>
            <a:ext cx="216158" cy="566280"/>
          </a:xfrm>
          <a:prstGeom prst="line">
            <a:avLst/>
          </a:prstGeom>
          <a:ln w="38100">
            <a:solidFill>
              <a:srgbClr val="482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>
            <a:off x="6118115" y="3569647"/>
            <a:ext cx="566280" cy="339851"/>
          </a:xfrm>
          <a:prstGeom prst="line">
            <a:avLst/>
          </a:prstGeom>
          <a:ln w="38100">
            <a:solidFill>
              <a:srgbClr val="482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 rot="909290">
            <a:off x="4412535" y="2922023"/>
            <a:ext cx="222048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48240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紹介した方に</a:t>
            </a:r>
            <a:endParaRPr kumimoji="1" lang="en-US" altLang="ja-JP" sz="1400" b="1" dirty="0">
              <a:solidFill>
                <a:srgbClr val="482400"/>
              </a:solidFill>
              <a:latin typeface="MS PMincho" panose="02020600040205080304" pitchFamily="18" charset="-128"/>
              <a:ea typeface="MS PMincho" panose="02020600040205080304" pitchFamily="18" charset="-128"/>
            </a:endParaRPr>
          </a:p>
          <a:p>
            <a:pPr algn="ctr"/>
            <a:r>
              <a:rPr kumimoji="1" lang="ja-JP" altLang="en-US" b="1">
                <a:solidFill>
                  <a:schemeClr val="accent5">
                    <a:lumMod val="75000"/>
                  </a:schemeClr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オリジナルマグカップ</a:t>
            </a:r>
            <a:endParaRPr kumimoji="1" lang="en-US" altLang="ja-JP" b="1" dirty="0">
              <a:solidFill>
                <a:schemeClr val="accent5">
                  <a:lumMod val="75000"/>
                </a:schemeClr>
              </a:solidFill>
              <a:latin typeface="MS PMincho" panose="02020600040205080304" pitchFamily="18" charset="-128"/>
              <a:ea typeface="MS PMincho" panose="02020600040205080304" pitchFamily="18" charset="-128"/>
            </a:endParaRPr>
          </a:p>
          <a:p>
            <a:pPr algn="ctr"/>
            <a:r>
              <a:rPr kumimoji="1" lang="ja-JP" altLang="en-US" sz="1400" b="1" dirty="0">
                <a:solidFill>
                  <a:srgbClr val="48240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をプレゼント！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89934" y="3172738"/>
            <a:ext cx="3956532" cy="564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>
                <a:solidFill>
                  <a:srgbClr val="4824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既存会員の皆さまが「ぴよぽかカフェ」</a:t>
            </a:r>
            <a:r>
              <a:rPr lang="ja-JP" altLang="en-US" sz="1100" dirty="0">
                <a:solidFill>
                  <a:srgbClr val="4824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を紹介</a:t>
            </a:r>
            <a:r>
              <a:rPr lang="ja-JP" altLang="en-US" sz="1100">
                <a:solidFill>
                  <a:srgbClr val="4824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し、その</a:t>
            </a:r>
            <a:r>
              <a:rPr lang="ja-JP" altLang="en-US" sz="1100" dirty="0">
                <a:solidFill>
                  <a:srgbClr val="4824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方が入会すると、</a:t>
            </a:r>
            <a:endParaRPr lang="en-US" altLang="ja-JP" sz="1100" dirty="0">
              <a:solidFill>
                <a:srgbClr val="4824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>
                <a:solidFill>
                  <a:srgbClr val="4824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紹介者・入会者</a:t>
            </a:r>
            <a:r>
              <a:rPr lang="ja-JP" altLang="en-US" sz="1100" dirty="0">
                <a:solidFill>
                  <a:srgbClr val="4824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の両方に</a:t>
            </a:r>
            <a:r>
              <a:rPr kumimoji="1" lang="ja-JP" altLang="en-US" sz="1100" dirty="0">
                <a:solidFill>
                  <a:srgbClr val="4824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特典をプレゼントする</a:t>
            </a:r>
            <a:r>
              <a:rPr kumimoji="1" lang="ja-JP" altLang="en-US" sz="1100">
                <a:solidFill>
                  <a:srgbClr val="4824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キャンペーンです</a:t>
            </a:r>
            <a:r>
              <a:rPr lang="ja-JP" altLang="en-US" sz="1100">
                <a:solidFill>
                  <a:srgbClr val="4824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！</a:t>
            </a:r>
            <a:endParaRPr kumimoji="1" lang="en-US" altLang="ja-JP" sz="1100" dirty="0">
              <a:solidFill>
                <a:srgbClr val="4824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円/楕円 54"/>
          <p:cNvSpPr>
            <a:spLocks noChangeAspect="1"/>
          </p:cNvSpPr>
          <p:nvPr/>
        </p:nvSpPr>
        <p:spPr>
          <a:xfrm>
            <a:off x="242431" y="5135777"/>
            <a:ext cx="2618967" cy="26189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88202" y="6038416"/>
            <a:ext cx="2350323" cy="1021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000" spc="300" dirty="0" err="1">
                <a:ln w="127000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ぴよぽかひろば</a:t>
            </a:r>
            <a:endParaRPr lang="en-US" altLang="ja-JP" sz="2000" spc="300" dirty="0">
              <a:ln w="127000"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spc="300" dirty="0">
                <a:ln w="127000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入会金</a:t>
            </a:r>
            <a:r>
              <a:rPr lang="en-US" altLang="ja-JP" sz="2400" spc="300" dirty="0">
                <a:ln w="127000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OFF</a:t>
            </a:r>
            <a:r>
              <a:rPr lang="ja-JP" altLang="en-US" sz="2400" spc="300" dirty="0">
                <a:ln w="127000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！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88201" y="6039057"/>
            <a:ext cx="2350323" cy="1021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000" spc="300" dirty="0" err="1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ぴよぽかひろば</a:t>
            </a:r>
            <a:endParaRPr lang="en-US" altLang="ja-JP" sz="2000" spc="300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spc="300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入会金</a:t>
            </a:r>
            <a:r>
              <a:rPr lang="en-US" altLang="ja-JP" sz="2400" spc="300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OFF</a:t>
            </a:r>
            <a:r>
              <a:rPr lang="ja-JP" altLang="en-US" sz="2400" spc="300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！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91517" y="5268637"/>
            <a:ext cx="152958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b="1">
                <a:solidFill>
                  <a:srgbClr val="48240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紹介された</a:t>
            </a:r>
            <a:r>
              <a:rPr kumimoji="1" lang="ja-JP" altLang="en-US" sz="1400" b="1">
                <a:solidFill>
                  <a:srgbClr val="48240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方は</a:t>
            </a:r>
            <a:endParaRPr kumimoji="1" lang="en-US" altLang="ja-JP" sz="1400" b="1" dirty="0">
              <a:solidFill>
                <a:srgbClr val="482400"/>
              </a:solidFill>
              <a:latin typeface="MS PMincho" panose="02020600040205080304" pitchFamily="18" charset="-128"/>
              <a:ea typeface="MS PMincho" panose="02020600040205080304" pitchFamily="18" charset="-128"/>
            </a:endParaRPr>
          </a:p>
          <a:p>
            <a:pPr algn="ctr"/>
            <a:r>
              <a:rPr kumimoji="1" lang="ja-JP" altLang="en-US" b="1">
                <a:solidFill>
                  <a:schemeClr val="accent5">
                    <a:lumMod val="75000"/>
                  </a:schemeClr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入会金ナシ</a:t>
            </a:r>
            <a:endParaRPr kumimoji="1" lang="en-US" altLang="ja-JP" b="1" dirty="0">
              <a:solidFill>
                <a:schemeClr val="accent5">
                  <a:lumMod val="75000"/>
                </a:schemeClr>
              </a:solidFill>
              <a:latin typeface="MS PMincho" panose="02020600040205080304" pitchFamily="18" charset="-128"/>
              <a:ea typeface="MS PMincho" panose="02020600040205080304" pitchFamily="18" charset="-128"/>
            </a:endParaRPr>
          </a:p>
          <a:p>
            <a:pPr algn="ctr"/>
            <a:r>
              <a:rPr kumimoji="1" lang="ja-JP" altLang="en-US" sz="1400" b="1">
                <a:solidFill>
                  <a:srgbClr val="48240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で入会できます♪</a:t>
            </a:r>
            <a:endParaRPr kumimoji="1" lang="en-US" altLang="ja-JP" sz="1400" b="1" dirty="0">
              <a:solidFill>
                <a:srgbClr val="482400"/>
              </a:solidFill>
              <a:latin typeface="MS PMincho" panose="02020600040205080304" pitchFamily="18" charset="-128"/>
              <a:ea typeface="MS PMincho" panose="02020600040205080304" pitchFamily="18" charset="-128"/>
            </a:endParaRPr>
          </a:p>
        </p:txBody>
      </p: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74028031-7886-EC93-A758-781FE99CEC43}"/>
              </a:ext>
            </a:extLst>
          </p:cNvPr>
          <p:cNvCxnSpPr/>
          <p:nvPr/>
        </p:nvCxnSpPr>
        <p:spPr>
          <a:xfrm>
            <a:off x="523068" y="5434149"/>
            <a:ext cx="261551" cy="566280"/>
          </a:xfrm>
          <a:prstGeom prst="line">
            <a:avLst/>
          </a:prstGeom>
          <a:ln w="38100">
            <a:solidFill>
              <a:srgbClr val="482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8C4D0C76-2A53-A44C-CA51-ABC399D976A0}"/>
              </a:ext>
            </a:extLst>
          </p:cNvPr>
          <p:cNvCxnSpPr>
            <a:cxnSpLocks/>
          </p:cNvCxnSpPr>
          <p:nvPr/>
        </p:nvCxnSpPr>
        <p:spPr>
          <a:xfrm flipH="1">
            <a:off x="2287451" y="5446849"/>
            <a:ext cx="261551" cy="566280"/>
          </a:xfrm>
          <a:prstGeom prst="line">
            <a:avLst/>
          </a:prstGeom>
          <a:ln w="38100">
            <a:solidFill>
              <a:srgbClr val="482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464F134-8B4A-0F07-35B6-693CEAC84A87}"/>
              </a:ext>
            </a:extLst>
          </p:cNvPr>
          <p:cNvSpPr txBox="1"/>
          <p:nvPr/>
        </p:nvSpPr>
        <p:spPr>
          <a:xfrm>
            <a:off x="409603" y="61483"/>
            <a:ext cx="8851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>
                <a:solidFill>
                  <a:srgbClr val="4824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子育てサロン</a:t>
            </a:r>
            <a:endParaRPr kumimoji="1" lang="ja-JP" altLang="en-US" sz="1050" b="1" dirty="0">
              <a:solidFill>
                <a:srgbClr val="4824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8064F8F3-C559-A78F-9F6D-3EE9D4CE3DF6}"/>
              </a:ext>
            </a:extLst>
          </p:cNvPr>
          <p:cNvSpPr txBox="1"/>
          <p:nvPr/>
        </p:nvSpPr>
        <p:spPr>
          <a:xfrm>
            <a:off x="3335177" y="6356574"/>
            <a:ext cx="30219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MS PMincho" panose="02020600040205080304" pitchFamily="18" charset="-128"/>
                <a:ea typeface="MS PMincho" panose="02020600040205080304" pitchFamily="18" charset="-128"/>
              </a:rPr>
              <a:t>QR</a:t>
            </a:r>
            <a:r>
              <a:rPr kumimoji="1" lang="ja-JP" altLang="en-US" sz="1200">
                <a:latin typeface="MS PMincho" panose="02020600040205080304" pitchFamily="18" charset="-128"/>
                <a:ea typeface="MS PMincho" panose="02020600040205080304" pitchFamily="18" charset="-128"/>
              </a:rPr>
              <a:t>コードから必要事項を入力してください♪</a:t>
            </a:r>
            <a:endParaRPr kumimoji="1" lang="ja-JP" altLang="en-US" sz="1200" dirty="0">
              <a:latin typeface="MS PMincho" panose="02020600040205080304" pitchFamily="18" charset="-128"/>
              <a:ea typeface="MS PMincho" panose="02020600040205080304" pitchFamily="18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57A14E55-AB6E-8026-49B9-EB1D2FFF1598}"/>
              </a:ext>
            </a:extLst>
          </p:cNvPr>
          <p:cNvSpPr txBox="1"/>
          <p:nvPr/>
        </p:nvSpPr>
        <p:spPr>
          <a:xfrm>
            <a:off x="1084920" y="8510030"/>
            <a:ext cx="550151" cy="30777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altLang="ja-JP" sz="14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kumimoji="1" lang="en-US" altLang="ja-JP" sz="14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/2</a:t>
            </a:r>
            <a:r>
              <a:rPr kumimoji="1" lang="ja-JP" altLang="en-US" sz="14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endParaRPr kumimoji="1" lang="ja-JP" altLang="en-US" sz="8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4" name="楕円 42">
            <a:extLst>
              <a:ext uri="{FF2B5EF4-FFF2-40B4-BE49-F238E27FC236}">
                <a16:creationId xmlns:a16="http://schemas.microsoft.com/office/drawing/2014/main" id="{4D77D6A7-9348-D397-9FE5-A07EBF40601B}"/>
              </a:ext>
            </a:extLst>
          </p:cNvPr>
          <p:cNvSpPr/>
          <p:nvPr/>
        </p:nvSpPr>
        <p:spPr>
          <a:xfrm>
            <a:off x="1533037" y="8542930"/>
            <a:ext cx="254830" cy="2419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rgbClr val="B8394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</a:p>
        </p:txBody>
      </p:sp>
      <p:sp>
        <p:nvSpPr>
          <p:cNvPr id="65" name="楕円 57">
            <a:extLst>
              <a:ext uri="{FF2B5EF4-FFF2-40B4-BE49-F238E27FC236}">
                <a16:creationId xmlns:a16="http://schemas.microsoft.com/office/drawing/2014/main" id="{E2F6C1C7-05AF-F21F-ED40-64D4FBC7CC4F}"/>
              </a:ext>
            </a:extLst>
          </p:cNvPr>
          <p:cNvSpPr/>
          <p:nvPr/>
        </p:nvSpPr>
        <p:spPr>
          <a:xfrm>
            <a:off x="2548485" y="8542930"/>
            <a:ext cx="254830" cy="2419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>
                <a:solidFill>
                  <a:srgbClr val="B8394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木</a:t>
            </a:r>
            <a:endParaRPr kumimoji="1" lang="ja-JP" altLang="en-US" sz="1200" dirty="0">
              <a:solidFill>
                <a:srgbClr val="B8394E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6" name="四角形: 角を丸くする 51">
            <a:extLst>
              <a:ext uri="{FF2B5EF4-FFF2-40B4-BE49-F238E27FC236}">
                <a16:creationId xmlns:a16="http://schemas.microsoft.com/office/drawing/2014/main" id="{731CADCC-68F5-5902-E15D-B8E0E085C5A7}"/>
              </a:ext>
            </a:extLst>
          </p:cNvPr>
          <p:cNvSpPr/>
          <p:nvPr/>
        </p:nvSpPr>
        <p:spPr>
          <a:xfrm>
            <a:off x="150781" y="9431925"/>
            <a:ext cx="2023293" cy="21544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GCLIP</a:t>
            </a:r>
            <a:r>
              <a:rPr kumimoji="1" lang="ja-JP" altLang="en-US" sz="1200" b="1">
                <a:latin typeface="Arial" panose="020B0604020202020204" pitchFamily="34" charset="0"/>
                <a:cs typeface="Arial" panose="020B0604020202020204" pitchFamily="34" charset="0"/>
              </a:rPr>
              <a:t>　ぴよぽかカフェ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四角形: 角を丸くする 51">
            <a:extLst>
              <a:ext uri="{FF2B5EF4-FFF2-40B4-BE49-F238E27FC236}">
                <a16:creationId xmlns:a16="http://schemas.microsoft.com/office/drawing/2014/main" id="{7C34A520-0049-58EF-CC97-43D5CC9315F4}"/>
              </a:ext>
            </a:extLst>
          </p:cNvPr>
          <p:cNvSpPr/>
          <p:nvPr/>
        </p:nvSpPr>
        <p:spPr>
          <a:xfrm>
            <a:off x="2224786" y="9418921"/>
            <a:ext cx="644683" cy="215444"/>
          </a:xfrm>
          <a:prstGeom prst="roundRect">
            <a:avLst/>
          </a:prstGeom>
          <a:solidFill>
            <a:schemeClr val="bg1"/>
          </a:solidFill>
          <a:ln>
            <a:solidFill>
              <a:srgbClr val="B839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>
                <a:solidFill>
                  <a:srgbClr val="B8394E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検索</a:t>
            </a:r>
            <a:endParaRPr kumimoji="1" lang="ja-JP" altLang="en-US" sz="1200" b="1" dirty="0">
              <a:solidFill>
                <a:srgbClr val="B8394E"/>
              </a:solidFill>
              <a:latin typeface="Meiryo UI" panose="020B0604030504040204" pitchFamily="34" charset="-128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5F77F6F7-23E1-D51F-316E-F12012FCF3CF}"/>
              </a:ext>
            </a:extLst>
          </p:cNvPr>
          <p:cNvSpPr/>
          <p:nvPr/>
        </p:nvSpPr>
        <p:spPr>
          <a:xfrm>
            <a:off x="5200041" y="8152651"/>
            <a:ext cx="1447683" cy="15938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（地図）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9" name="円/楕円 78">
            <a:extLst>
              <a:ext uri="{FF2B5EF4-FFF2-40B4-BE49-F238E27FC236}">
                <a16:creationId xmlns:a16="http://schemas.microsoft.com/office/drawing/2014/main" id="{2B503A23-98F9-093A-3140-1FD531B889EE}"/>
              </a:ext>
            </a:extLst>
          </p:cNvPr>
          <p:cNvSpPr>
            <a:spLocks noChangeAspect="1"/>
          </p:cNvSpPr>
          <p:nvPr/>
        </p:nvSpPr>
        <p:spPr>
          <a:xfrm>
            <a:off x="6276727" y="8065882"/>
            <a:ext cx="516156" cy="516156"/>
          </a:xfrm>
          <a:prstGeom prst="ellipse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5E04B152-907D-FA64-7892-B17C32AA2B39}"/>
              </a:ext>
            </a:extLst>
          </p:cNvPr>
          <p:cNvSpPr txBox="1"/>
          <p:nvPr/>
        </p:nvSpPr>
        <p:spPr>
          <a:xfrm>
            <a:off x="6303148" y="8228850"/>
            <a:ext cx="465865" cy="195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MAP</a:t>
            </a:r>
            <a:endParaRPr kumimoji="1" lang="ja-JP" altLang="en-US" sz="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E528F49D-C851-DC1A-9066-2CF7808747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5209" y="8103112"/>
            <a:ext cx="461938" cy="461938"/>
          </a:xfrm>
          <a:prstGeom prst="rect">
            <a:avLst/>
          </a:prstGeom>
        </p:spPr>
      </p:pic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6448FE8-FC4F-6A11-E44C-116F78B3A11B}"/>
              </a:ext>
            </a:extLst>
          </p:cNvPr>
          <p:cNvSpPr txBox="1"/>
          <p:nvPr/>
        </p:nvSpPr>
        <p:spPr>
          <a:xfrm>
            <a:off x="3662208" y="8109239"/>
            <a:ext cx="136003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GCLIP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幼稚園</a:t>
            </a:r>
            <a:endParaRPr lang="en-US" altLang="ja-JP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err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ぴよぽか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カフェ</a:t>
            </a:r>
            <a:endParaRPr lang="en-US" altLang="ja-JP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6720FB24-B9DF-53CA-005C-6122610D58D2}"/>
              </a:ext>
            </a:extLst>
          </p:cNvPr>
          <p:cNvSpPr txBox="1"/>
          <p:nvPr/>
        </p:nvSpPr>
        <p:spPr>
          <a:xfrm>
            <a:off x="3130466" y="8683926"/>
            <a:ext cx="204257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kumimoji="1"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162-0844</a:t>
            </a:r>
          </a:p>
          <a:p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東京都新宿区市ヶ谷八幡町</a:t>
            </a:r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12-1 </a:t>
            </a:r>
            <a:r>
              <a:rPr lang="en-US" altLang="ja-JP" sz="1000" dirty="0" err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GardenTerrace</a:t>
            </a:r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2F</a:t>
            </a:r>
            <a:endParaRPr lang="en-US" altLang="ja-JP" sz="9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8226B8E2-33D9-6408-817C-D2CF579B621E}"/>
              </a:ext>
            </a:extLst>
          </p:cNvPr>
          <p:cNvSpPr txBox="1"/>
          <p:nvPr/>
        </p:nvSpPr>
        <p:spPr>
          <a:xfrm>
            <a:off x="3137908" y="9277114"/>
            <a:ext cx="203391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TEL: 03-5579-2356</a:t>
            </a:r>
          </a:p>
          <a:p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お電話受付時間：月～土 </a:t>
            </a:r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10:00~17:00</a:t>
            </a:r>
            <a:r>
              <a:rPr lang="en-US" altLang="ja-JP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日曜・祝日はお休み</a:t>
            </a:r>
            <a:r>
              <a:rPr lang="en-US" altLang="ja-JP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en-US" altLang="ja-JP" sz="1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ABD663D4-B7F6-AC9E-B3BB-F08C5F543BA1}"/>
              </a:ext>
            </a:extLst>
          </p:cNvPr>
          <p:cNvSpPr/>
          <p:nvPr/>
        </p:nvSpPr>
        <p:spPr>
          <a:xfrm>
            <a:off x="191709" y="2919361"/>
            <a:ext cx="1619915" cy="240790"/>
          </a:xfrm>
          <a:prstGeom prst="roundRect">
            <a:avLst>
              <a:gd name="adj" fmla="val 50000"/>
            </a:avLst>
          </a:prstGeom>
          <a:solidFill>
            <a:srgbClr val="B83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C28E9063-08F6-9953-0FAB-D819BA0EA96C}"/>
              </a:ext>
            </a:extLst>
          </p:cNvPr>
          <p:cNvSpPr txBox="1"/>
          <p:nvPr/>
        </p:nvSpPr>
        <p:spPr>
          <a:xfrm>
            <a:off x="152284" y="2840914"/>
            <a:ext cx="1705916" cy="330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＜どんなキャンペーン</a:t>
            </a:r>
            <a:r>
              <a:rPr lang="ja-JP" altLang="en-US" sz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？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角丸四角形 86">
            <a:extLst>
              <a:ext uri="{FF2B5EF4-FFF2-40B4-BE49-F238E27FC236}">
                <a16:creationId xmlns:a16="http://schemas.microsoft.com/office/drawing/2014/main" id="{9D6F1A8D-7D09-A21F-2EAF-CFD40E4982B9}"/>
              </a:ext>
            </a:extLst>
          </p:cNvPr>
          <p:cNvSpPr/>
          <p:nvPr/>
        </p:nvSpPr>
        <p:spPr>
          <a:xfrm>
            <a:off x="191709" y="3870514"/>
            <a:ext cx="1619915" cy="240790"/>
          </a:xfrm>
          <a:prstGeom prst="roundRect">
            <a:avLst>
              <a:gd name="adj" fmla="val 50000"/>
            </a:avLst>
          </a:prstGeom>
          <a:solidFill>
            <a:srgbClr val="B83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A654D25A-EFA8-8E11-40B8-31BBD3F2D753}"/>
              </a:ext>
            </a:extLst>
          </p:cNvPr>
          <p:cNvSpPr txBox="1"/>
          <p:nvPr/>
        </p:nvSpPr>
        <p:spPr>
          <a:xfrm>
            <a:off x="152284" y="3792067"/>
            <a:ext cx="1680268" cy="330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＜ぴよぽかカフェとは</a:t>
            </a:r>
            <a:r>
              <a:rPr lang="ja-JP" altLang="en-US" sz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？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5E237172-D422-F54C-A9B6-209D9E1DA0FD}"/>
              </a:ext>
            </a:extLst>
          </p:cNvPr>
          <p:cNvSpPr txBox="1"/>
          <p:nvPr/>
        </p:nvSpPr>
        <p:spPr>
          <a:xfrm>
            <a:off x="189934" y="4124500"/>
            <a:ext cx="3340979" cy="8185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>
                <a:solidFill>
                  <a:srgbClr val="4824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ぴよぽかカフェは毎日がんばるママさんがホッとするひとときを</a:t>
            </a:r>
            <a:endParaRPr lang="en-US" altLang="ja-JP" sz="1100" dirty="0">
              <a:solidFill>
                <a:srgbClr val="4824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>
                <a:solidFill>
                  <a:srgbClr val="4824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過ごせる場所となっております。</a:t>
            </a:r>
            <a:r>
              <a:rPr kumimoji="1" lang="ja-JP" altLang="en-US" sz="1100">
                <a:solidFill>
                  <a:srgbClr val="4824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子どもから目を離せない</a:t>
            </a:r>
            <a:endParaRPr kumimoji="1" lang="en-US" altLang="ja-JP" sz="1100" dirty="0">
              <a:solidFill>
                <a:srgbClr val="4824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>
                <a:solidFill>
                  <a:srgbClr val="4824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ママさんたちの気持ちに寄り添った</a:t>
            </a:r>
            <a:r>
              <a:rPr lang="ja-JP" altLang="en-US" sz="1100">
                <a:solidFill>
                  <a:srgbClr val="4824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安全安心設計です♪</a:t>
            </a:r>
            <a:endParaRPr kumimoji="1" lang="ja-JP" altLang="en-US" sz="1100" dirty="0">
              <a:solidFill>
                <a:srgbClr val="4824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0" name="図 89">
            <a:extLst>
              <a:ext uri="{FF2B5EF4-FFF2-40B4-BE49-F238E27FC236}">
                <a16:creationId xmlns:a16="http://schemas.microsoft.com/office/drawing/2014/main" id="{C715E6A9-E711-5866-3785-E4C7D0CA77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764" y="6704612"/>
            <a:ext cx="1082124" cy="1082124"/>
          </a:xfrm>
          <a:prstGeom prst="rect">
            <a:avLst/>
          </a:prstGeom>
        </p:spPr>
      </p:pic>
      <p:sp>
        <p:nvSpPr>
          <p:cNvPr id="93" name="角丸四角形 92">
            <a:extLst>
              <a:ext uri="{FF2B5EF4-FFF2-40B4-BE49-F238E27FC236}">
                <a16:creationId xmlns:a16="http://schemas.microsoft.com/office/drawing/2014/main" id="{A4AA71D4-1D5D-7761-4B8B-EAFD0D12DAE9}"/>
              </a:ext>
            </a:extLst>
          </p:cNvPr>
          <p:cNvSpPr/>
          <p:nvPr/>
        </p:nvSpPr>
        <p:spPr>
          <a:xfrm>
            <a:off x="3571749" y="5925154"/>
            <a:ext cx="2608891" cy="426575"/>
          </a:xfrm>
          <a:prstGeom prst="roundRect">
            <a:avLst>
              <a:gd name="adj" fmla="val 50000"/>
            </a:avLst>
          </a:prstGeom>
          <a:solidFill>
            <a:srgbClr val="B83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619009" y="5937222"/>
            <a:ext cx="2526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紹介された方はコチラ！</a:t>
            </a:r>
          </a:p>
        </p:txBody>
      </p:sp>
      <p:sp>
        <p:nvSpPr>
          <p:cNvPr id="95" name="角丸四角形 94">
            <a:extLst>
              <a:ext uri="{FF2B5EF4-FFF2-40B4-BE49-F238E27FC236}">
                <a16:creationId xmlns:a16="http://schemas.microsoft.com/office/drawing/2014/main" id="{E7328E87-95B9-0C01-BA6E-82C20F96A536}"/>
              </a:ext>
            </a:extLst>
          </p:cNvPr>
          <p:cNvSpPr/>
          <p:nvPr/>
        </p:nvSpPr>
        <p:spPr>
          <a:xfrm>
            <a:off x="312916" y="8115877"/>
            <a:ext cx="2477996" cy="27941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8F05B9F2-600C-D47B-0928-4FAE7CB19914}"/>
              </a:ext>
            </a:extLst>
          </p:cNvPr>
          <p:cNvSpPr txBox="1"/>
          <p:nvPr/>
        </p:nvSpPr>
        <p:spPr>
          <a:xfrm>
            <a:off x="263047" y="8144933"/>
            <a:ext cx="26200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>
                <a:solidFill>
                  <a:srgbClr val="B8394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キャンペーン詳細は</a:t>
            </a:r>
            <a:r>
              <a:rPr lang="en-US" altLang="ja-JP" sz="1100" b="1" dirty="0">
                <a:solidFill>
                  <a:srgbClr val="B8394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lang="ja-JP" altLang="en-US" sz="1100" b="1">
                <a:solidFill>
                  <a:srgbClr val="B8394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をチェック！</a:t>
            </a:r>
            <a:endParaRPr kumimoji="1" lang="ja-JP" altLang="en-US" sz="1100" b="1" dirty="0">
              <a:solidFill>
                <a:srgbClr val="B8394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7" name="図 96">
            <a:extLst>
              <a:ext uri="{FF2B5EF4-FFF2-40B4-BE49-F238E27FC236}">
                <a16:creationId xmlns:a16="http://schemas.microsoft.com/office/drawing/2014/main" id="{0C5C9FCC-77EC-5885-D19D-FBC32768224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92" y="8523569"/>
            <a:ext cx="813016" cy="813016"/>
          </a:xfrm>
          <a:prstGeom prst="rect">
            <a:avLst/>
          </a:prstGeom>
        </p:spPr>
      </p:pic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3C27A205-B194-7C38-B140-4180300A963E}"/>
              </a:ext>
            </a:extLst>
          </p:cNvPr>
          <p:cNvCxnSpPr/>
          <p:nvPr/>
        </p:nvCxnSpPr>
        <p:spPr>
          <a:xfrm>
            <a:off x="3105066" y="8014299"/>
            <a:ext cx="0" cy="1872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E195D656-93F5-4838-F762-35AB16E1E55C}"/>
              </a:ext>
            </a:extLst>
          </p:cNvPr>
          <p:cNvSpPr txBox="1"/>
          <p:nvPr/>
        </p:nvSpPr>
        <p:spPr>
          <a:xfrm>
            <a:off x="1036294" y="8830838"/>
            <a:ext cx="2042570" cy="4462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lang="ja-JP" altLang="en-US" sz="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コードを読み取るか</a:t>
            </a:r>
            <a:endParaRPr lang="en-US" altLang="ja-JP" sz="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GCLIP</a:t>
            </a:r>
            <a:r>
              <a:rPr lang="ja-JP" altLang="en-US" sz="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ぽよぽかカフェ」で検索！</a:t>
            </a:r>
            <a:endParaRPr lang="en-US" altLang="ja-JP" sz="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D085BAD-B21E-A869-DBC0-FA8244E28424}"/>
              </a:ext>
            </a:extLst>
          </p:cNvPr>
          <p:cNvSpPr/>
          <p:nvPr/>
        </p:nvSpPr>
        <p:spPr>
          <a:xfrm>
            <a:off x="327865" y="9615658"/>
            <a:ext cx="16209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altLang="ja-JP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gclip.piyopoka.net</a:t>
            </a:r>
            <a:r>
              <a:rPr lang="en-US" altLang="ja-JP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ja-JP" alt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8C2E0217-239E-B553-981A-D3E6C0978114}"/>
              </a:ext>
            </a:extLst>
          </p:cNvPr>
          <p:cNvSpPr txBox="1"/>
          <p:nvPr/>
        </p:nvSpPr>
        <p:spPr>
          <a:xfrm>
            <a:off x="1755598" y="8510030"/>
            <a:ext cx="841898" cy="30777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～ </a:t>
            </a:r>
            <a:r>
              <a:rPr lang="en-US" altLang="ja-JP" sz="14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r>
              <a:rPr kumimoji="1" lang="en-US" altLang="ja-JP" sz="14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/30</a:t>
            </a:r>
            <a:endParaRPr kumimoji="1" lang="ja-JP" altLang="en-US" sz="8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AF1E1C9A-7C21-A730-B92C-60E29F2FCB5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8972181">
            <a:off x="3300281" y="6552219"/>
            <a:ext cx="1216112" cy="1216112"/>
          </a:xfrm>
          <a:prstGeom prst="rect">
            <a:avLst/>
          </a:prstGeom>
        </p:spPr>
      </p:pic>
      <p:pic>
        <p:nvPicPr>
          <p:cNvPr id="101" name="図 100">
            <a:extLst>
              <a:ext uri="{FF2B5EF4-FFF2-40B4-BE49-F238E27FC236}">
                <a16:creationId xmlns:a16="http://schemas.microsoft.com/office/drawing/2014/main" id="{AFEA0A70-CE20-EFE5-1291-5ADD6ED561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8760249" flipH="1">
            <a:off x="5239115" y="6677944"/>
            <a:ext cx="1216112" cy="121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511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281</Words>
  <Application>Microsoft Macintosh PowerPoint</Application>
  <PresentationFormat>A4 210 x 297 mm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HGSSoeiKakugothicUB</vt:lpstr>
      <vt:lpstr>HGMaruGothicMPRO</vt:lpstr>
      <vt:lpstr>Meiryo UI</vt:lpstr>
      <vt:lpstr>MS PMincho</vt:lpstr>
      <vt:lpstr>MS Mincho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ITAKURA MIYUKA</cp:lastModifiedBy>
  <cp:revision>16</cp:revision>
  <dcterms:created xsi:type="dcterms:W3CDTF">2022-04-28T05:00:29Z</dcterms:created>
  <dcterms:modified xsi:type="dcterms:W3CDTF">2022-04-29T00:15:36Z</dcterms:modified>
</cp:coreProperties>
</file>