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C000"/>
    <a:srgbClr val="FFCC66"/>
    <a:srgbClr val="FFFFFF"/>
    <a:srgbClr val="FF99CC"/>
    <a:srgbClr val="CCFF66"/>
    <a:srgbClr val="99CCFF"/>
    <a:srgbClr val="CCCCFF"/>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showGuides="1">
      <p:cViewPr>
        <p:scale>
          <a:sx n="99" d="100"/>
          <a:sy n="99" d="100"/>
        </p:scale>
        <p:origin x="1656" y="-1939"/>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8538061-B898-4DAC-A6FD-C23EA10D8A37}" type="datetimeFigureOut">
              <a:rPr kumimoji="1" lang="ja-JP" altLang="en-US" smtClean="0"/>
              <a:t>2021/12/24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85589E9-6954-43AA-87E1-047017D1803D}" type="slidenum">
              <a:rPr kumimoji="1" lang="ja-JP" altLang="en-US" smtClean="0"/>
              <a:t>‹#›</a:t>
            </a:fld>
            <a:endParaRPr kumimoji="1" lang="ja-JP" altLang="en-US"/>
          </a:p>
        </p:txBody>
      </p:sp>
    </p:spTree>
    <p:extLst>
      <p:ext uri="{BB962C8B-B14F-4D97-AF65-F5344CB8AC3E}">
        <p14:creationId xmlns:p14="http://schemas.microsoft.com/office/powerpoint/2010/main" val="1086081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8538061-B898-4DAC-A6FD-C23EA10D8A37}" type="datetimeFigureOut">
              <a:rPr kumimoji="1" lang="ja-JP" altLang="en-US" smtClean="0"/>
              <a:t>2021/12/24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85589E9-6954-43AA-87E1-047017D1803D}" type="slidenum">
              <a:rPr kumimoji="1" lang="ja-JP" altLang="en-US" smtClean="0"/>
              <a:t>‹#›</a:t>
            </a:fld>
            <a:endParaRPr kumimoji="1" lang="ja-JP" altLang="en-US"/>
          </a:p>
        </p:txBody>
      </p:sp>
    </p:spTree>
    <p:extLst>
      <p:ext uri="{BB962C8B-B14F-4D97-AF65-F5344CB8AC3E}">
        <p14:creationId xmlns:p14="http://schemas.microsoft.com/office/powerpoint/2010/main" val="182785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8538061-B898-4DAC-A6FD-C23EA10D8A37}" type="datetimeFigureOut">
              <a:rPr kumimoji="1" lang="ja-JP" altLang="en-US" smtClean="0"/>
              <a:t>2021/12/24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85589E9-6954-43AA-87E1-047017D1803D}" type="slidenum">
              <a:rPr kumimoji="1" lang="ja-JP" altLang="en-US" smtClean="0"/>
              <a:t>‹#›</a:t>
            </a:fld>
            <a:endParaRPr kumimoji="1" lang="ja-JP" altLang="en-US"/>
          </a:p>
        </p:txBody>
      </p:sp>
    </p:spTree>
    <p:extLst>
      <p:ext uri="{BB962C8B-B14F-4D97-AF65-F5344CB8AC3E}">
        <p14:creationId xmlns:p14="http://schemas.microsoft.com/office/powerpoint/2010/main" val="4197452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8538061-B898-4DAC-A6FD-C23EA10D8A37}" type="datetimeFigureOut">
              <a:rPr kumimoji="1" lang="ja-JP" altLang="en-US" smtClean="0"/>
              <a:t>2021/12/24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85589E9-6954-43AA-87E1-047017D1803D}" type="slidenum">
              <a:rPr kumimoji="1" lang="ja-JP" altLang="en-US" smtClean="0"/>
              <a:t>‹#›</a:t>
            </a:fld>
            <a:endParaRPr kumimoji="1" lang="ja-JP" altLang="en-US"/>
          </a:p>
        </p:txBody>
      </p:sp>
    </p:spTree>
    <p:extLst>
      <p:ext uri="{BB962C8B-B14F-4D97-AF65-F5344CB8AC3E}">
        <p14:creationId xmlns:p14="http://schemas.microsoft.com/office/powerpoint/2010/main" val="3997884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8538061-B898-4DAC-A6FD-C23EA10D8A37}" type="datetimeFigureOut">
              <a:rPr kumimoji="1" lang="ja-JP" altLang="en-US" smtClean="0"/>
              <a:t>2021/12/24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85589E9-6954-43AA-87E1-047017D1803D}" type="slidenum">
              <a:rPr kumimoji="1" lang="ja-JP" altLang="en-US" smtClean="0"/>
              <a:t>‹#›</a:t>
            </a:fld>
            <a:endParaRPr kumimoji="1" lang="ja-JP" altLang="en-US"/>
          </a:p>
        </p:txBody>
      </p:sp>
    </p:spTree>
    <p:extLst>
      <p:ext uri="{BB962C8B-B14F-4D97-AF65-F5344CB8AC3E}">
        <p14:creationId xmlns:p14="http://schemas.microsoft.com/office/powerpoint/2010/main" val="2690037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8538061-B898-4DAC-A6FD-C23EA10D8A37}" type="datetimeFigureOut">
              <a:rPr kumimoji="1" lang="ja-JP" altLang="en-US" smtClean="0"/>
              <a:t>2021/12/24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85589E9-6954-43AA-87E1-047017D1803D}" type="slidenum">
              <a:rPr kumimoji="1" lang="ja-JP" altLang="en-US" smtClean="0"/>
              <a:t>‹#›</a:t>
            </a:fld>
            <a:endParaRPr kumimoji="1" lang="ja-JP" altLang="en-US"/>
          </a:p>
        </p:txBody>
      </p:sp>
    </p:spTree>
    <p:extLst>
      <p:ext uri="{BB962C8B-B14F-4D97-AF65-F5344CB8AC3E}">
        <p14:creationId xmlns:p14="http://schemas.microsoft.com/office/powerpoint/2010/main" val="3061205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8538061-B898-4DAC-A6FD-C23EA10D8A37}" type="datetimeFigureOut">
              <a:rPr kumimoji="1" lang="ja-JP" altLang="en-US" smtClean="0"/>
              <a:t>2021/12/24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85589E9-6954-43AA-87E1-047017D1803D}" type="slidenum">
              <a:rPr kumimoji="1" lang="ja-JP" altLang="en-US" smtClean="0"/>
              <a:t>‹#›</a:t>
            </a:fld>
            <a:endParaRPr kumimoji="1" lang="ja-JP" altLang="en-US"/>
          </a:p>
        </p:txBody>
      </p:sp>
    </p:spTree>
    <p:extLst>
      <p:ext uri="{BB962C8B-B14F-4D97-AF65-F5344CB8AC3E}">
        <p14:creationId xmlns:p14="http://schemas.microsoft.com/office/powerpoint/2010/main" val="75835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8538061-B898-4DAC-A6FD-C23EA10D8A37}" type="datetimeFigureOut">
              <a:rPr kumimoji="1" lang="ja-JP" altLang="en-US" smtClean="0"/>
              <a:t>2021/12/24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85589E9-6954-43AA-87E1-047017D1803D}" type="slidenum">
              <a:rPr kumimoji="1" lang="ja-JP" altLang="en-US" smtClean="0"/>
              <a:t>‹#›</a:t>
            </a:fld>
            <a:endParaRPr kumimoji="1" lang="ja-JP" altLang="en-US"/>
          </a:p>
        </p:txBody>
      </p:sp>
    </p:spTree>
    <p:extLst>
      <p:ext uri="{BB962C8B-B14F-4D97-AF65-F5344CB8AC3E}">
        <p14:creationId xmlns:p14="http://schemas.microsoft.com/office/powerpoint/2010/main" val="2083774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538061-B898-4DAC-A6FD-C23EA10D8A37}" type="datetimeFigureOut">
              <a:rPr kumimoji="1" lang="ja-JP" altLang="en-US" smtClean="0"/>
              <a:t>2021/12/24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85589E9-6954-43AA-87E1-047017D1803D}" type="slidenum">
              <a:rPr kumimoji="1" lang="ja-JP" altLang="en-US" smtClean="0"/>
              <a:t>‹#›</a:t>
            </a:fld>
            <a:endParaRPr kumimoji="1" lang="ja-JP" altLang="en-US"/>
          </a:p>
        </p:txBody>
      </p:sp>
    </p:spTree>
    <p:extLst>
      <p:ext uri="{BB962C8B-B14F-4D97-AF65-F5344CB8AC3E}">
        <p14:creationId xmlns:p14="http://schemas.microsoft.com/office/powerpoint/2010/main" val="263815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8538061-B898-4DAC-A6FD-C23EA10D8A37}" type="datetimeFigureOut">
              <a:rPr kumimoji="1" lang="ja-JP" altLang="en-US" smtClean="0"/>
              <a:t>2021/12/24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85589E9-6954-43AA-87E1-047017D1803D}" type="slidenum">
              <a:rPr kumimoji="1" lang="ja-JP" altLang="en-US" smtClean="0"/>
              <a:t>‹#›</a:t>
            </a:fld>
            <a:endParaRPr kumimoji="1" lang="ja-JP" altLang="en-US"/>
          </a:p>
        </p:txBody>
      </p:sp>
    </p:spTree>
    <p:extLst>
      <p:ext uri="{BB962C8B-B14F-4D97-AF65-F5344CB8AC3E}">
        <p14:creationId xmlns:p14="http://schemas.microsoft.com/office/powerpoint/2010/main" val="1326105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8538061-B898-4DAC-A6FD-C23EA10D8A37}" type="datetimeFigureOut">
              <a:rPr kumimoji="1" lang="ja-JP" altLang="en-US" smtClean="0"/>
              <a:t>2021/12/24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85589E9-6954-43AA-87E1-047017D1803D}" type="slidenum">
              <a:rPr kumimoji="1" lang="ja-JP" altLang="en-US" smtClean="0"/>
              <a:t>‹#›</a:t>
            </a:fld>
            <a:endParaRPr kumimoji="1" lang="ja-JP" altLang="en-US"/>
          </a:p>
        </p:txBody>
      </p:sp>
    </p:spTree>
    <p:extLst>
      <p:ext uri="{BB962C8B-B14F-4D97-AF65-F5344CB8AC3E}">
        <p14:creationId xmlns:p14="http://schemas.microsoft.com/office/powerpoint/2010/main" val="3116329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8538061-B898-4DAC-A6FD-C23EA10D8A37}" type="datetimeFigureOut">
              <a:rPr kumimoji="1" lang="ja-JP" altLang="en-US" smtClean="0"/>
              <a:t>2021/12/24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85589E9-6954-43AA-87E1-047017D1803D}" type="slidenum">
              <a:rPr kumimoji="1" lang="ja-JP" altLang="en-US" smtClean="0"/>
              <a:t>‹#›</a:t>
            </a:fld>
            <a:endParaRPr kumimoji="1" lang="ja-JP" altLang="en-US"/>
          </a:p>
        </p:txBody>
      </p:sp>
    </p:spTree>
    <p:extLst>
      <p:ext uri="{BB962C8B-B14F-4D97-AF65-F5344CB8AC3E}">
        <p14:creationId xmlns:p14="http://schemas.microsoft.com/office/powerpoint/2010/main" val="37208161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rotWithShape="1">
          <a:blip r:embed="rId2">
            <a:extLst>
              <a:ext uri="{28A0092B-C50C-407E-A947-70E740481C1C}">
                <a14:useLocalDpi xmlns:a14="http://schemas.microsoft.com/office/drawing/2010/main" val="0"/>
              </a:ext>
            </a:extLst>
          </a:blip>
          <a:srcRect l="7285" r="23551"/>
          <a:stretch/>
        </p:blipFill>
        <p:spPr>
          <a:xfrm>
            <a:off x="1" y="-1"/>
            <a:ext cx="6857312" cy="6614809"/>
          </a:xfrm>
          <a:prstGeom prst="rect">
            <a:avLst/>
          </a:prstGeom>
        </p:spPr>
      </p:pic>
      <p:sp>
        <p:nvSpPr>
          <p:cNvPr id="198" name="フリーフォーム 197"/>
          <p:cNvSpPr/>
          <p:nvPr/>
        </p:nvSpPr>
        <p:spPr>
          <a:xfrm>
            <a:off x="-9475" y="3920246"/>
            <a:ext cx="6912000" cy="5944874"/>
          </a:xfrm>
          <a:custGeom>
            <a:avLst/>
            <a:gdLst>
              <a:gd name="connsiteX0" fmla="*/ 0 w 6876000"/>
              <a:gd name="connsiteY0" fmla="*/ 0 h 5971171"/>
              <a:gd name="connsiteX1" fmla="*/ 6770865 w 6876000"/>
              <a:gd name="connsiteY1" fmla="*/ 1743729 h 5971171"/>
              <a:gd name="connsiteX2" fmla="*/ 6843692 w 6876000"/>
              <a:gd name="connsiteY2" fmla="*/ 1743729 h 5971171"/>
              <a:gd name="connsiteX3" fmla="*/ 6843692 w 6876000"/>
              <a:gd name="connsiteY3" fmla="*/ 1762485 h 5971171"/>
              <a:gd name="connsiteX4" fmla="*/ 6876000 w 6876000"/>
              <a:gd name="connsiteY4" fmla="*/ 1770805 h 5971171"/>
              <a:gd name="connsiteX5" fmla="*/ 6843692 w 6876000"/>
              <a:gd name="connsiteY5" fmla="*/ 1770805 h 5971171"/>
              <a:gd name="connsiteX6" fmla="*/ 6843692 w 6876000"/>
              <a:gd name="connsiteY6" fmla="*/ 5971171 h 5971171"/>
              <a:gd name="connsiteX7" fmla="*/ 3692 w 6876000"/>
              <a:gd name="connsiteY7" fmla="*/ 5971171 h 5971171"/>
              <a:gd name="connsiteX8" fmla="*/ 3692 w 6876000"/>
              <a:gd name="connsiteY8" fmla="*/ 1770805 h 5971171"/>
              <a:gd name="connsiteX9" fmla="*/ 0 w 6876000"/>
              <a:gd name="connsiteY9" fmla="*/ 1770805 h 5971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76000" h="5971171">
                <a:moveTo>
                  <a:pt x="0" y="0"/>
                </a:moveTo>
                <a:lnTo>
                  <a:pt x="6770865" y="1743729"/>
                </a:lnTo>
                <a:lnTo>
                  <a:pt x="6843692" y="1743729"/>
                </a:lnTo>
                <a:lnTo>
                  <a:pt x="6843692" y="1762485"/>
                </a:lnTo>
                <a:lnTo>
                  <a:pt x="6876000" y="1770805"/>
                </a:lnTo>
                <a:lnTo>
                  <a:pt x="6843692" y="1770805"/>
                </a:lnTo>
                <a:lnTo>
                  <a:pt x="6843692" y="5971171"/>
                </a:lnTo>
                <a:lnTo>
                  <a:pt x="3692" y="5971171"/>
                </a:lnTo>
                <a:lnTo>
                  <a:pt x="3692" y="1770805"/>
                </a:lnTo>
                <a:lnTo>
                  <a:pt x="0" y="1770805"/>
                </a:lnTo>
                <a:close/>
              </a:path>
            </a:pathLst>
          </a:custGeom>
          <a:solidFill>
            <a:schemeClr val="accent4">
              <a:lumMod val="20000"/>
              <a:lumOff val="80000"/>
              <a:alpha val="8509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0" name="フリーフォーム 199"/>
          <p:cNvSpPr/>
          <p:nvPr/>
        </p:nvSpPr>
        <p:spPr>
          <a:xfrm flipH="1">
            <a:off x="-11187" y="5997173"/>
            <a:ext cx="6912000" cy="3902065"/>
          </a:xfrm>
          <a:custGeom>
            <a:avLst/>
            <a:gdLst>
              <a:gd name="connsiteX0" fmla="*/ 0 w 6876000"/>
              <a:gd name="connsiteY0" fmla="*/ 0 h 5672492"/>
              <a:gd name="connsiteX1" fmla="*/ 6868155 w 6876000"/>
              <a:gd name="connsiteY1" fmla="*/ 827267 h 5672492"/>
              <a:gd name="connsiteX2" fmla="*/ 6876000 w 6876000"/>
              <a:gd name="connsiteY2" fmla="*/ 827267 h 5672492"/>
              <a:gd name="connsiteX3" fmla="*/ 6876000 w 6876000"/>
              <a:gd name="connsiteY3" fmla="*/ 828212 h 5672492"/>
              <a:gd name="connsiteX4" fmla="*/ 6876000 w 6876000"/>
              <a:gd name="connsiteY4" fmla="*/ 5672492 h 5672492"/>
              <a:gd name="connsiteX5" fmla="*/ 0 w 6876000"/>
              <a:gd name="connsiteY5" fmla="*/ 5672492 h 5672492"/>
              <a:gd name="connsiteX6" fmla="*/ 0 w 6876000"/>
              <a:gd name="connsiteY6" fmla="*/ 828212 h 5672492"/>
              <a:gd name="connsiteX7" fmla="*/ 0 w 6876000"/>
              <a:gd name="connsiteY7" fmla="*/ 827267 h 5672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76000" h="5672492">
                <a:moveTo>
                  <a:pt x="0" y="0"/>
                </a:moveTo>
                <a:lnTo>
                  <a:pt x="6868155" y="827267"/>
                </a:lnTo>
                <a:lnTo>
                  <a:pt x="6876000" y="827267"/>
                </a:lnTo>
                <a:lnTo>
                  <a:pt x="6876000" y="828212"/>
                </a:lnTo>
                <a:lnTo>
                  <a:pt x="6876000" y="5672492"/>
                </a:lnTo>
                <a:lnTo>
                  <a:pt x="0" y="5672492"/>
                </a:lnTo>
                <a:lnTo>
                  <a:pt x="0" y="828212"/>
                </a:lnTo>
                <a:lnTo>
                  <a:pt x="0" y="827267"/>
                </a:lnTo>
                <a:close/>
              </a:path>
            </a:pathLst>
          </a:cu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cv</a:t>
            </a:r>
            <a:endParaRPr kumimoji="1" lang="ja-JP" altLang="en-US" dirty="0"/>
          </a:p>
        </p:txBody>
      </p:sp>
      <p:sp>
        <p:nvSpPr>
          <p:cNvPr id="26" name="テキスト ボックス 25"/>
          <p:cNvSpPr txBox="1"/>
          <p:nvPr/>
        </p:nvSpPr>
        <p:spPr>
          <a:xfrm>
            <a:off x="1038735" y="105628"/>
            <a:ext cx="1887055" cy="261610"/>
          </a:xfrm>
          <a:prstGeom prst="rect">
            <a:avLst/>
          </a:prstGeom>
          <a:noFill/>
        </p:spPr>
        <p:txBody>
          <a:bodyPr wrap="none" rtlCol="0">
            <a:spAutoFit/>
          </a:bodyPr>
          <a:lstStyle/>
          <a:p>
            <a:pPr algn="ctr"/>
            <a:r>
              <a:rPr lang="ja-JP" altLang="en-US" sz="1100" dirty="0">
                <a:ln w="127000">
                  <a:noFill/>
                </a:ln>
                <a:solidFill>
                  <a:schemeClr val="accent5"/>
                </a:solidFill>
                <a:latin typeface="HGP創英角ｺﾞｼｯｸUB" panose="020B0900000000000000" pitchFamily="50" charset="-128"/>
                <a:ea typeface="HGP創英角ｺﾞｼｯｸUB" panose="020B0900000000000000" pitchFamily="50" charset="-128"/>
              </a:rPr>
              <a:t>絆</a:t>
            </a:r>
            <a:r>
              <a:rPr lang="ja-JP" altLang="en-US" sz="1100" dirty="0">
                <a:ln w="127000">
                  <a:noFill/>
                </a:ln>
                <a:latin typeface="HGP創英角ｺﾞｼｯｸUB" panose="020B0900000000000000" pitchFamily="50" charset="-128"/>
                <a:ea typeface="HGP創英角ｺﾞｼｯｸUB" panose="020B0900000000000000" pitchFamily="50" charset="-128"/>
              </a:rPr>
              <a:t>でつながる</a:t>
            </a:r>
            <a:r>
              <a:rPr lang="ja-JP" altLang="en-US" sz="1100" dirty="0">
                <a:ln w="127000">
                  <a:noFill/>
                </a:ln>
                <a:solidFill>
                  <a:schemeClr val="accent5"/>
                </a:solidFill>
                <a:latin typeface="HGP創英角ｺﾞｼｯｸUB" panose="020B0900000000000000" pitchFamily="50" charset="-128"/>
                <a:ea typeface="HGP創英角ｺﾞｼｯｸUB" panose="020B0900000000000000" pitchFamily="50" charset="-128"/>
              </a:rPr>
              <a:t>未来</a:t>
            </a:r>
            <a:r>
              <a:rPr lang="ja-JP" altLang="en-US" sz="1100" dirty="0">
                <a:ln w="127000">
                  <a:noFill/>
                </a:ln>
                <a:latin typeface="HGP創英角ｺﾞｼｯｸUB" panose="020B0900000000000000" pitchFamily="50" charset="-128"/>
                <a:ea typeface="HGP創英角ｺﾞｼｯｸUB" panose="020B0900000000000000" pitchFamily="50" charset="-128"/>
              </a:rPr>
              <a:t>へつなげる</a:t>
            </a:r>
            <a:endParaRPr lang="en-US" altLang="ja-JP" sz="1100" dirty="0">
              <a:ln w="127000">
                <a:noFill/>
              </a:ln>
              <a:latin typeface="HGP創英角ｺﾞｼｯｸUB" panose="020B0900000000000000" pitchFamily="50" charset="-128"/>
              <a:ea typeface="HGP創英角ｺﾞｼｯｸUB" panose="020B0900000000000000" pitchFamily="50" charset="-128"/>
            </a:endParaRPr>
          </a:p>
        </p:txBody>
      </p:sp>
      <p:sp>
        <p:nvSpPr>
          <p:cNvPr id="216" name="正方形/長方形 215"/>
          <p:cNvSpPr/>
          <p:nvPr/>
        </p:nvSpPr>
        <p:spPr>
          <a:xfrm>
            <a:off x="-4738" y="9395782"/>
            <a:ext cx="6912140" cy="516155"/>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cxnSp>
        <p:nvCxnSpPr>
          <p:cNvPr id="28" name="直線コネクタ 27"/>
          <p:cNvCxnSpPr/>
          <p:nvPr/>
        </p:nvCxnSpPr>
        <p:spPr>
          <a:xfrm>
            <a:off x="204455" y="357510"/>
            <a:ext cx="2628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97002" y="105628"/>
            <a:ext cx="984565" cy="261610"/>
          </a:xfrm>
          <a:prstGeom prst="rect">
            <a:avLst/>
          </a:prstGeom>
          <a:noFill/>
        </p:spPr>
        <p:txBody>
          <a:bodyPr wrap="none" rtlCol="0">
            <a:spAutoFit/>
          </a:bodyPr>
          <a:lstStyle/>
          <a:p>
            <a:pPr algn="ctr"/>
            <a:r>
              <a:rPr lang="en-US" altLang="ja-JP" sz="1100" dirty="0">
                <a:ln w="127000">
                  <a:noFill/>
                </a:ln>
                <a:latin typeface="HGP創英角ｺﾞｼｯｸUB" panose="020B0900000000000000" pitchFamily="50" charset="-128"/>
                <a:ea typeface="HGP創英角ｺﾞｼｯｸUB" panose="020B0900000000000000" pitchFamily="50" charset="-128"/>
              </a:rPr>
              <a:t>GCLIP</a:t>
            </a:r>
            <a:r>
              <a:rPr lang="ja-JP" altLang="en-US" sz="1100" dirty="0">
                <a:ln w="127000">
                  <a:noFill/>
                </a:ln>
                <a:latin typeface="HGP創英角ｺﾞｼｯｸUB" panose="020B0900000000000000" pitchFamily="50" charset="-128"/>
                <a:ea typeface="HGP創英角ｺﾞｼｯｸUB" panose="020B0900000000000000" pitchFamily="50" charset="-128"/>
              </a:rPr>
              <a:t>幼稚園</a:t>
            </a:r>
            <a:endParaRPr lang="en-US" altLang="ja-JP" sz="1100" dirty="0">
              <a:ln w="127000">
                <a:noFill/>
              </a:ln>
              <a:latin typeface="HGP創英角ｺﾞｼｯｸUB" panose="020B0900000000000000" pitchFamily="50" charset="-128"/>
              <a:ea typeface="HGP創英角ｺﾞｼｯｸUB" panose="020B0900000000000000" pitchFamily="50" charset="-128"/>
            </a:endParaRPr>
          </a:p>
        </p:txBody>
      </p:sp>
      <p:sp>
        <p:nvSpPr>
          <p:cNvPr id="19" name="正方形/長方形 18"/>
          <p:cNvSpPr>
            <a:spLocks noChangeAspect="1"/>
          </p:cNvSpPr>
          <p:nvPr/>
        </p:nvSpPr>
        <p:spPr>
          <a:xfrm>
            <a:off x="514621" y="7381795"/>
            <a:ext cx="914400" cy="9144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solidFill>
                <a:latin typeface="A-OTF 秀英丸ゴシック Std B" panose="020F0600000000000000" pitchFamily="34" charset="-128"/>
                <a:ea typeface="A-OTF 秀英丸ゴシック Std B" panose="020F0600000000000000" pitchFamily="34" charset="-128"/>
              </a:rPr>
              <a:t>QR</a:t>
            </a:r>
            <a:r>
              <a:rPr kumimoji="1" lang="ja-JP" altLang="en-US" sz="1200" dirty="0">
                <a:solidFill>
                  <a:schemeClr val="tx1"/>
                </a:solidFill>
                <a:latin typeface="A-OTF 秀英丸ゴシック Std B" panose="020F0600000000000000" pitchFamily="34" charset="-128"/>
                <a:ea typeface="A-OTF 秀英丸ゴシック Std B" panose="020F0600000000000000" pitchFamily="34" charset="-128"/>
              </a:rPr>
              <a:t>コード</a:t>
            </a:r>
          </a:p>
        </p:txBody>
      </p:sp>
      <p:sp>
        <p:nvSpPr>
          <p:cNvPr id="137" name="テキスト ボックス 136"/>
          <p:cNvSpPr txBox="1"/>
          <p:nvPr/>
        </p:nvSpPr>
        <p:spPr>
          <a:xfrm>
            <a:off x="20010" y="4768436"/>
            <a:ext cx="4543456" cy="1338828"/>
          </a:xfrm>
          <a:prstGeom prst="rect">
            <a:avLst/>
          </a:prstGeom>
          <a:noFill/>
        </p:spPr>
        <p:txBody>
          <a:bodyPr wrap="square" rtlCol="0">
            <a:spAutoFit/>
          </a:bodyPr>
          <a:lstStyle/>
          <a:p>
            <a:r>
              <a:rPr lang="ja-JP" altLang="en-US" sz="900" dirty="0">
                <a:ln w="127000">
                  <a:noFill/>
                </a:ln>
                <a:latin typeface="HGP創英角ﾎﾟｯﾌﾟ体" panose="040B0A00000000000000" pitchFamily="50" charset="-128"/>
                <a:ea typeface="HGP創英角ﾎﾟｯﾌﾟ体" panose="040B0A00000000000000" pitchFamily="50" charset="-128"/>
              </a:rPr>
              <a:t>市ヶ谷にある</a:t>
            </a:r>
            <a:r>
              <a:rPr lang="en-US" altLang="ja-JP" sz="900" dirty="0">
                <a:ln w="127000">
                  <a:noFill/>
                </a:ln>
                <a:latin typeface="HGP創英角ﾎﾟｯﾌﾟ体" panose="040B0A00000000000000" pitchFamily="50" charset="-128"/>
                <a:ea typeface="HGP創英角ﾎﾟｯﾌﾟ体" panose="040B0A00000000000000" pitchFamily="50" charset="-128"/>
              </a:rPr>
              <a:t>GCLIP</a:t>
            </a:r>
            <a:r>
              <a:rPr lang="ja-JP" altLang="en-US" sz="900" dirty="0">
                <a:ln w="127000">
                  <a:noFill/>
                </a:ln>
                <a:latin typeface="HGP創英角ﾎﾟｯﾌﾟ体" panose="040B0A00000000000000" pitchFamily="50" charset="-128"/>
                <a:ea typeface="HGP創英角ﾎﾟｯﾌﾟ体" panose="040B0A00000000000000" pitchFamily="50" charset="-128"/>
              </a:rPr>
              <a:t>幼稚園は</a:t>
            </a:r>
            <a:r>
              <a:rPr lang="ja-JP" altLang="en-US" sz="900" dirty="0">
                <a:ln w="127000">
                  <a:noFill/>
                </a:ln>
                <a:solidFill>
                  <a:schemeClr val="accent5"/>
                </a:solidFill>
                <a:latin typeface="HGP創英角ﾎﾟｯﾌﾟ体" panose="040B0A00000000000000" pitchFamily="50" charset="-128"/>
                <a:ea typeface="HGP創英角ﾎﾟｯﾌﾟ体" panose="040B0A00000000000000" pitchFamily="50" charset="-128"/>
              </a:rPr>
              <a:t>「つながり」</a:t>
            </a:r>
            <a:r>
              <a:rPr lang="ja-JP" altLang="en-US" sz="900" dirty="0">
                <a:ln w="127000">
                  <a:noFill/>
                </a:ln>
                <a:latin typeface="HGP創英角ﾎﾟｯﾌﾟ体" panose="040B0A00000000000000" pitchFamily="50" charset="-128"/>
                <a:ea typeface="HGP創英角ﾎﾟｯﾌﾟ体" panose="040B0A00000000000000" pitchFamily="50" charset="-128"/>
              </a:rPr>
              <a:t>を大切にします。</a:t>
            </a:r>
            <a:endParaRPr lang="en-US" altLang="ja-JP" sz="900" dirty="0">
              <a:ln w="127000">
                <a:noFill/>
              </a:ln>
              <a:latin typeface="HGP創英角ﾎﾟｯﾌﾟ体" panose="040B0A00000000000000" pitchFamily="50" charset="-128"/>
              <a:ea typeface="HGP創英角ﾎﾟｯﾌﾟ体" panose="040B0A00000000000000" pitchFamily="50" charset="-128"/>
            </a:endParaRPr>
          </a:p>
          <a:p>
            <a:endParaRPr lang="en-US" altLang="ja-JP" sz="900" dirty="0">
              <a:ln w="127000">
                <a:noFill/>
              </a:ln>
              <a:latin typeface="HGP創英角ﾎﾟｯﾌﾟ体" panose="040B0A00000000000000" pitchFamily="50" charset="-128"/>
              <a:ea typeface="HGP創英角ﾎﾟｯﾌﾟ体" panose="040B0A00000000000000" pitchFamily="50" charset="-128"/>
            </a:endParaRPr>
          </a:p>
          <a:p>
            <a:r>
              <a:rPr lang="ja-JP" altLang="en-US" sz="900" dirty="0">
                <a:ln w="127000">
                  <a:noFill/>
                </a:ln>
                <a:latin typeface="HGP創英角ﾎﾟｯﾌﾟ体" panose="040B0A00000000000000" pitchFamily="50" charset="-128"/>
                <a:ea typeface="HGP創英角ﾎﾟｯﾌﾟ体" panose="040B0A00000000000000" pitchFamily="50" charset="-128"/>
              </a:rPr>
              <a:t>園児同士、職員同士、園児と保護者、園児と職員と保護者、</a:t>
            </a:r>
            <a:endParaRPr lang="en-US" altLang="ja-JP" sz="900" dirty="0">
              <a:ln w="127000">
                <a:noFill/>
              </a:ln>
              <a:latin typeface="HGP創英角ﾎﾟｯﾌﾟ体" panose="040B0A00000000000000" pitchFamily="50" charset="-128"/>
              <a:ea typeface="HGP創英角ﾎﾟｯﾌﾟ体" panose="040B0A00000000000000" pitchFamily="50" charset="-128"/>
            </a:endParaRPr>
          </a:p>
          <a:p>
            <a:r>
              <a:rPr lang="ja-JP" altLang="en-US" sz="900" dirty="0">
                <a:ln w="127000">
                  <a:noFill/>
                </a:ln>
                <a:solidFill>
                  <a:srgbClr val="0070C0"/>
                </a:solidFill>
                <a:latin typeface="HGP創英角ﾎﾟｯﾌﾟ体" panose="040B0A00000000000000" pitchFamily="50" charset="-128"/>
                <a:ea typeface="HGP創英角ﾎﾟｯﾌﾟ体" panose="040B0A00000000000000" pitchFamily="50" charset="-128"/>
              </a:rPr>
              <a:t>すべての人と絆でつながり、子どもたちの未来へとつなげていきます。</a:t>
            </a:r>
            <a:endParaRPr lang="en-US" altLang="ja-JP" sz="900" dirty="0">
              <a:ln w="127000">
                <a:noFill/>
              </a:ln>
              <a:solidFill>
                <a:srgbClr val="0070C0"/>
              </a:solidFill>
              <a:latin typeface="HGP創英角ﾎﾟｯﾌﾟ体" panose="040B0A00000000000000" pitchFamily="50" charset="-128"/>
              <a:ea typeface="HGP創英角ﾎﾟｯﾌﾟ体" panose="040B0A00000000000000" pitchFamily="50" charset="-128"/>
            </a:endParaRPr>
          </a:p>
          <a:p>
            <a:r>
              <a:rPr lang="ja-JP" altLang="en-US" sz="900" dirty="0">
                <a:ln w="127000">
                  <a:noFill/>
                </a:ln>
                <a:latin typeface="HGP創英角ﾎﾟｯﾌﾟ体" panose="040B0A00000000000000" pitchFamily="50" charset="-128"/>
                <a:ea typeface="HGP創英角ﾎﾟｯﾌﾟ体" panose="040B0A00000000000000" pitchFamily="50" charset="-128"/>
              </a:rPr>
              <a:t>その第一歩として「やさしさ」と「おもいやり」を自ら育てることを教育目標としています。</a:t>
            </a:r>
            <a:endParaRPr lang="en-US" altLang="ja-JP" sz="900" dirty="0">
              <a:ln w="127000">
                <a:noFill/>
              </a:ln>
              <a:latin typeface="HGP創英角ﾎﾟｯﾌﾟ体" panose="040B0A00000000000000" pitchFamily="50" charset="-128"/>
              <a:ea typeface="HGP創英角ﾎﾟｯﾌﾟ体" panose="040B0A00000000000000" pitchFamily="50" charset="-128"/>
            </a:endParaRPr>
          </a:p>
          <a:p>
            <a:endParaRPr lang="en-US" altLang="ja-JP" sz="900" dirty="0">
              <a:ln w="127000">
                <a:noFill/>
              </a:ln>
              <a:latin typeface="HGP創英角ﾎﾟｯﾌﾟ体" panose="040B0A00000000000000" pitchFamily="50" charset="-128"/>
              <a:ea typeface="HGP創英角ﾎﾟｯﾌﾟ体" panose="040B0A00000000000000" pitchFamily="50" charset="-128"/>
            </a:endParaRPr>
          </a:p>
          <a:p>
            <a:r>
              <a:rPr lang="ja-JP" altLang="en-US" sz="900" dirty="0">
                <a:ln w="127000">
                  <a:noFill/>
                </a:ln>
                <a:latin typeface="HGP創英角ﾎﾟｯﾌﾟ体" panose="040B0A00000000000000" pitchFamily="50" charset="-128"/>
                <a:ea typeface="HGP創英角ﾎﾟｯﾌﾟ体" panose="040B0A00000000000000" pitchFamily="50" charset="-128"/>
              </a:rPr>
              <a:t>子どもたちが内側から成長できるように見守って下さる方を募集しています。</a:t>
            </a:r>
            <a:endParaRPr lang="en-US" altLang="ja-JP" sz="900" dirty="0">
              <a:ln w="127000">
                <a:noFill/>
              </a:ln>
              <a:latin typeface="HGP創英角ﾎﾟｯﾌﾟ体" panose="040B0A00000000000000" pitchFamily="50" charset="-128"/>
              <a:ea typeface="HGP創英角ﾎﾟｯﾌﾟ体" panose="040B0A00000000000000" pitchFamily="50" charset="-128"/>
            </a:endParaRPr>
          </a:p>
          <a:p>
            <a:endParaRPr lang="en-US" altLang="ja-JP" sz="900" dirty="0">
              <a:ln w="127000">
                <a:noFill/>
              </a:ln>
              <a:latin typeface="HGP創英角ﾎﾟｯﾌﾟ体" panose="040B0A00000000000000" pitchFamily="50" charset="-128"/>
              <a:ea typeface="HGP創英角ﾎﾟｯﾌﾟ体" panose="040B0A00000000000000" pitchFamily="50" charset="-128"/>
            </a:endParaRPr>
          </a:p>
          <a:p>
            <a:r>
              <a:rPr lang="ja-JP" altLang="en-US" sz="900" dirty="0">
                <a:ln w="127000">
                  <a:noFill/>
                </a:ln>
                <a:latin typeface="HGP創英角ﾎﾟｯﾌﾟ体" panose="040B0A00000000000000" pitchFamily="50" charset="-128"/>
                <a:ea typeface="HGP創英角ﾎﾟｯﾌﾟ体" panose="040B0A00000000000000" pitchFamily="50" charset="-128"/>
              </a:rPr>
              <a:t>私たちと共に、子どもたちの無限に広がる可能性と夢を咲かせませんか？</a:t>
            </a:r>
            <a:endParaRPr lang="en-US" altLang="ja-JP" sz="900" dirty="0">
              <a:ln w="127000">
                <a:noFill/>
              </a:ln>
              <a:latin typeface="HGP創英角ﾎﾟｯﾌﾟ体" panose="040B0A00000000000000" pitchFamily="50" charset="-128"/>
              <a:ea typeface="HGP創英角ﾎﾟｯﾌﾟ体" panose="040B0A00000000000000" pitchFamily="50" charset="-128"/>
            </a:endParaRPr>
          </a:p>
        </p:txBody>
      </p:sp>
      <p:sp>
        <p:nvSpPr>
          <p:cNvPr id="138" name="テキスト ボックス 137"/>
          <p:cNvSpPr txBox="1"/>
          <p:nvPr/>
        </p:nvSpPr>
        <p:spPr>
          <a:xfrm>
            <a:off x="12753" y="4440240"/>
            <a:ext cx="1800493" cy="307777"/>
          </a:xfrm>
          <a:prstGeom prst="rect">
            <a:avLst/>
          </a:prstGeom>
          <a:noFill/>
        </p:spPr>
        <p:txBody>
          <a:bodyPr wrap="none" rtlCol="0">
            <a:spAutoFit/>
          </a:bodyPr>
          <a:lstStyle/>
          <a:p>
            <a:r>
              <a:rPr lang="ja-JP" altLang="en-US" sz="1400" b="1" dirty="0">
                <a:ln w="127000">
                  <a:noFill/>
                </a:ln>
                <a:solidFill>
                  <a:srgbClr val="0070C0"/>
                </a:solidFill>
                <a:latin typeface="HGP創英角ﾎﾟｯﾌﾟ体" panose="040B0A00000000000000" pitchFamily="50" charset="-128"/>
                <a:ea typeface="HGP創英角ﾎﾟｯﾌﾟ体" panose="040B0A00000000000000" pitchFamily="50" charset="-128"/>
              </a:rPr>
              <a:t>「つながる幼稚園」</a:t>
            </a:r>
            <a:endParaRPr lang="en-US" altLang="ja-JP" sz="1400" b="1" dirty="0">
              <a:ln w="127000">
                <a:noFill/>
              </a:ln>
              <a:solidFill>
                <a:srgbClr val="0070C0"/>
              </a:solidFill>
              <a:latin typeface="HGP創英角ﾎﾟｯﾌﾟ体" panose="040B0A00000000000000" pitchFamily="50" charset="-128"/>
              <a:ea typeface="HGP創英角ﾎﾟｯﾌﾟ体" panose="040B0A00000000000000" pitchFamily="50" charset="-128"/>
            </a:endParaRPr>
          </a:p>
        </p:txBody>
      </p:sp>
      <p:sp>
        <p:nvSpPr>
          <p:cNvPr id="139" name="テキスト ボックス 138"/>
          <p:cNvSpPr txBox="1"/>
          <p:nvPr/>
        </p:nvSpPr>
        <p:spPr>
          <a:xfrm>
            <a:off x="1499791" y="7396867"/>
            <a:ext cx="430887" cy="866127"/>
          </a:xfrm>
          <a:prstGeom prst="rect">
            <a:avLst/>
          </a:prstGeom>
          <a:noFill/>
        </p:spPr>
        <p:txBody>
          <a:bodyPr vert="eaVert" wrap="square" rtlCol="0">
            <a:spAutoFit/>
          </a:bodyPr>
          <a:lstStyle/>
          <a:p>
            <a:pPr algn="ctr"/>
            <a:r>
              <a:rPr kumimoji="1" lang="ja-JP" altLang="en-US" sz="800" dirty="0">
                <a:solidFill>
                  <a:srgbClr val="FF0066"/>
                </a:solidFill>
                <a:latin typeface="Meiryo UI" panose="020B0604030504040204" pitchFamily="50" charset="-128"/>
                <a:ea typeface="Meiryo UI" panose="020B0604030504040204" pitchFamily="50" charset="-128"/>
              </a:rPr>
              <a:t>資格</a:t>
            </a:r>
            <a:r>
              <a:rPr kumimoji="1" lang="ja-JP" altLang="en-US" sz="800" dirty="0">
                <a:latin typeface="Meiryo UI" panose="020B0604030504040204" pitchFamily="50" charset="-128"/>
                <a:ea typeface="Meiryo UI" panose="020B0604030504040204" pitchFamily="50" charset="-128"/>
              </a:rPr>
              <a:t>を活かして</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働きませんか？</a:t>
            </a:r>
          </a:p>
        </p:txBody>
      </p:sp>
      <p:cxnSp>
        <p:nvCxnSpPr>
          <p:cNvPr id="140" name="直線コネクタ 139"/>
          <p:cNvCxnSpPr/>
          <p:nvPr/>
        </p:nvCxnSpPr>
        <p:spPr>
          <a:xfrm flipH="1">
            <a:off x="1551040" y="7323156"/>
            <a:ext cx="282675" cy="9637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 name="直線コネクタ 143"/>
          <p:cNvCxnSpPr/>
          <p:nvPr/>
        </p:nvCxnSpPr>
        <p:spPr>
          <a:xfrm flipH="1" flipV="1">
            <a:off x="1547490" y="8225071"/>
            <a:ext cx="282675" cy="9637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8" name="テキスト ボックス 147"/>
          <p:cNvSpPr txBox="1"/>
          <p:nvPr/>
        </p:nvSpPr>
        <p:spPr>
          <a:xfrm>
            <a:off x="436982" y="9456132"/>
            <a:ext cx="1954381" cy="384721"/>
          </a:xfrm>
          <a:prstGeom prst="rect">
            <a:avLst/>
          </a:prstGeom>
          <a:noFill/>
        </p:spPr>
        <p:txBody>
          <a:bodyPr wrap="none" rtlCol="0">
            <a:spAutoFit/>
          </a:bodyPr>
          <a:lstStyle/>
          <a:p>
            <a:r>
              <a:rPr lang="ja-JP" altLang="en-US" sz="700" b="1" dirty="0">
                <a:solidFill>
                  <a:schemeClr val="bg1"/>
                </a:solidFill>
                <a:latin typeface="Meiryo UI" panose="020B0604030504040204" pitchFamily="50" charset="-128"/>
                <a:ea typeface="Meiryo UI" panose="020B0604030504040204" pitchFamily="50" charset="-128"/>
              </a:rPr>
              <a:t>学校法人</a:t>
            </a:r>
            <a:endParaRPr lang="en-US" altLang="ja-JP" sz="700" b="1" dirty="0">
              <a:solidFill>
                <a:schemeClr val="bg1"/>
              </a:solidFill>
              <a:latin typeface="Meiryo UI" panose="020B0604030504040204" pitchFamily="50" charset="-128"/>
              <a:ea typeface="Meiryo UI" panose="020B0604030504040204" pitchFamily="50" charset="-128"/>
            </a:endParaRPr>
          </a:p>
          <a:p>
            <a:r>
              <a:rPr lang="ja-JP" altLang="en-US" sz="1200" b="1" dirty="0">
                <a:solidFill>
                  <a:schemeClr val="bg1"/>
                </a:solidFill>
                <a:latin typeface="Meiryo UI" panose="020B0604030504040204" pitchFamily="50" charset="-128"/>
                <a:ea typeface="Meiryo UI" panose="020B0604030504040204" pitchFamily="50" charset="-128"/>
              </a:rPr>
              <a:t>市ヶ谷学園　</a:t>
            </a:r>
            <a:r>
              <a:rPr lang="en-US" altLang="ja-JP" sz="1200" b="1" dirty="0">
                <a:solidFill>
                  <a:schemeClr val="bg1"/>
                </a:solidFill>
                <a:latin typeface="Meiryo UI" panose="020B0604030504040204" pitchFamily="50" charset="-128"/>
                <a:ea typeface="Meiryo UI" panose="020B0604030504040204" pitchFamily="50" charset="-128"/>
              </a:rPr>
              <a:t>GCLIP</a:t>
            </a:r>
            <a:r>
              <a:rPr lang="ja-JP" altLang="en-US" sz="1200" b="1" dirty="0">
                <a:solidFill>
                  <a:schemeClr val="bg1"/>
                </a:solidFill>
                <a:latin typeface="Meiryo UI" panose="020B0604030504040204" pitchFamily="50" charset="-128"/>
                <a:ea typeface="Meiryo UI" panose="020B0604030504040204" pitchFamily="50" charset="-128"/>
              </a:rPr>
              <a:t>幼稚園</a:t>
            </a:r>
            <a:endParaRPr lang="en-US" altLang="ja-JP" sz="1200" b="1" dirty="0">
              <a:solidFill>
                <a:schemeClr val="bg1"/>
              </a:solidFill>
              <a:latin typeface="Meiryo UI" panose="020B0604030504040204" pitchFamily="50" charset="-128"/>
              <a:ea typeface="Meiryo UI" panose="020B0604030504040204" pitchFamily="50" charset="-128"/>
            </a:endParaRPr>
          </a:p>
        </p:txBody>
      </p:sp>
      <p:sp>
        <p:nvSpPr>
          <p:cNvPr id="149" name="テキスト ボックス 148"/>
          <p:cNvSpPr txBox="1"/>
          <p:nvPr/>
        </p:nvSpPr>
        <p:spPr>
          <a:xfrm>
            <a:off x="2324990" y="9490571"/>
            <a:ext cx="1915909" cy="369332"/>
          </a:xfrm>
          <a:prstGeom prst="rect">
            <a:avLst/>
          </a:prstGeom>
          <a:noFill/>
        </p:spPr>
        <p:txBody>
          <a:bodyPr wrap="none" rtlCol="0">
            <a:spAutoFit/>
          </a:bodyPr>
          <a:lstStyle/>
          <a:p>
            <a:r>
              <a:rPr lang="ja-JP" altLang="en-US" sz="800" b="1" dirty="0">
                <a:solidFill>
                  <a:schemeClr val="bg1"/>
                </a:solidFill>
                <a:latin typeface="Meiryo UI" panose="020B0604030504040204" pitchFamily="50" charset="-128"/>
                <a:ea typeface="Meiryo UI" panose="020B0604030504040204" pitchFamily="50" charset="-128"/>
              </a:rPr>
              <a:t>〒〇〇</a:t>
            </a:r>
            <a:r>
              <a:rPr lang="en-US" altLang="ja-JP" sz="800" b="1" dirty="0">
                <a:solidFill>
                  <a:schemeClr val="bg1"/>
                </a:solidFill>
                <a:latin typeface="Meiryo UI" panose="020B0604030504040204" pitchFamily="50" charset="-128"/>
                <a:ea typeface="Meiryo UI" panose="020B0604030504040204" pitchFamily="50" charset="-128"/>
              </a:rPr>
              <a:t>-</a:t>
            </a:r>
            <a:r>
              <a:rPr lang="ja-JP" altLang="en-US" sz="800" b="1" dirty="0">
                <a:solidFill>
                  <a:schemeClr val="bg1"/>
                </a:solidFill>
                <a:latin typeface="Meiryo UI" panose="020B0604030504040204" pitchFamily="50" charset="-128"/>
                <a:ea typeface="Meiryo UI" panose="020B0604030504040204" pitchFamily="50" charset="-128"/>
              </a:rPr>
              <a:t>〇〇</a:t>
            </a:r>
            <a:endParaRPr lang="en-US" altLang="ja-JP" sz="800" b="1" dirty="0">
              <a:solidFill>
                <a:schemeClr val="bg1"/>
              </a:solidFill>
              <a:latin typeface="Meiryo UI" panose="020B0604030504040204" pitchFamily="50" charset="-128"/>
              <a:ea typeface="Meiryo UI" panose="020B0604030504040204" pitchFamily="50" charset="-128"/>
            </a:endParaRPr>
          </a:p>
          <a:p>
            <a:r>
              <a:rPr lang="ja-JP" altLang="en-US" sz="1000" b="1" dirty="0">
                <a:solidFill>
                  <a:schemeClr val="bg1"/>
                </a:solidFill>
                <a:latin typeface="Meiryo UI" panose="020B0604030504040204" pitchFamily="50" charset="-128"/>
                <a:ea typeface="Meiryo UI" panose="020B0604030504040204" pitchFamily="50" charset="-128"/>
              </a:rPr>
              <a:t>〇〇県〇〇市〇〇</a:t>
            </a:r>
            <a:r>
              <a:rPr lang="en-US" altLang="ja-JP" sz="1000" b="1" dirty="0">
                <a:solidFill>
                  <a:schemeClr val="bg1"/>
                </a:solidFill>
                <a:latin typeface="Meiryo UI" panose="020B0604030504040204" pitchFamily="50" charset="-128"/>
                <a:ea typeface="Meiryo UI" panose="020B0604030504040204" pitchFamily="50" charset="-128"/>
              </a:rPr>
              <a:t> </a:t>
            </a:r>
            <a:r>
              <a:rPr lang="ja-JP" altLang="en-US" sz="1000" b="1" dirty="0">
                <a:solidFill>
                  <a:schemeClr val="bg1"/>
                </a:solidFill>
                <a:latin typeface="Meiryo UI" panose="020B0604030504040204" pitchFamily="50" charset="-128"/>
                <a:ea typeface="Meiryo UI" panose="020B0604030504040204" pitchFamily="50" charset="-128"/>
              </a:rPr>
              <a:t>〇</a:t>
            </a:r>
            <a:r>
              <a:rPr lang="en-US" altLang="ja-JP" sz="1000" b="1" dirty="0">
                <a:solidFill>
                  <a:schemeClr val="bg1"/>
                </a:solidFill>
                <a:latin typeface="Meiryo UI" panose="020B0604030504040204" pitchFamily="50" charset="-128"/>
                <a:ea typeface="Meiryo UI" panose="020B0604030504040204" pitchFamily="50" charset="-128"/>
              </a:rPr>
              <a:t>-</a:t>
            </a:r>
            <a:r>
              <a:rPr lang="ja-JP" altLang="en-US" sz="1000" b="1" dirty="0">
                <a:solidFill>
                  <a:schemeClr val="bg1"/>
                </a:solidFill>
                <a:latin typeface="Meiryo UI" panose="020B0604030504040204" pitchFamily="50" charset="-128"/>
                <a:ea typeface="Meiryo UI" panose="020B0604030504040204" pitchFamily="50" charset="-128"/>
              </a:rPr>
              <a:t>〇〇</a:t>
            </a:r>
            <a:r>
              <a:rPr lang="en-US" altLang="ja-JP" sz="1000" b="1" dirty="0">
                <a:solidFill>
                  <a:schemeClr val="bg1"/>
                </a:solidFill>
                <a:latin typeface="Meiryo UI" panose="020B0604030504040204" pitchFamily="50" charset="-128"/>
                <a:ea typeface="Meiryo UI" panose="020B0604030504040204" pitchFamily="50" charset="-128"/>
              </a:rPr>
              <a:t>-</a:t>
            </a:r>
            <a:r>
              <a:rPr lang="ja-JP" altLang="en-US" sz="1000" b="1" dirty="0">
                <a:solidFill>
                  <a:schemeClr val="bg1"/>
                </a:solidFill>
                <a:latin typeface="Meiryo UI" panose="020B0604030504040204" pitchFamily="50" charset="-128"/>
                <a:ea typeface="Meiryo UI" panose="020B0604030504040204" pitchFamily="50" charset="-128"/>
              </a:rPr>
              <a:t>〇</a:t>
            </a:r>
            <a:endParaRPr lang="en-US" altLang="ja-JP" sz="1000" b="1" dirty="0">
              <a:solidFill>
                <a:schemeClr val="bg1"/>
              </a:solidFill>
              <a:latin typeface="Meiryo UI" panose="020B0604030504040204" pitchFamily="50" charset="-128"/>
              <a:ea typeface="Meiryo UI" panose="020B0604030504040204" pitchFamily="50" charset="-128"/>
            </a:endParaRPr>
          </a:p>
        </p:txBody>
      </p:sp>
      <p:sp>
        <p:nvSpPr>
          <p:cNvPr id="150" name="テキスト ボックス 149"/>
          <p:cNvSpPr txBox="1"/>
          <p:nvPr/>
        </p:nvSpPr>
        <p:spPr>
          <a:xfrm>
            <a:off x="4103607" y="9465454"/>
            <a:ext cx="1338828" cy="400110"/>
          </a:xfrm>
          <a:prstGeom prst="rect">
            <a:avLst/>
          </a:prstGeom>
          <a:noFill/>
        </p:spPr>
        <p:txBody>
          <a:bodyPr wrap="none" rtlCol="0">
            <a:spAutoFit/>
          </a:bodyPr>
          <a:lstStyle/>
          <a:p>
            <a:r>
              <a:rPr lang="en-US" altLang="ja-JP" sz="1000" b="1" dirty="0">
                <a:solidFill>
                  <a:schemeClr val="bg1"/>
                </a:solidFill>
                <a:latin typeface="Meiryo UI" panose="020B0604030504040204" pitchFamily="50" charset="-128"/>
                <a:ea typeface="Meiryo UI" panose="020B0604030504040204" pitchFamily="50" charset="-128"/>
              </a:rPr>
              <a:t>TEL</a:t>
            </a:r>
            <a:r>
              <a:rPr lang="ja-JP" altLang="en-US" sz="1000" b="1" dirty="0">
                <a:solidFill>
                  <a:schemeClr val="bg1"/>
                </a:solidFill>
                <a:latin typeface="Meiryo UI" panose="020B0604030504040204" pitchFamily="50" charset="-128"/>
                <a:ea typeface="Meiryo UI" panose="020B0604030504040204" pitchFamily="50" charset="-128"/>
              </a:rPr>
              <a:t>〇〇</a:t>
            </a:r>
            <a:r>
              <a:rPr lang="en-US" altLang="ja-JP" sz="1000" b="1" dirty="0">
                <a:solidFill>
                  <a:schemeClr val="bg1"/>
                </a:solidFill>
                <a:latin typeface="Meiryo UI" panose="020B0604030504040204" pitchFamily="50" charset="-128"/>
                <a:ea typeface="Meiryo UI" panose="020B0604030504040204" pitchFamily="50" charset="-128"/>
              </a:rPr>
              <a:t>-</a:t>
            </a:r>
            <a:r>
              <a:rPr lang="ja-JP" altLang="en-US" sz="1000" b="1" dirty="0">
                <a:solidFill>
                  <a:schemeClr val="bg1"/>
                </a:solidFill>
                <a:latin typeface="Meiryo UI" panose="020B0604030504040204" pitchFamily="50" charset="-128"/>
                <a:ea typeface="Meiryo UI" panose="020B0604030504040204" pitchFamily="50" charset="-128"/>
              </a:rPr>
              <a:t>〇〇</a:t>
            </a:r>
            <a:r>
              <a:rPr lang="en-US" altLang="ja-JP" sz="1000" b="1" dirty="0">
                <a:solidFill>
                  <a:schemeClr val="bg1"/>
                </a:solidFill>
                <a:latin typeface="Meiryo UI" panose="020B0604030504040204" pitchFamily="50" charset="-128"/>
                <a:ea typeface="Meiryo UI" panose="020B0604030504040204" pitchFamily="50" charset="-128"/>
              </a:rPr>
              <a:t>-</a:t>
            </a:r>
            <a:r>
              <a:rPr lang="ja-JP" altLang="en-US" sz="1000" b="1" dirty="0">
                <a:solidFill>
                  <a:schemeClr val="bg1"/>
                </a:solidFill>
                <a:latin typeface="Meiryo UI" panose="020B0604030504040204" pitchFamily="50" charset="-128"/>
                <a:ea typeface="Meiryo UI" panose="020B0604030504040204" pitchFamily="50" charset="-128"/>
              </a:rPr>
              <a:t>〇〇</a:t>
            </a:r>
            <a:endParaRPr lang="en-US" altLang="ja-JP" sz="1000" b="1" dirty="0">
              <a:solidFill>
                <a:schemeClr val="bg1"/>
              </a:solidFill>
              <a:latin typeface="Meiryo UI" panose="020B0604030504040204" pitchFamily="50" charset="-128"/>
              <a:ea typeface="Meiryo UI" panose="020B0604030504040204" pitchFamily="50" charset="-128"/>
            </a:endParaRPr>
          </a:p>
          <a:p>
            <a:r>
              <a:rPr lang="en-US" altLang="ja-JP" sz="1000" b="1" dirty="0">
                <a:solidFill>
                  <a:schemeClr val="bg1"/>
                </a:solidFill>
                <a:latin typeface="Meiryo UI" panose="020B0604030504040204" pitchFamily="50" charset="-128"/>
                <a:ea typeface="Meiryo UI" panose="020B0604030504040204" pitchFamily="50" charset="-128"/>
              </a:rPr>
              <a:t>FAX</a:t>
            </a:r>
            <a:r>
              <a:rPr lang="ja-JP" altLang="en-US" sz="1000" b="1" dirty="0">
                <a:solidFill>
                  <a:schemeClr val="bg1"/>
                </a:solidFill>
                <a:latin typeface="Meiryo UI" panose="020B0604030504040204" pitchFamily="50" charset="-128"/>
                <a:ea typeface="Meiryo UI" panose="020B0604030504040204" pitchFamily="50" charset="-128"/>
              </a:rPr>
              <a:t>〇〇</a:t>
            </a:r>
            <a:r>
              <a:rPr lang="en-US" altLang="ja-JP" sz="1000" b="1" dirty="0">
                <a:solidFill>
                  <a:schemeClr val="bg1"/>
                </a:solidFill>
                <a:latin typeface="Meiryo UI" panose="020B0604030504040204" pitchFamily="50" charset="-128"/>
                <a:ea typeface="Meiryo UI" panose="020B0604030504040204" pitchFamily="50" charset="-128"/>
              </a:rPr>
              <a:t>-</a:t>
            </a:r>
            <a:r>
              <a:rPr lang="ja-JP" altLang="en-US" sz="1000" b="1" dirty="0">
                <a:solidFill>
                  <a:schemeClr val="bg1"/>
                </a:solidFill>
                <a:latin typeface="Meiryo UI" panose="020B0604030504040204" pitchFamily="50" charset="-128"/>
                <a:ea typeface="Meiryo UI" panose="020B0604030504040204" pitchFamily="50" charset="-128"/>
              </a:rPr>
              <a:t>〇〇</a:t>
            </a:r>
            <a:r>
              <a:rPr lang="en-US" altLang="ja-JP" sz="1000" b="1" dirty="0">
                <a:solidFill>
                  <a:schemeClr val="bg1"/>
                </a:solidFill>
                <a:latin typeface="Meiryo UI" panose="020B0604030504040204" pitchFamily="50" charset="-128"/>
                <a:ea typeface="Meiryo UI" panose="020B0604030504040204" pitchFamily="50" charset="-128"/>
              </a:rPr>
              <a:t>-</a:t>
            </a:r>
            <a:r>
              <a:rPr lang="ja-JP" altLang="en-US" sz="1000" b="1" dirty="0">
                <a:solidFill>
                  <a:schemeClr val="bg1"/>
                </a:solidFill>
                <a:latin typeface="Meiryo UI" panose="020B0604030504040204" pitchFamily="50" charset="-128"/>
                <a:ea typeface="Meiryo UI" panose="020B0604030504040204" pitchFamily="50" charset="-128"/>
              </a:rPr>
              <a:t>〇〇</a:t>
            </a:r>
            <a:endParaRPr lang="en-US" altLang="ja-JP" sz="1000" b="1" dirty="0">
              <a:solidFill>
                <a:schemeClr val="bg1"/>
              </a:solidFill>
              <a:latin typeface="Meiryo UI" panose="020B0604030504040204" pitchFamily="50" charset="-128"/>
              <a:ea typeface="Meiryo UI" panose="020B0604030504040204" pitchFamily="50" charset="-128"/>
            </a:endParaRPr>
          </a:p>
        </p:txBody>
      </p:sp>
      <p:sp>
        <p:nvSpPr>
          <p:cNvPr id="151" name="正方形/長方形 150"/>
          <p:cNvSpPr>
            <a:spLocks/>
          </p:cNvSpPr>
          <p:nvPr/>
        </p:nvSpPr>
        <p:spPr>
          <a:xfrm>
            <a:off x="5394266" y="9527232"/>
            <a:ext cx="1338773" cy="26486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800" dirty="0">
                <a:solidFill>
                  <a:schemeClr val="tx1"/>
                </a:solidFill>
                <a:latin typeface="Meiryo UI" panose="020B0604030504040204" pitchFamily="50" charset="-128"/>
                <a:ea typeface="Meiryo UI" panose="020B0604030504040204" pitchFamily="50" charset="-128"/>
              </a:rPr>
              <a:t>GCLIP</a:t>
            </a:r>
            <a:r>
              <a:rPr kumimoji="1" lang="ja-JP" altLang="en-US" sz="800" dirty="0">
                <a:solidFill>
                  <a:schemeClr val="tx1"/>
                </a:solidFill>
                <a:latin typeface="Meiryo UI" panose="020B0604030504040204" pitchFamily="50" charset="-128"/>
                <a:ea typeface="Meiryo UI" panose="020B0604030504040204" pitchFamily="50" charset="-128"/>
              </a:rPr>
              <a:t>幼稚園</a:t>
            </a:r>
          </a:p>
        </p:txBody>
      </p:sp>
      <p:sp>
        <p:nvSpPr>
          <p:cNvPr id="152" name="正方形/長方形 151"/>
          <p:cNvSpPr>
            <a:spLocks/>
          </p:cNvSpPr>
          <p:nvPr/>
        </p:nvSpPr>
        <p:spPr>
          <a:xfrm>
            <a:off x="6214396" y="9533714"/>
            <a:ext cx="516155" cy="252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latin typeface="Meiryo UI" panose="020B0604030504040204" pitchFamily="50" charset="-128"/>
                <a:ea typeface="Meiryo UI" panose="020B0604030504040204" pitchFamily="50" charset="-128"/>
              </a:rPr>
              <a:t>検索</a:t>
            </a:r>
          </a:p>
        </p:txBody>
      </p:sp>
      <p:pic>
        <p:nvPicPr>
          <p:cNvPr id="153" name="図 15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0454042">
            <a:off x="6680108" y="9654523"/>
            <a:ext cx="137637" cy="206245"/>
          </a:xfrm>
          <a:prstGeom prst="rect">
            <a:avLst/>
          </a:prstGeom>
        </p:spPr>
      </p:pic>
      <p:sp>
        <p:nvSpPr>
          <p:cNvPr id="154" name="正方形/長方形 153"/>
          <p:cNvSpPr>
            <a:spLocks noChangeAspect="1"/>
          </p:cNvSpPr>
          <p:nvPr/>
        </p:nvSpPr>
        <p:spPr>
          <a:xfrm>
            <a:off x="58209" y="9480388"/>
            <a:ext cx="387795" cy="38779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500" dirty="0">
                <a:solidFill>
                  <a:schemeClr val="tx1"/>
                </a:solidFill>
                <a:latin typeface="Meiryo UI" panose="020B0604030504040204" pitchFamily="50" charset="-128"/>
                <a:ea typeface="Meiryo UI" panose="020B0604030504040204" pitchFamily="50" charset="-128"/>
              </a:rPr>
              <a:t>ロゴ</a:t>
            </a:r>
          </a:p>
        </p:txBody>
      </p:sp>
      <p:sp>
        <p:nvSpPr>
          <p:cNvPr id="180" name="円形吹き出し 179"/>
          <p:cNvSpPr/>
          <p:nvPr/>
        </p:nvSpPr>
        <p:spPr>
          <a:xfrm>
            <a:off x="700493" y="2036517"/>
            <a:ext cx="1647221" cy="1137278"/>
          </a:xfrm>
          <a:prstGeom prst="wedgeEllipseCallout">
            <a:avLst>
              <a:gd name="adj1" fmla="val 43354"/>
              <a:gd name="adj2" fmla="val 44769"/>
            </a:avLst>
          </a:prstGeom>
          <a:solidFill>
            <a:srgbClr val="FFFFFF"/>
          </a:solidFill>
          <a:ln w="190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effectLst>
                <a:outerShdw blurRad="50800" dist="38100" dir="2700000" algn="tl" rotWithShape="0">
                  <a:prstClr val="black">
                    <a:alpha val="40000"/>
                  </a:prstClr>
                </a:outerShdw>
              </a:effectLst>
            </a:endParaRPr>
          </a:p>
        </p:txBody>
      </p:sp>
      <p:sp>
        <p:nvSpPr>
          <p:cNvPr id="181" name="テキスト ボックス 180"/>
          <p:cNvSpPr txBox="1"/>
          <p:nvPr/>
        </p:nvSpPr>
        <p:spPr>
          <a:xfrm>
            <a:off x="690703" y="2115658"/>
            <a:ext cx="1703142" cy="938719"/>
          </a:xfrm>
          <a:prstGeom prst="rect">
            <a:avLst/>
          </a:prstGeom>
          <a:noFill/>
        </p:spPr>
        <p:txBody>
          <a:bodyPr wrap="square" rtlCol="0">
            <a:spAutoFit/>
          </a:bodyPr>
          <a:lstStyle/>
          <a:p>
            <a:pPr algn="ctr"/>
            <a:r>
              <a:rPr lang="ja-JP" altLang="en-US" sz="1100" dirty="0">
                <a:ln w="127000">
                  <a:noFill/>
                </a:ln>
                <a:solidFill>
                  <a:srgbClr val="FF0066"/>
                </a:solidFill>
                <a:latin typeface="HGP創英角ﾎﾟｯﾌﾟ体" panose="040B0A00000000000000" pitchFamily="50" charset="-128"/>
                <a:ea typeface="HGP創英角ﾎﾟｯﾌﾟ体" panose="040B0A00000000000000" pitchFamily="50" charset="-128"/>
              </a:rPr>
              <a:t>ライフスタイル</a:t>
            </a:r>
            <a:r>
              <a:rPr lang="ja-JP" altLang="en-US" sz="1100" dirty="0">
                <a:ln w="127000">
                  <a:noFill/>
                </a:ln>
                <a:latin typeface="HGP創英角ﾎﾟｯﾌﾟ体" panose="040B0A00000000000000" pitchFamily="50" charset="-128"/>
                <a:ea typeface="HGP創英角ﾎﾟｯﾌﾟ体" panose="040B0A00000000000000" pitchFamily="50" charset="-128"/>
              </a:rPr>
              <a:t>に</a:t>
            </a:r>
            <a:endParaRPr lang="en-US" altLang="ja-JP" sz="1100" dirty="0">
              <a:ln w="127000">
                <a:noFill/>
              </a:ln>
              <a:latin typeface="HGP創英角ﾎﾟｯﾌﾟ体" panose="040B0A00000000000000" pitchFamily="50" charset="-128"/>
              <a:ea typeface="HGP創英角ﾎﾟｯﾌﾟ体" panose="040B0A00000000000000" pitchFamily="50" charset="-128"/>
            </a:endParaRPr>
          </a:p>
          <a:p>
            <a:pPr algn="ctr"/>
            <a:r>
              <a:rPr lang="ja-JP" altLang="en-US" sz="1100" dirty="0">
                <a:ln w="127000">
                  <a:noFill/>
                </a:ln>
                <a:latin typeface="HGP創英角ﾎﾟｯﾌﾟ体" panose="040B0A00000000000000" pitchFamily="50" charset="-128"/>
                <a:ea typeface="HGP創英角ﾎﾟｯﾌﾟ体" panose="040B0A00000000000000" pitchFamily="50" charset="-128"/>
              </a:rPr>
              <a:t>合わせた</a:t>
            </a:r>
            <a:r>
              <a:rPr lang="ja-JP" altLang="en-US" sz="1100" dirty="0">
                <a:ln w="127000">
                  <a:noFill/>
                </a:ln>
                <a:solidFill>
                  <a:srgbClr val="FF0066"/>
                </a:solidFill>
                <a:latin typeface="HGP創英角ﾎﾟｯﾌﾟ体" panose="040B0A00000000000000" pitchFamily="50" charset="-128"/>
                <a:ea typeface="HGP創英角ﾎﾟｯﾌﾟ体" panose="040B0A00000000000000" pitchFamily="50" charset="-128"/>
              </a:rPr>
              <a:t>働き方</a:t>
            </a:r>
            <a:r>
              <a:rPr lang="ja-JP" altLang="en-US" sz="1100" dirty="0">
                <a:ln w="127000">
                  <a:noFill/>
                </a:ln>
                <a:latin typeface="HGP創英角ﾎﾟｯﾌﾟ体" panose="040B0A00000000000000" pitchFamily="50" charset="-128"/>
                <a:ea typeface="HGP創英角ﾎﾟｯﾌﾟ体" panose="040B0A00000000000000" pitchFamily="50" charset="-128"/>
              </a:rPr>
              <a:t>を</a:t>
            </a:r>
            <a:endParaRPr lang="en-US" altLang="ja-JP" sz="1100" dirty="0">
              <a:ln w="127000">
                <a:noFill/>
              </a:ln>
              <a:latin typeface="HGP創英角ﾎﾟｯﾌﾟ体" panose="040B0A00000000000000" pitchFamily="50" charset="-128"/>
              <a:ea typeface="HGP創英角ﾎﾟｯﾌﾟ体" panose="040B0A00000000000000" pitchFamily="50" charset="-128"/>
            </a:endParaRPr>
          </a:p>
          <a:p>
            <a:pPr algn="ctr"/>
            <a:r>
              <a:rPr kumimoji="1" lang="ja-JP" altLang="en-US" sz="1100" dirty="0">
                <a:ln w="127000">
                  <a:noFill/>
                </a:ln>
                <a:latin typeface="HGP創英角ﾎﾟｯﾌﾟ体" panose="040B0A00000000000000" pitchFamily="50" charset="-128"/>
                <a:ea typeface="HGP創英角ﾎﾟｯﾌﾟ体" panose="040B0A00000000000000" pitchFamily="50" charset="-128"/>
              </a:rPr>
              <a:t>応援しています！</a:t>
            </a:r>
            <a:endParaRPr kumimoji="1" lang="en-US" altLang="ja-JP" sz="1100" dirty="0">
              <a:ln w="127000">
                <a:noFill/>
              </a:ln>
              <a:latin typeface="HGP創英角ﾎﾟｯﾌﾟ体" panose="040B0A00000000000000" pitchFamily="50" charset="-128"/>
              <a:ea typeface="HGP創英角ﾎﾟｯﾌﾟ体" panose="040B0A00000000000000" pitchFamily="50" charset="-128"/>
            </a:endParaRPr>
          </a:p>
          <a:p>
            <a:pPr algn="ctr"/>
            <a:r>
              <a:rPr kumimoji="1" lang="ja-JP" altLang="en-US" sz="1100" dirty="0">
                <a:ln w="127000">
                  <a:noFill/>
                </a:ln>
                <a:latin typeface="HGP創英角ﾎﾟｯﾌﾟ体" panose="040B0A00000000000000" pitchFamily="50" charset="-128"/>
                <a:ea typeface="HGP創英角ﾎﾟｯﾌﾟ体" panose="040B0A00000000000000" pitchFamily="50" charset="-128"/>
              </a:rPr>
              <a:t>当日、ぜひ</a:t>
            </a:r>
            <a:endParaRPr lang="en-US" altLang="ja-JP" sz="1100" dirty="0">
              <a:ln w="127000">
                <a:noFill/>
              </a:ln>
              <a:latin typeface="HGP創英角ﾎﾟｯﾌﾟ体" panose="040B0A00000000000000" pitchFamily="50" charset="-128"/>
              <a:ea typeface="HGP創英角ﾎﾟｯﾌﾟ体" panose="040B0A00000000000000" pitchFamily="50" charset="-128"/>
            </a:endParaRPr>
          </a:p>
          <a:p>
            <a:pPr algn="ctr"/>
            <a:r>
              <a:rPr kumimoji="1" lang="ja-JP" altLang="en-US" sz="1100" dirty="0">
                <a:ln w="127000">
                  <a:noFill/>
                </a:ln>
                <a:latin typeface="HGP創英角ﾎﾟｯﾌﾟ体" panose="040B0A00000000000000" pitchFamily="50" charset="-128"/>
                <a:ea typeface="HGP創英角ﾎﾟｯﾌﾟ体" panose="040B0A00000000000000" pitchFamily="50" charset="-128"/>
              </a:rPr>
              <a:t>ご相談ください！</a:t>
            </a:r>
            <a:endParaRPr kumimoji="1" lang="en-US" altLang="ja-JP" sz="1100" dirty="0">
              <a:ln w="127000">
                <a:noFill/>
              </a:ln>
              <a:latin typeface="HGP創英角ﾎﾟｯﾌﾟ体" panose="040B0A00000000000000" pitchFamily="50" charset="-128"/>
              <a:ea typeface="HGP創英角ﾎﾟｯﾌﾟ体" panose="040B0A00000000000000" pitchFamily="50" charset="-128"/>
            </a:endParaRPr>
          </a:p>
        </p:txBody>
      </p:sp>
      <p:grpSp>
        <p:nvGrpSpPr>
          <p:cNvPr id="237" name="グループ化 236"/>
          <p:cNvGrpSpPr/>
          <p:nvPr/>
        </p:nvGrpSpPr>
        <p:grpSpPr>
          <a:xfrm>
            <a:off x="1692546" y="3073685"/>
            <a:ext cx="5109091" cy="1021932"/>
            <a:chOff x="-57501" y="3620470"/>
            <a:chExt cx="10964825" cy="1021932"/>
          </a:xfrm>
        </p:grpSpPr>
        <p:sp>
          <p:nvSpPr>
            <p:cNvPr id="182" name="テキスト ボックス 181"/>
            <p:cNvSpPr txBox="1"/>
            <p:nvPr/>
          </p:nvSpPr>
          <p:spPr>
            <a:xfrm>
              <a:off x="267603" y="3620470"/>
              <a:ext cx="10314615" cy="1015663"/>
            </a:xfrm>
            <a:prstGeom prst="rect">
              <a:avLst/>
            </a:prstGeom>
            <a:noFill/>
          </p:spPr>
          <p:txBody>
            <a:bodyPr wrap="none" rtlCol="0">
              <a:spAutoFit/>
            </a:bodyPr>
            <a:lstStyle/>
            <a:p>
              <a:pPr algn="ctr"/>
              <a:r>
                <a:rPr kumimoji="1" lang="ja-JP" altLang="en-US" sz="6000" dirty="0">
                  <a:ln w="127000">
                    <a:solidFill>
                      <a:schemeClr val="bg1"/>
                    </a:solidFill>
                  </a:ln>
                  <a:solidFill>
                    <a:schemeClr val="bg1"/>
                  </a:solidFill>
                  <a:effectLst>
                    <a:outerShdw blurRad="50800" dist="38100" dir="2700000" algn="tl" rotWithShape="0">
                      <a:prstClr val="black">
                        <a:alpha val="40000"/>
                      </a:prstClr>
                    </a:outerShdw>
                  </a:effectLst>
                  <a:latin typeface="HGP創英角ﾎﾟｯﾌﾟ体" panose="040B0A00000000000000" pitchFamily="50" charset="-128"/>
                  <a:ea typeface="HGP創英角ﾎﾟｯﾌﾟ体" panose="040B0A00000000000000" pitchFamily="50" charset="-128"/>
                </a:rPr>
                <a:t>おしごと</a:t>
              </a:r>
              <a:r>
                <a:rPr kumimoji="1" lang="ja-JP" altLang="en-US" sz="4800" dirty="0">
                  <a:ln w="127000">
                    <a:solidFill>
                      <a:schemeClr val="bg1"/>
                    </a:solidFill>
                  </a:ln>
                  <a:solidFill>
                    <a:schemeClr val="bg1"/>
                  </a:solidFill>
                  <a:effectLst>
                    <a:outerShdw blurRad="50800" dist="38100" dir="2700000" algn="tl" rotWithShape="0">
                      <a:prstClr val="black">
                        <a:alpha val="40000"/>
                      </a:prstClr>
                    </a:outerShdw>
                  </a:effectLst>
                  <a:latin typeface="HGP創英角ﾎﾟｯﾌﾟ体" panose="040B0A00000000000000" pitchFamily="50" charset="-128"/>
                  <a:ea typeface="HGP創英角ﾎﾟｯﾌﾟ体" panose="040B0A00000000000000" pitchFamily="50" charset="-128"/>
                </a:rPr>
                <a:t>相談会</a:t>
              </a:r>
            </a:p>
          </p:txBody>
        </p:sp>
        <p:sp>
          <p:nvSpPr>
            <p:cNvPr id="183" name="テキスト ボックス 182"/>
            <p:cNvSpPr txBox="1"/>
            <p:nvPr/>
          </p:nvSpPr>
          <p:spPr>
            <a:xfrm>
              <a:off x="-57501" y="3626739"/>
              <a:ext cx="10964825" cy="1015663"/>
            </a:xfrm>
            <a:prstGeom prst="rect">
              <a:avLst/>
            </a:prstGeom>
            <a:noFill/>
          </p:spPr>
          <p:txBody>
            <a:bodyPr wrap="none" rtlCol="0">
              <a:spAutoFit/>
            </a:bodyPr>
            <a:lstStyle/>
            <a:p>
              <a:pPr algn="ctr"/>
              <a:r>
                <a:rPr kumimoji="1" lang="ja-JP" altLang="en-US" sz="6000" b="1" dirty="0">
                  <a:ln w="127000">
                    <a:noFill/>
                  </a:ln>
                  <a:solidFill>
                    <a:srgbClr val="FF0066"/>
                  </a:solidFill>
                  <a:latin typeface="HGP創英角ﾎﾟｯﾌﾟ体" panose="040B0A00000000000000" pitchFamily="50" charset="-128"/>
                  <a:ea typeface="HGP創英角ﾎﾟｯﾌﾟ体" panose="040B0A00000000000000" pitchFamily="50" charset="-128"/>
                </a:rPr>
                <a:t>おしごと</a:t>
              </a:r>
              <a:r>
                <a:rPr kumimoji="1" lang="ja-JP" altLang="en-US" sz="4800" b="1" dirty="0">
                  <a:ln w="127000">
                    <a:noFill/>
                  </a:ln>
                  <a:solidFill>
                    <a:srgbClr val="FF0066"/>
                  </a:solidFill>
                  <a:latin typeface="HGP創英角ﾎﾟｯﾌﾟ体" panose="040B0A00000000000000" pitchFamily="50" charset="-128"/>
                  <a:ea typeface="HGP創英角ﾎﾟｯﾌﾟ体" panose="040B0A00000000000000" pitchFamily="50" charset="-128"/>
                </a:rPr>
                <a:t>相談会</a:t>
              </a:r>
            </a:p>
          </p:txBody>
        </p:sp>
      </p:grpSp>
      <p:sp>
        <p:nvSpPr>
          <p:cNvPr id="201" name="正方形/長方形 200"/>
          <p:cNvSpPr/>
          <p:nvPr/>
        </p:nvSpPr>
        <p:spPr>
          <a:xfrm>
            <a:off x="104728" y="8498537"/>
            <a:ext cx="3227424" cy="83305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02" name="正方形/長方形 201"/>
          <p:cNvSpPr/>
          <p:nvPr/>
        </p:nvSpPr>
        <p:spPr>
          <a:xfrm>
            <a:off x="107072" y="8501367"/>
            <a:ext cx="252000" cy="82800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5"/>
              </a:solidFill>
              <a:latin typeface="Meiryo UI" panose="020B0604030504040204" pitchFamily="50" charset="-128"/>
              <a:ea typeface="Meiryo UI" panose="020B0604030504040204" pitchFamily="50" charset="-128"/>
            </a:endParaRPr>
          </a:p>
        </p:txBody>
      </p:sp>
      <p:cxnSp>
        <p:nvCxnSpPr>
          <p:cNvPr id="156" name="直線コネクタ 155"/>
          <p:cNvCxnSpPr/>
          <p:nvPr/>
        </p:nvCxnSpPr>
        <p:spPr>
          <a:xfrm>
            <a:off x="925451" y="8532643"/>
            <a:ext cx="0" cy="77355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57" name="テキスト ボックス 156"/>
          <p:cNvSpPr txBox="1"/>
          <p:nvPr/>
        </p:nvSpPr>
        <p:spPr>
          <a:xfrm>
            <a:off x="933258" y="8910368"/>
            <a:ext cx="1648208" cy="200055"/>
          </a:xfrm>
          <a:prstGeom prst="rect">
            <a:avLst/>
          </a:prstGeom>
          <a:noFill/>
        </p:spPr>
        <p:txBody>
          <a:bodyPr wrap="none" rtlCol="0">
            <a:spAutoFit/>
          </a:bodyPr>
          <a:lstStyle/>
          <a:p>
            <a:r>
              <a:rPr lang="en-US" altLang="ja-JP" sz="700" dirty="0">
                <a:latin typeface="Meiryo UI" panose="020B0604030504040204" pitchFamily="50" charset="-128"/>
                <a:ea typeface="Meiryo UI" panose="020B0604030504040204" pitchFamily="50" charset="-128"/>
              </a:rPr>
              <a:t>7:30</a:t>
            </a:r>
            <a:r>
              <a:rPr lang="ja-JP" altLang="en-US" sz="700" dirty="0">
                <a:latin typeface="Meiryo UI" panose="020B0604030504040204" pitchFamily="50" charset="-128"/>
                <a:ea typeface="Meiryo UI" panose="020B0604030504040204" pitchFamily="50" charset="-128"/>
              </a:rPr>
              <a:t>～</a:t>
            </a:r>
            <a:r>
              <a:rPr lang="en-US" altLang="ja-JP" sz="700" dirty="0">
                <a:latin typeface="Meiryo UI" panose="020B0604030504040204" pitchFamily="50" charset="-128"/>
                <a:ea typeface="Meiryo UI" panose="020B0604030504040204" pitchFamily="50" charset="-128"/>
              </a:rPr>
              <a:t>19:00</a:t>
            </a:r>
            <a:r>
              <a:rPr lang="ja-JP" altLang="en-US" sz="700" dirty="0">
                <a:latin typeface="Meiryo UI" panose="020B0604030504040204" pitchFamily="50" charset="-128"/>
                <a:ea typeface="Meiryo UI" panose="020B0604030504040204" pitchFamily="50" charset="-128"/>
              </a:rPr>
              <a:t>のうち</a:t>
            </a:r>
            <a:r>
              <a:rPr lang="en-US" altLang="ja-JP" sz="700" dirty="0">
                <a:latin typeface="Meiryo UI" panose="020B0604030504040204" pitchFamily="50" charset="-128"/>
                <a:ea typeface="Meiryo UI" panose="020B0604030504040204" pitchFamily="50" charset="-128"/>
              </a:rPr>
              <a:t>8</a:t>
            </a:r>
            <a:r>
              <a:rPr lang="ja-JP" altLang="en-US" sz="700" dirty="0">
                <a:latin typeface="Meiryo UI" panose="020B0604030504040204" pitchFamily="50" charset="-128"/>
                <a:ea typeface="Meiryo UI" panose="020B0604030504040204" pitchFamily="50" charset="-128"/>
              </a:rPr>
              <a:t>時間（</a:t>
            </a:r>
            <a:r>
              <a:rPr lang="ja-JP" altLang="en-US" sz="700" dirty="0">
                <a:solidFill>
                  <a:srgbClr val="FF0066"/>
                </a:solidFill>
                <a:latin typeface="Meiryo UI" panose="020B0604030504040204" pitchFamily="50" charset="-128"/>
                <a:ea typeface="Meiryo UI" panose="020B0604030504040204" pitchFamily="50" charset="-128"/>
              </a:rPr>
              <a:t>シフト制</a:t>
            </a:r>
            <a:r>
              <a:rPr lang="ja-JP" altLang="en-US" sz="700" dirty="0">
                <a:latin typeface="Meiryo UI" panose="020B0604030504040204" pitchFamily="50" charset="-128"/>
                <a:ea typeface="Meiryo UI" panose="020B0604030504040204" pitchFamily="50" charset="-128"/>
              </a:rPr>
              <a:t>）</a:t>
            </a:r>
            <a:endParaRPr lang="en-US" altLang="ja-JP" sz="700" dirty="0">
              <a:latin typeface="Meiryo UI" panose="020B0604030504040204" pitchFamily="50" charset="-128"/>
              <a:ea typeface="Meiryo UI" panose="020B0604030504040204" pitchFamily="50" charset="-128"/>
            </a:endParaRPr>
          </a:p>
        </p:txBody>
      </p:sp>
      <p:sp>
        <p:nvSpPr>
          <p:cNvPr id="158" name="テキスト ボックス 157"/>
          <p:cNvSpPr txBox="1"/>
          <p:nvPr/>
        </p:nvSpPr>
        <p:spPr>
          <a:xfrm>
            <a:off x="445440" y="8523281"/>
            <a:ext cx="543739" cy="200055"/>
          </a:xfrm>
          <a:prstGeom prst="rect">
            <a:avLst/>
          </a:prstGeom>
          <a:noFill/>
        </p:spPr>
        <p:txBody>
          <a:bodyPr wrap="none" rtlCol="0">
            <a:spAutoFit/>
          </a:bodyPr>
          <a:lstStyle/>
          <a:p>
            <a:pPr algn="r"/>
            <a:r>
              <a:rPr lang="ja-JP" altLang="en-US" sz="700" b="1" dirty="0">
                <a:latin typeface="Meiryo UI" panose="020B0604030504040204" pitchFamily="50" charset="-128"/>
                <a:ea typeface="Meiryo UI" panose="020B0604030504040204" pitchFamily="50" charset="-128"/>
              </a:rPr>
              <a:t>応募要件</a:t>
            </a:r>
            <a:endParaRPr lang="en-US" altLang="ja-JP" sz="700" b="1" dirty="0">
              <a:latin typeface="Meiryo UI" panose="020B0604030504040204" pitchFamily="50" charset="-128"/>
              <a:ea typeface="Meiryo UI" panose="020B0604030504040204" pitchFamily="50" charset="-128"/>
            </a:endParaRPr>
          </a:p>
        </p:txBody>
      </p:sp>
      <p:sp>
        <p:nvSpPr>
          <p:cNvPr id="160" name="テキスト ボックス 159"/>
          <p:cNvSpPr txBox="1"/>
          <p:nvPr/>
        </p:nvSpPr>
        <p:spPr>
          <a:xfrm>
            <a:off x="365957" y="8709872"/>
            <a:ext cx="619080" cy="200055"/>
          </a:xfrm>
          <a:prstGeom prst="rect">
            <a:avLst/>
          </a:prstGeom>
          <a:noFill/>
        </p:spPr>
        <p:txBody>
          <a:bodyPr wrap="none" rtlCol="0">
            <a:spAutoFit/>
          </a:bodyPr>
          <a:lstStyle/>
          <a:p>
            <a:pPr algn="r"/>
            <a:r>
              <a:rPr lang="ja-JP" altLang="en-US" sz="700" b="1" dirty="0">
                <a:latin typeface="Meiryo UI" panose="020B0604030504040204" pitchFamily="50" charset="-128"/>
                <a:ea typeface="Meiryo UI" panose="020B0604030504040204" pitchFamily="50" charset="-128"/>
              </a:rPr>
              <a:t>お仕事内容</a:t>
            </a:r>
            <a:endParaRPr lang="en-US" altLang="ja-JP" sz="700" b="1" dirty="0">
              <a:latin typeface="Meiryo UI" panose="020B0604030504040204" pitchFamily="50" charset="-128"/>
              <a:ea typeface="Meiryo UI" panose="020B0604030504040204" pitchFamily="50" charset="-128"/>
            </a:endParaRPr>
          </a:p>
        </p:txBody>
      </p:sp>
      <p:sp>
        <p:nvSpPr>
          <p:cNvPr id="161" name="テキスト ボックス 160"/>
          <p:cNvSpPr txBox="1"/>
          <p:nvPr/>
        </p:nvSpPr>
        <p:spPr>
          <a:xfrm>
            <a:off x="614852" y="9098016"/>
            <a:ext cx="364202" cy="200055"/>
          </a:xfrm>
          <a:prstGeom prst="rect">
            <a:avLst/>
          </a:prstGeom>
          <a:noFill/>
        </p:spPr>
        <p:txBody>
          <a:bodyPr wrap="none" rtlCol="0">
            <a:spAutoFit/>
          </a:bodyPr>
          <a:lstStyle/>
          <a:p>
            <a:pPr algn="r"/>
            <a:r>
              <a:rPr lang="ja-JP" altLang="en-US" sz="700" b="1" dirty="0">
                <a:latin typeface="Meiryo UI" panose="020B0604030504040204" pitchFamily="50" charset="-128"/>
                <a:ea typeface="Meiryo UI" panose="020B0604030504040204" pitchFamily="50" charset="-128"/>
              </a:rPr>
              <a:t>給与</a:t>
            </a:r>
            <a:endParaRPr lang="en-US" altLang="ja-JP" sz="700" b="1" dirty="0">
              <a:latin typeface="Meiryo UI" panose="020B0604030504040204" pitchFamily="50" charset="-128"/>
              <a:ea typeface="Meiryo UI" panose="020B0604030504040204" pitchFamily="50" charset="-128"/>
            </a:endParaRPr>
          </a:p>
        </p:txBody>
      </p:sp>
      <p:sp>
        <p:nvSpPr>
          <p:cNvPr id="162" name="テキスト ボックス 161"/>
          <p:cNvSpPr txBox="1"/>
          <p:nvPr/>
        </p:nvSpPr>
        <p:spPr>
          <a:xfrm>
            <a:off x="443640" y="8915010"/>
            <a:ext cx="543739" cy="200055"/>
          </a:xfrm>
          <a:prstGeom prst="rect">
            <a:avLst/>
          </a:prstGeom>
          <a:noFill/>
        </p:spPr>
        <p:txBody>
          <a:bodyPr wrap="none" rtlCol="0">
            <a:spAutoFit/>
          </a:bodyPr>
          <a:lstStyle/>
          <a:p>
            <a:pPr algn="r"/>
            <a:r>
              <a:rPr lang="ja-JP" altLang="en-US" sz="700" b="1" dirty="0">
                <a:latin typeface="Meiryo UI" panose="020B0604030504040204" pitchFamily="50" charset="-128"/>
                <a:ea typeface="Meiryo UI" panose="020B0604030504040204" pitchFamily="50" charset="-128"/>
              </a:rPr>
              <a:t>勤務時間</a:t>
            </a:r>
            <a:endParaRPr lang="en-US" altLang="ja-JP" sz="700" b="1" dirty="0">
              <a:latin typeface="Meiryo UI" panose="020B0604030504040204" pitchFamily="50" charset="-128"/>
              <a:ea typeface="Meiryo UI" panose="020B0604030504040204" pitchFamily="50" charset="-128"/>
            </a:endParaRPr>
          </a:p>
        </p:txBody>
      </p:sp>
      <p:sp>
        <p:nvSpPr>
          <p:cNvPr id="163" name="テキスト ボックス 162"/>
          <p:cNvSpPr txBox="1"/>
          <p:nvPr/>
        </p:nvSpPr>
        <p:spPr>
          <a:xfrm>
            <a:off x="926274" y="9099550"/>
            <a:ext cx="1370888" cy="200055"/>
          </a:xfrm>
          <a:prstGeom prst="rect">
            <a:avLst/>
          </a:prstGeom>
          <a:noFill/>
        </p:spPr>
        <p:txBody>
          <a:bodyPr wrap="none" rtlCol="0">
            <a:spAutoFit/>
          </a:bodyPr>
          <a:lstStyle/>
          <a:p>
            <a:r>
              <a:rPr lang="ja-JP" altLang="en-US" sz="700" dirty="0">
                <a:latin typeface="Meiryo UI" panose="020B0604030504040204" pitchFamily="50" charset="-128"/>
                <a:ea typeface="Meiryo UI" panose="020B0604030504040204" pitchFamily="50" charset="-128"/>
              </a:rPr>
              <a:t>月給</a:t>
            </a:r>
            <a:r>
              <a:rPr lang="en-US" altLang="ja-JP" sz="700" dirty="0">
                <a:latin typeface="Meiryo UI" panose="020B0604030504040204" pitchFamily="50" charset="-128"/>
                <a:ea typeface="Meiryo UI" panose="020B0604030504040204" pitchFamily="50" charset="-128"/>
              </a:rPr>
              <a:t>200,500</a:t>
            </a:r>
            <a:r>
              <a:rPr lang="ja-JP" altLang="en-US" sz="700" dirty="0">
                <a:latin typeface="Meiryo UI" panose="020B0604030504040204" pitchFamily="50" charset="-128"/>
                <a:ea typeface="Meiryo UI" panose="020B0604030504040204" pitchFamily="50" charset="-128"/>
              </a:rPr>
              <a:t>円</a:t>
            </a:r>
            <a:r>
              <a:rPr lang="en-US" altLang="ja-JP" sz="700" dirty="0">
                <a:latin typeface="Meiryo UI" panose="020B0604030504040204" pitchFamily="50" charset="-128"/>
                <a:ea typeface="Meiryo UI" panose="020B0604030504040204" pitchFamily="50" charset="-128"/>
              </a:rPr>
              <a:t>〜223,500</a:t>
            </a:r>
            <a:r>
              <a:rPr lang="ja-JP" altLang="en-US" sz="700" dirty="0">
                <a:latin typeface="Meiryo UI" panose="020B0604030504040204" pitchFamily="50" charset="-128"/>
                <a:ea typeface="Meiryo UI" panose="020B0604030504040204" pitchFamily="50" charset="-128"/>
              </a:rPr>
              <a:t>円</a:t>
            </a:r>
            <a:endParaRPr lang="en-US" altLang="ja-JP" sz="700" dirty="0">
              <a:latin typeface="Meiryo UI" panose="020B0604030504040204" pitchFamily="50" charset="-128"/>
              <a:ea typeface="Meiryo UI" panose="020B0604030504040204" pitchFamily="50" charset="-128"/>
            </a:endParaRPr>
          </a:p>
        </p:txBody>
      </p:sp>
      <p:sp>
        <p:nvSpPr>
          <p:cNvPr id="164" name="テキスト ボックス 163"/>
          <p:cNvSpPr txBox="1"/>
          <p:nvPr/>
        </p:nvSpPr>
        <p:spPr>
          <a:xfrm>
            <a:off x="925451" y="8522889"/>
            <a:ext cx="2282997" cy="200055"/>
          </a:xfrm>
          <a:prstGeom prst="rect">
            <a:avLst/>
          </a:prstGeom>
          <a:noFill/>
        </p:spPr>
        <p:txBody>
          <a:bodyPr wrap="none" rtlCol="0">
            <a:spAutoFit/>
          </a:bodyPr>
          <a:lstStyle/>
          <a:p>
            <a:r>
              <a:rPr lang="ja-JP" altLang="en-US" sz="700" dirty="0">
                <a:solidFill>
                  <a:srgbClr val="FF0066"/>
                </a:solidFill>
                <a:latin typeface="Meiryo UI" panose="020B0604030504040204" pitchFamily="50" charset="-128"/>
                <a:ea typeface="Meiryo UI" panose="020B0604030504040204" pitchFamily="50" charset="-128"/>
              </a:rPr>
              <a:t>幼稚園教諭免許</a:t>
            </a:r>
            <a:r>
              <a:rPr lang="ja-JP" altLang="en-US" sz="700" dirty="0">
                <a:latin typeface="Meiryo UI" panose="020B0604030504040204" pitchFamily="50" charset="-128"/>
                <a:ea typeface="Meiryo UI" panose="020B0604030504040204" pitchFamily="50" charset="-128"/>
              </a:rPr>
              <a:t>をお持ちの方　＃ブランク可　＃年齢不問</a:t>
            </a:r>
            <a:endParaRPr lang="en-US" altLang="ja-JP" sz="700" dirty="0">
              <a:latin typeface="Meiryo UI" panose="020B0604030504040204" pitchFamily="50" charset="-128"/>
              <a:ea typeface="Meiryo UI" panose="020B0604030504040204" pitchFamily="50" charset="-128"/>
            </a:endParaRPr>
          </a:p>
        </p:txBody>
      </p:sp>
      <p:sp>
        <p:nvSpPr>
          <p:cNvPr id="165" name="テキスト ボックス 164"/>
          <p:cNvSpPr txBox="1"/>
          <p:nvPr/>
        </p:nvSpPr>
        <p:spPr>
          <a:xfrm>
            <a:off x="933717" y="8706394"/>
            <a:ext cx="1699504" cy="200055"/>
          </a:xfrm>
          <a:prstGeom prst="rect">
            <a:avLst/>
          </a:prstGeom>
          <a:noFill/>
        </p:spPr>
        <p:txBody>
          <a:bodyPr wrap="none" rtlCol="0">
            <a:spAutoFit/>
          </a:bodyPr>
          <a:lstStyle/>
          <a:p>
            <a:r>
              <a:rPr lang="ja-JP" altLang="en-US" sz="700" dirty="0">
                <a:latin typeface="Meiryo UI" panose="020B0604030504040204" pitchFamily="50" charset="-128"/>
                <a:ea typeface="Meiryo UI" panose="020B0604030504040204" pitchFamily="50" charset="-128"/>
              </a:rPr>
              <a:t>保育業務全般（</a:t>
            </a:r>
            <a:r>
              <a:rPr lang="ja-JP" altLang="en-US" sz="700" dirty="0">
                <a:solidFill>
                  <a:srgbClr val="FF0066"/>
                </a:solidFill>
                <a:latin typeface="Meiryo UI" panose="020B0604030504040204" pitchFamily="50" charset="-128"/>
                <a:ea typeface="Meiryo UI" panose="020B0604030504040204" pitchFamily="50" charset="-128"/>
              </a:rPr>
              <a:t>フォロー体制整ってます</a:t>
            </a:r>
            <a:r>
              <a:rPr lang="ja-JP" altLang="en-US" sz="700" dirty="0">
                <a:latin typeface="Meiryo UI" panose="020B0604030504040204" pitchFamily="50" charset="-128"/>
                <a:ea typeface="Meiryo UI" panose="020B0604030504040204" pitchFamily="50" charset="-128"/>
              </a:rPr>
              <a:t>）</a:t>
            </a:r>
            <a:endParaRPr lang="en-US" altLang="ja-JP" sz="700" dirty="0">
              <a:latin typeface="Meiryo UI" panose="020B0604030504040204" pitchFamily="50" charset="-128"/>
              <a:ea typeface="Meiryo UI" panose="020B0604030504040204" pitchFamily="50" charset="-128"/>
            </a:endParaRPr>
          </a:p>
        </p:txBody>
      </p:sp>
      <p:sp>
        <p:nvSpPr>
          <p:cNvPr id="203" name="テキスト ボックス 202"/>
          <p:cNvSpPr txBox="1"/>
          <p:nvPr/>
        </p:nvSpPr>
        <p:spPr>
          <a:xfrm>
            <a:off x="59947" y="8677338"/>
            <a:ext cx="346249" cy="496290"/>
          </a:xfrm>
          <a:prstGeom prst="rect">
            <a:avLst/>
          </a:prstGeom>
          <a:noFill/>
        </p:spPr>
        <p:txBody>
          <a:bodyPr vert="eaVert" wrap="none" rtlCol="0">
            <a:spAutoFit/>
          </a:bodyPr>
          <a:lstStyle/>
          <a:p>
            <a:r>
              <a:rPr lang="ja-JP" altLang="en-US" sz="1050" dirty="0">
                <a:latin typeface="Meiryo UI" panose="020B0604030504040204" pitchFamily="50" charset="-128"/>
                <a:ea typeface="Meiryo UI" panose="020B0604030504040204" pitchFamily="50" charset="-128"/>
              </a:rPr>
              <a:t>正社員</a:t>
            </a:r>
            <a:endParaRPr kumimoji="1" lang="ja-JP" altLang="en-US" sz="1050" dirty="0">
              <a:latin typeface="Meiryo UI" panose="020B0604030504040204" pitchFamily="50" charset="-128"/>
              <a:ea typeface="Meiryo UI" panose="020B0604030504040204" pitchFamily="50" charset="-128"/>
            </a:endParaRPr>
          </a:p>
        </p:txBody>
      </p:sp>
      <p:sp>
        <p:nvSpPr>
          <p:cNvPr id="204" name="正方形/長方形 203"/>
          <p:cNvSpPr/>
          <p:nvPr/>
        </p:nvSpPr>
        <p:spPr>
          <a:xfrm>
            <a:off x="3564569" y="8497706"/>
            <a:ext cx="3227424" cy="83305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05" name="正方形/長方形 204"/>
          <p:cNvSpPr/>
          <p:nvPr/>
        </p:nvSpPr>
        <p:spPr>
          <a:xfrm>
            <a:off x="3566913" y="8500536"/>
            <a:ext cx="252000" cy="82800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5"/>
              </a:solidFill>
              <a:latin typeface="Meiryo UI" panose="020B0604030504040204" pitchFamily="50" charset="-128"/>
              <a:ea typeface="Meiryo UI" panose="020B0604030504040204" pitchFamily="50" charset="-128"/>
            </a:endParaRPr>
          </a:p>
        </p:txBody>
      </p:sp>
      <p:cxnSp>
        <p:nvCxnSpPr>
          <p:cNvPr id="206" name="直線コネクタ 205"/>
          <p:cNvCxnSpPr/>
          <p:nvPr/>
        </p:nvCxnSpPr>
        <p:spPr>
          <a:xfrm>
            <a:off x="4385292" y="8531812"/>
            <a:ext cx="0" cy="77355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07" name="テキスト ボックス 206"/>
          <p:cNvSpPr txBox="1"/>
          <p:nvPr/>
        </p:nvSpPr>
        <p:spPr>
          <a:xfrm>
            <a:off x="4393099" y="8859659"/>
            <a:ext cx="2420856" cy="307777"/>
          </a:xfrm>
          <a:prstGeom prst="rect">
            <a:avLst/>
          </a:prstGeom>
          <a:noFill/>
        </p:spPr>
        <p:txBody>
          <a:bodyPr wrap="none" rtlCol="0">
            <a:spAutoFit/>
          </a:bodyPr>
          <a:lstStyle/>
          <a:p>
            <a:r>
              <a:rPr lang="ja-JP" altLang="en-US" sz="700" dirty="0">
                <a:latin typeface="Meiryo UI" panose="020B0604030504040204" pitchFamily="50" charset="-128"/>
                <a:ea typeface="Meiryo UI" panose="020B0604030504040204" pitchFamily="50" charset="-128"/>
              </a:rPr>
              <a:t>平日　週</a:t>
            </a:r>
            <a:r>
              <a:rPr lang="en-US" altLang="ja-JP" sz="700" dirty="0">
                <a:latin typeface="Meiryo UI" panose="020B0604030504040204" pitchFamily="50" charset="-128"/>
                <a:ea typeface="Meiryo UI" panose="020B0604030504040204" pitchFamily="50" charset="-128"/>
              </a:rPr>
              <a:t>2</a:t>
            </a:r>
            <a:r>
              <a:rPr lang="ja-JP" altLang="en-US" sz="700" dirty="0">
                <a:latin typeface="Meiryo UI" panose="020B0604030504040204" pitchFamily="50" charset="-128"/>
                <a:ea typeface="Meiryo UI" panose="020B0604030504040204" pitchFamily="50" charset="-128"/>
              </a:rPr>
              <a:t>回以上</a:t>
            </a:r>
            <a:endParaRPr lang="en-US" altLang="ja-JP" sz="700" dirty="0">
              <a:latin typeface="Meiryo UI" panose="020B0604030504040204" pitchFamily="50" charset="-128"/>
              <a:ea typeface="Meiryo UI" panose="020B0604030504040204" pitchFamily="50" charset="-128"/>
            </a:endParaRPr>
          </a:p>
          <a:p>
            <a:r>
              <a:rPr lang="en-US" altLang="ja-JP" sz="700" dirty="0">
                <a:latin typeface="Meiryo UI" panose="020B0604030504040204" pitchFamily="50" charset="-128"/>
                <a:ea typeface="Meiryo UI" panose="020B0604030504040204" pitchFamily="50" charset="-128"/>
              </a:rPr>
              <a:t>9:30</a:t>
            </a:r>
            <a:r>
              <a:rPr lang="ja-JP" altLang="en-US" sz="700" dirty="0">
                <a:latin typeface="Meiryo UI" panose="020B0604030504040204" pitchFamily="50" charset="-128"/>
                <a:ea typeface="Meiryo UI" panose="020B0604030504040204" pitchFamily="50" charset="-128"/>
              </a:rPr>
              <a:t>～</a:t>
            </a:r>
            <a:r>
              <a:rPr lang="en-US" altLang="ja-JP" sz="700" dirty="0">
                <a:latin typeface="Meiryo UI" panose="020B0604030504040204" pitchFamily="50" charset="-128"/>
                <a:ea typeface="Meiryo UI" panose="020B0604030504040204" pitchFamily="50" charset="-128"/>
              </a:rPr>
              <a:t>17:00</a:t>
            </a:r>
            <a:r>
              <a:rPr lang="ja-JP" altLang="en-US" sz="700" dirty="0">
                <a:latin typeface="Meiryo UI" panose="020B0604030504040204" pitchFamily="50" charset="-128"/>
                <a:ea typeface="Meiryo UI" panose="020B0604030504040204" pitchFamily="50" charset="-128"/>
              </a:rPr>
              <a:t>の間で</a:t>
            </a:r>
            <a:r>
              <a:rPr lang="en-US" altLang="ja-JP" sz="700" dirty="0">
                <a:latin typeface="Meiryo UI" panose="020B0604030504040204" pitchFamily="50" charset="-128"/>
                <a:ea typeface="Meiryo UI" panose="020B0604030504040204" pitchFamily="50" charset="-128"/>
              </a:rPr>
              <a:t>3</a:t>
            </a:r>
            <a:r>
              <a:rPr lang="ja-JP" altLang="en-US" sz="700" dirty="0">
                <a:latin typeface="Meiryo UI" panose="020B0604030504040204" pitchFamily="50" charset="-128"/>
                <a:ea typeface="Meiryo UI" panose="020B0604030504040204" pitchFamily="50" charset="-128"/>
              </a:rPr>
              <a:t>時間以上（</a:t>
            </a:r>
            <a:r>
              <a:rPr lang="ja-JP" altLang="en-US" sz="700" dirty="0">
                <a:solidFill>
                  <a:srgbClr val="FF0066"/>
                </a:solidFill>
                <a:latin typeface="Meiryo UI" panose="020B0604030504040204" pitchFamily="50" charset="-128"/>
                <a:ea typeface="Meiryo UI" panose="020B0604030504040204" pitchFamily="50" charset="-128"/>
              </a:rPr>
              <a:t>働き方自由、相談可</a:t>
            </a:r>
            <a:r>
              <a:rPr lang="ja-JP" altLang="en-US" sz="700" dirty="0">
                <a:latin typeface="Meiryo UI" panose="020B0604030504040204" pitchFamily="50" charset="-128"/>
                <a:ea typeface="Meiryo UI" panose="020B0604030504040204" pitchFamily="50" charset="-128"/>
              </a:rPr>
              <a:t>）</a:t>
            </a:r>
            <a:endParaRPr lang="en-US" altLang="ja-JP" sz="700" dirty="0">
              <a:latin typeface="Meiryo UI" panose="020B0604030504040204" pitchFamily="50" charset="-128"/>
              <a:ea typeface="Meiryo UI" panose="020B0604030504040204" pitchFamily="50" charset="-128"/>
            </a:endParaRPr>
          </a:p>
        </p:txBody>
      </p:sp>
      <p:sp>
        <p:nvSpPr>
          <p:cNvPr id="208" name="テキスト ボックス 207"/>
          <p:cNvSpPr txBox="1"/>
          <p:nvPr/>
        </p:nvSpPr>
        <p:spPr>
          <a:xfrm>
            <a:off x="3905281" y="8516908"/>
            <a:ext cx="543739" cy="200055"/>
          </a:xfrm>
          <a:prstGeom prst="rect">
            <a:avLst/>
          </a:prstGeom>
          <a:noFill/>
        </p:spPr>
        <p:txBody>
          <a:bodyPr wrap="none" rtlCol="0">
            <a:spAutoFit/>
          </a:bodyPr>
          <a:lstStyle/>
          <a:p>
            <a:pPr algn="r"/>
            <a:r>
              <a:rPr lang="ja-JP" altLang="en-US" sz="700" b="1" dirty="0">
                <a:latin typeface="Meiryo UI" panose="020B0604030504040204" pitchFamily="50" charset="-128"/>
                <a:ea typeface="Meiryo UI" panose="020B0604030504040204" pitchFamily="50" charset="-128"/>
              </a:rPr>
              <a:t>応募要件</a:t>
            </a:r>
            <a:endParaRPr lang="en-US" altLang="ja-JP" sz="700" b="1" dirty="0">
              <a:latin typeface="Meiryo UI" panose="020B0604030504040204" pitchFamily="50" charset="-128"/>
              <a:ea typeface="Meiryo UI" panose="020B0604030504040204" pitchFamily="50" charset="-128"/>
            </a:endParaRPr>
          </a:p>
        </p:txBody>
      </p:sp>
      <p:sp>
        <p:nvSpPr>
          <p:cNvPr id="209" name="テキスト ボックス 208"/>
          <p:cNvSpPr txBox="1"/>
          <p:nvPr/>
        </p:nvSpPr>
        <p:spPr>
          <a:xfrm>
            <a:off x="3825798" y="8692415"/>
            <a:ext cx="619080" cy="200055"/>
          </a:xfrm>
          <a:prstGeom prst="rect">
            <a:avLst/>
          </a:prstGeom>
          <a:noFill/>
        </p:spPr>
        <p:txBody>
          <a:bodyPr wrap="none" rtlCol="0">
            <a:spAutoFit/>
          </a:bodyPr>
          <a:lstStyle/>
          <a:p>
            <a:pPr algn="r"/>
            <a:r>
              <a:rPr lang="ja-JP" altLang="en-US" sz="700" b="1" dirty="0">
                <a:latin typeface="Meiryo UI" panose="020B0604030504040204" pitchFamily="50" charset="-128"/>
                <a:ea typeface="Meiryo UI" panose="020B0604030504040204" pitchFamily="50" charset="-128"/>
              </a:rPr>
              <a:t>お仕事内容</a:t>
            </a:r>
            <a:endParaRPr lang="en-US" altLang="ja-JP" sz="700" b="1" dirty="0">
              <a:latin typeface="Meiryo UI" panose="020B0604030504040204" pitchFamily="50" charset="-128"/>
              <a:ea typeface="Meiryo UI" panose="020B0604030504040204" pitchFamily="50" charset="-128"/>
            </a:endParaRPr>
          </a:p>
        </p:txBody>
      </p:sp>
      <p:sp>
        <p:nvSpPr>
          <p:cNvPr id="210" name="テキスト ボックス 209"/>
          <p:cNvSpPr txBox="1"/>
          <p:nvPr/>
        </p:nvSpPr>
        <p:spPr>
          <a:xfrm>
            <a:off x="4074693" y="9113811"/>
            <a:ext cx="364202" cy="200055"/>
          </a:xfrm>
          <a:prstGeom prst="rect">
            <a:avLst/>
          </a:prstGeom>
          <a:noFill/>
        </p:spPr>
        <p:txBody>
          <a:bodyPr wrap="none" rtlCol="0">
            <a:spAutoFit/>
          </a:bodyPr>
          <a:lstStyle/>
          <a:p>
            <a:pPr algn="r"/>
            <a:r>
              <a:rPr lang="ja-JP" altLang="en-US" sz="700" b="1" dirty="0">
                <a:latin typeface="Meiryo UI" panose="020B0604030504040204" pitchFamily="50" charset="-128"/>
                <a:ea typeface="Meiryo UI" panose="020B0604030504040204" pitchFamily="50" charset="-128"/>
              </a:rPr>
              <a:t>給与</a:t>
            </a:r>
            <a:endParaRPr lang="en-US" altLang="ja-JP" sz="700" b="1" dirty="0">
              <a:latin typeface="Meiryo UI" panose="020B0604030504040204" pitchFamily="50" charset="-128"/>
              <a:ea typeface="Meiryo UI" panose="020B0604030504040204" pitchFamily="50" charset="-128"/>
            </a:endParaRPr>
          </a:p>
        </p:txBody>
      </p:sp>
      <p:sp>
        <p:nvSpPr>
          <p:cNvPr id="211" name="テキスト ボックス 210"/>
          <p:cNvSpPr txBox="1"/>
          <p:nvPr/>
        </p:nvSpPr>
        <p:spPr>
          <a:xfrm>
            <a:off x="3903481" y="8864301"/>
            <a:ext cx="543739" cy="200055"/>
          </a:xfrm>
          <a:prstGeom prst="rect">
            <a:avLst/>
          </a:prstGeom>
          <a:noFill/>
        </p:spPr>
        <p:txBody>
          <a:bodyPr wrap="none" rtlCol="0">
            <a:spAutoFit/>
          </a:bodyPr>
          <a:lstStyle/>
          <a:p>
            <a:pPr algn="r"/>
            <a:r>
              <a:rPr lang="ja-JP" altLang="en-US" sz="700" b="1" dirty="0">
                <a:latin typeface="Meiryo UI" panose="020B0604030504040204" pitchFamily="50" charset="-128"/>
                <a:ea typeface="Meiryo UI" panose="020B0604030504040204" pitchFamily="50" charset="-128"/>
              </a:rPr>
              <a:t>勤務時間</a:t>
            </a:r>
            <a:endParaRPr lang="en-US" altLang="ja-JP" sz="700" b="1" dirty="0">
              <a:latin typeface="Meiryo UI" panose="020B0604030504040204" pitchFamily="50" charset="-128"/>
              <a:ea typeface="Meiryo UI" panose="020B0604030504040204" pitchFamily="50" charset="-128"/>
            </a:endParaRPr>
          </a:p>
        </p:txBody>
      </p:sp>
      <p:sp>
        <p:nvSpPr>
          <p:cNvPr id="212" name="テキスト ボックス 211"/>
          <p:cNvSpPr txBox="1"/>
          <p:nvPr/>
        </p:nvSpPr>
        <p:spPr>
          <a:xfrm>
            <a:off x="4386115" y="9115345"/>
            <a:ext cx="1146468" cy="200055"/>
          </a:xfrm>
          <a:prstGeom prst="rect">
            <a:avLst/>
          </a:prstGeom>
          <a:noFill/>
        </p:spPr>
        <p:txBody>
          <a:bodyPr wrap="none" rtlCol="0">
            <a:spAutoFit/>
          </a:bodyPr>
          <a:lstStyle/>
          <a:p>
            <a:r>
              <a:rPr lang="ja-JP" altLang="en-US" sz="700" dirty="0">
                <a:latin typeface="Meiryo UI" panose="020B0604030504040204" pitchFamily="50" charset="-128"/>
                <a:ea typeface="Meiryo UI" panose="020B0604030504040204" pitchFamily="50" charset="-128"/>
              </a:rPr>
              <a:t>時給</a:t>
            </a:r>
            <a:r>
              <a:rPr lang="en-US" altLang="ja-JP" sz="700" dirty="0">
                <a:latin typeface="Meiryo UI" panose="020B0604030504040204" pitchFamily="50" charset="-128"/>
                <a:ea typeface="Meiryo UI" panose="020B0604030504040204" pitchFamily="50" charset="-128"/>
              </a:rPr>
              <a:t>1,000</a:t>
            </a:r>
            <a:r>
              <a:rPr lang="ja-JP" altLang="en-US" sz="700" dirty="0">
                <a:latin typeface="Meiryo UI" panose="020B0604030504040204" pitchFamily="50" charset="-128"/>
                <a:ea typeface="Meiryo UI" panose="020B0604030504040204" pitchFamily="50" charset="-128"/>
              </a:rPr>
              <a:t>円</a:t>
            </a:r>
            <a:r>
              <a:rPr lang="en-US" altLang="ja-JP" sz="700" dirty="0">
                <a:latin typeface="Meiryo UI" panose="020B0604030504040204" pitchFamily="50" charset="-128"/>
                <a:ea typeface="Meiryo UI" panose="020B0604030504040204" pitchFamily="50" charset="-128"/>
              </a:rPr>
              <a:t>〜1,200</a:t>
            </a:r>
            <a:r>
              <a:rPr lang="ja-JP" altLang="en-US" sz="700" dirty="0">
                <a:latin typeface="Meiryo UI" panose="020B0604030504040204" pitchFamily="50" charset="-128"/>
                <a:ea typeface="Meiryo UI" panose="020B0604030504040204" pitchFamily="50" charset="-128"/>
              </a:rPr>
              <a:t>円</a:t>
            </a:r>
            <a:endParaRPr lang="en-US" altLang="ja-JP" sz="700" dirty="0">
              <a:latin typeface="Meiryo UI" panose="020B0604030504040204" pitchFamily="50" charset="-128"/>
              <a:ea typeface="Meiryo UI" panose="020B0604030504040204" pitchFamily="50" charset="-128"/>
            </a:endParaRPr>
          </a:p>
        </p:txBody>
      </p:sp>
      <p:sp>
        <p:nvSpPr>
          <p:cNvPr id="213" name="テキスト ボックス 212"/>
          <p:cNvSpPr txBox="1"/>
          <p:nvPr/>
        </p:nvSpPr>
        <p:spPr>
          <a:xfrm>
            <a:off x="4385292" y="8516516"/>
            <a:ext cx="2282997" cy="200055"/>
          </a:xfrm>
          <a:prstGeom prst="rect">
            <a:avLst/>
          </a:prstGeom>
          <a:noFill/>
        </p:spPr>
        <p:txBody>
          <a:bodyPr wrap="none" rtlCol="0">
            <a:spAutoFit/>
          </a:bodyPr>
          <a:lstStyle/>
          <a:p>
            <a:r>
              <a:rPr lang="ja-JP" altLang="en-US" sz="700" dirty="0">
                <a:solidFill>
                  <a:srgbClr val="FF0066"/>
                </a:solidFill>
                <a:latin typeface="Meiryo UI" panose="020B0604030504040204" pitchFamily="50" charset="-128"/>
                <a:ea typeface="Meiryo UI" panose="020B0604030504040204" pitchFamily="50" charset="-128"/>
              </a:rPr>
              <a:t>幼稚園教諭免許</a:t>
            </a:r>
            <a:r>
              <a:rPr lang="ja-JP" altLang="en-US" sz="700" dirty="0">
                <a:latin typeface="Meiryo UI" panose="020B0604030504040204" pitchFamily="50" charset="-128"/>
                <a:ea typeface="Meiryo UI" panose="020B0604030504040204" pitchFamily="50" charset="-128"/>
              </a:rPr>
              <a:t>をお持ちの方　＃ブランク可　＃年齢不問</a:t>
            </a:r>
            <a:endParaRPr lang="en-US" altLang="ja-JP" sz="700" dirty="0">
              <a:latin typeface="Meiryo UI" panose="020B0604030504040204" pitchFamily="50" charset="-128"/>
              <a:ea typeface="Meiryo UI" panose="020B0604030504040204" pitchFamily="50" charset="-128"/>
            </a:endParaRPr>
          </a:p>
        </p:txBody>
      </p:sp>
      <p:sp>
        <p:nvSpPr>
          <p:cNvPr id="214" name="テキスト ボックス 213"/>
          <p:cNvSpPr txBox="1"/>
          <p:nvPr/>
        </p:nvSpPr>
        <p:spPr>
          <a:xfrm>
            <a:off x="4393558" y="8688937"/>
            <a:ext cx="1978427" cy="200055"/>
          </a:xfrm>
          <a:prstGeom prst="rect">
            <a:avLst/>
          </a:prstGeom>
          <a:noFill/>
        </p:spPr>
        <p:txBody>
          <a:bodyPr wrap="none" rtlCol="0">
            <a:spAutoFit/>
          </a:bodyPr>
          <a:lstStyle/>
          <a:p>
            <a:r>
              <a:rPr lang="ja-JP" altLang="en-US" sz="700" dirty="0">
                <a:latin typeface="Meiryo UI" panose="020B0604030504040204" pitchFamily="50" charset="-128"/>
                <a:ea typeface="Meiryo UI" panose="020B0604030504040204" pitchFamily="50" charset="-128"/>
              </a:rPr>
              <a:t>保育補助、預かり保育（</a:t>
            </a:r>
            <a:r>
              <a:rPr lang="ja-JP" altLang="en-US" sz="700" dirty="0">
                <a:solidFill>
                  <a:srgbClr val="FF0066"/>
                </a:solidFill>
                <a:latin typeface="Meiryo UI" panose="020B0604030504040204" pitchFamily="50" charset="-128"/>
                <a:ea typeface="Meiryo UI" panose="020B0604030504040204" pitchFamily="50" charset="-128"/>
              </a:rPr>
              <a:t>フォロー体制整ってます</a:t>
            </a:r>
            <a:r>
              <a:rPr lang="ja-JP" altLang="en-US" sz="700" dirty="0">
                <a:latin typeface="Meiryo UI" panose="020B0604030504040204" pitchFamily="50" charset="-128"/>
                <a:ea typeface="Meiryo UI" panose="020B0604030504040204" pitchFamily="50" charset="-128"/>
              </a:rPr>
              <a:t>）</a:t>
            </a:r>
            <a:endParaRPr lang="en-US" altLang="ja-JP" sz="700" dirty="0">
              <a:latin typeface="Meiryo UI" panose="020B0604030504040204" pitchFamily="50" charset="-128"/>
              <a:ea typeface="Meiryo UI" panose="020B0604030504040204" pitchFamily="50" charset="-128"/>
            </a:endParaRPr>
          </a:p>
        </p:txBody>
      </p:sp>
      <p:sp>
        <p:nvSpPr>
          <p:cNvPr id="215" name="テキスト ボックス 214"/>
          <p:cNvSpPr txBox="1"/>
          <p:nvPr/>
        </p:nvSpPr>
        <p:spPr>
          <a:xfrm>
            <a:off x="3519788" y="8676507"/>
            <a:ext cx="346249" cy="496290"/>
          </a:xfrm>
          <a:prstGeom prst="rect">
            <a:avLst/>
          </a:prstGeom>
          <a:noFill/>
        </p:spPr>
        <p:txBody>
          <a:bodyPr vert="eaVert" wrap="none" rtlCol="0">
            <a:spAutoFit/>
          </a:bodyPr>
          <a:lstStyle/>
          <a:p>
            <a:r>
              <a:rPr lang="ja-JP" altLang="en-US" sz="1050" dirty="0">
                <a:latin typeface="Meiryo UI" panose="020B0604030504040204" pitchFamily="50" charset="-128"/>
                <a:ea typeface="Meiryo UI" panose="020B0604030504040204" pitchFamily="50" charset="-128"/>
              </a:rPr>
              <a:t>パート</a:t>
            </a:r>
            <a:endParaRPr kumimoji="1" lang="ja-JP" altLang="en-US" sz="1050" dirty="0">
              <a:latin typeface="Meiryo UI" panose="020B0604030504040204" pitchFamily="50" charset="-128"/>
              <a:ea typeface="Meiryo UI" panose="020B0604030504040204" pitchFamily="50" charset="-128"/>
            </a:endParaRPr>
          </a:p>
        </p:txBody>
      </p:sp>
      <p:sp>
        <p:nvSpPr>
          <p:cNvPr id="217" name="テキスト ボックス 216"/>
          <p:cNvSpPr txBox="1"/>
          <p:nvPr/>
        </p:nvSpPr>
        <p:spPr>
          <a:xfrm>
            <a:off x="380094" y="6630287"/>
            <a:ext cx="1542410" cy="584775"/>
          </a:xfrm>
          <a:prstGeom prst="rect">
            <a:avLst/>
          </a:prstGeom>
          <a:noFill/>
        </p:spPr>
        <p:txBody>
          <a:bodyPr wrap="none" rtlCol="0">
            <a:spAutoFit/>
          </a:bodyPr>
          <a:lstStyle/>
          <a:p>
            <a:pPr algn="ctr"/>
            <a:r>
              <a:rPr kumimoji="1" lang="ja-JP" altLang="en-US" sz="1400" dirty="0">
                <a:ln w="127000">
                  <a:noFill/>
                </a:ln>
                <a:latin typeface="HGP創英角ｺﾞｼｯｸUB" panose="020B0900000000000000" pitchFamily="50" charset="-128"/>
                <a:ea typeface="HGP創英角ｺﾞｼｯｸUB" panose="020B0900000000000000" pitchFamily="50" charset="-128"/>
              </a:rPr>
              <a:t>おしごと相談会の</a:t>
            </a:r>
            <a:endParaRPr kumimoji="1" lang="en-US" altLang="ja-JP" sz="1400" dirty="0">
              <a:ln w="127000">
                <a:noFill/>
              </a:ln>
              <a:latin typeface="HGP創英角ｺﾞｼｯｸUB" panose="020B0900000000000000" pitchFamily="50" charset="-128"/>
              <a:ea typeface="HGP創英角ｺﾞｼｯｸUB" panose="020B0900000000000000" pitchFamily="50" charset="-128"/>
            </a:endParaRPr>
          </a:p>
          <a:p>
            <a:pPr algn="ctr"/>
            <a:r>
              <a:rPr kumimoji="1" lang="ja-JP" altLang="en-US" dirty="0">
                <a:ln w="127000">
                  <a:noFill/>
                </a:ln>
                <a:latin typeface="HGP創英角ｺﾞｼｯｸUB" panose="020B0900000000000000" pitchFamily="50" charset="-128"/>
                <a:ea typeface="HGP創英角ｺﾞｼｯｸUB" panose="020B0900000000000000" pitchFamily="50" charset="-128"/>
              </a:rPr>
              <a:t>お申込み方法</a:t>
            </a:r>
            <a:endParaRPr kumimoji="1" lang="ja-JP" altLang="en-US" sz="1400" dirty="0">
              <a:ln w="127000">
                <a:noFill/>
              </a:ln>
              <a:latin typeface="HGP創英角ｺﾞｼｯｸUB" panose="020B0900000000000000" pitchFamily="50" charset="-128"/>
              <a:ea typeface="HGP創英角ｺﾞｼｯｸUB" panose="020B0900000000000000" pitchFamily="50" charset="-128"/>
            </a:endParaRPr>
          </a:p>
        </p:txBody>
      </p:sp>
      <p:sp>
        <p:nvSpPr>
          <p:cNvPr id="218" name="山形 217"/>
          <p:cNvSpPr/>
          <p:nvPr/>
        </p:nvSpPr>
        <p:spPr>
          <a:xfrm>
            <a:off x="77665" y="6688071"/>
            <a:ext cx="378773" cy="484633"/>
          </a:xfrm>
          <a:prstGeom prst="chevron">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C000"/>
              </a:solidFill>
            </a:endParaRPr>
          </a:p>
        </p:txBody>
      </p:sp>
      <p:sp>
        <p:nvSpPr>
          <p:cNvPr id="220" name="ホームベース 219"/>
          <p:cNvSpPr/>
          <p:nvPr/>
        </p:nvSpPr>
        <p:spPr>
          <a:xfrm>
            <a:off x="2334518" y="6696865"/>
            <a:ext cx="1471851" cy="1633922"/>
          </a:xfrm>
          <a:prstGeom prst="homePlate">
            <a:avLst>
              <a:gd name="adj" fmla="val 1431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25" name="テキスト ボックス 224"/>
          <p:cNvSpPr txBox="1"/>
          <p:nvPr/>
        </p:nvSpPr>
        <p:spPr>
          <a:xfrm>
            <a:off x="2422125" y="7542047"/>
            <a:ext cx="1269378" cy="707886"/>
          </a:xfrm>
          <a:prstGeom prst="rect">
            <a:avLst/>
          </a:prstGeom>
          <a:noFill/>
        </p:spPr>
        <p:txBody>
          <a:bodyPr wrap="square" rtlCol="0">
            <a:spAutoFit/>
          </a:bodyPr>
          <a:lstStyle/>
          <a:p>
            <a:r>
              <a:rPr kumimoji="1" lang="ja-JP" altLang="en-US" sz="800" dirty="0">
                <a:ln w="127000">
                  <a:noFill/>
                </a:ln>
                <a:latin typeface="Meiryo UI" panose="020B0604030504040204" pitchFamily="50" charset="-128"/>
                <a:ea typeface="Meiryo UI" panose="020B0604030504040204" pitchFamily="50" charset="-128"/>
              </a:rPr>
              <a:t>左の</a:t>
            </a:r>
            <a:r>
              <a:rPr kumimoji="1" lang="en-US" altLang="ja-JP" sz="800" dirty="0">
                <a:ln w="127000">
                  <a:noFill/>
                </a:ln>
                <a:latin typeface="Meiryo UI" panose="020B0604030504040204" pitchFamily="50" charset="-128"/>
                <a:ea typeface="Meiryo UI" panose="020B0604030504040204" pitchFamily="50" charset="-128"/>
              </a:rPr>
              <a:t>QR</a:t>
            </a:r>
            <a:r>
              <a:rPr kumimoji="1" lang="ja-JP" altLang="en-US" sz="800" dirty="0">
                <a:ln w="127000">
                  <a:noFill/>
                </a:ln>
                <a:latin typeface="Meiryo UI" panose="020B0604030504040204" pitchFamily="50" charset="-128"/>
                <a:ea typeface="Meiryo UI" panose="020B0604030504040204" pitchFamily="50" charset="-128"/>
              </a:rPr>
              <a:t>コードを読み込むと</a:t>
            </a:r>
            <a:endParaRPr kumimoji="1" lang="en-US" altLang="ja-JP" sz="800" dirty="0">
              <a:ln w="127000">
                <a:noFill/>
              </a:ln>
              <a:latin typeface="Meiryo UI" panose="020B0604030504040204" pitchFamily="50" charset="-128"/>
              <a:ea typeface="Meiryo UI" panose="020B0604030504040204" pitchFamily="50" charset="-128"/>
            </a:endParaRPr>
          </a:p>
          <a:p>
            <a:r>
              <a:rPr lang="ja-JP" altLang="en-US" sz="800" b="1" dirty="0">
                <a:ln w="127000">
                  <a:noFill/>
                </a:ln>
                <a:latin typeface="Meiryo UI" panose="020B0604030504040204" pitchFamily="50" charset="-128"/>
                <a:ea typeface="Meiryo UI" panose="020B0604030504040204" pitchFamily="50" charset="-128"/>
              </a:rPr>
              <a:t>お申込みフォーム</a:t>
            </a:r>
            <a:r>
              <a:rPr lang="ja-JP" altLang="en-US" sz="800" dirty="0">
                <a:ln w="127000">
                  <a:noFill/>
                </a:ln>
                <a:latin typeface="Meiryo UI" panose="020B0604030504040204" pitchFamily="50" charset="-128"/>
                <a:ea typeface="Meiryo UI" panose="020B0604030504040204" pitchFamily="50" charset="-128"/>
              </a:rPr>
              <a:t>が</a:t>
            </a:r>
            <a:endParaRPr lang="en-US" altLang="ja-JP" sz="800" dirty="0">
              <a:ln w="127000">
                <a:noFill/>
              </a:ln>
              <a:latin typeface="Meiryo UI" panose="020B0604030504040204" pitchFamily="50" charset="-128"/>
              <a:ea typeface="Meiryo UI" panose="020B0604030504040204" pitchFamily="50" charset="-128"/>
            </a:endParaRPr>
          </a:p>
          <a:p>
            <a:r>
              <a:rPr lang="ja-JP" altLang="en-US" sz="800" dirty="0">
                <a:ln w="127000">
                  <a:noFill/>
                </a:ln>
                <a:latin typeface="Meiryo UI" panose="020B0604030504040204" pitchFamily="50" charset="-128"/>
                <a:ea typeface="Meiryo UI" panose="020B0604030504040204" pitchFamily="50" charset="-128"/>
              </a:rPr>
              <a:t>表示されます！</a:t>
            </a:r>
            <a:endParaRPr lang="en-US" altLang="ja-JP" sz="800" dirty="0">
              <a:ln w="127000">
                <a:noFill/>
              </a:ln>
              <a:latin typeface="Meiryo UI" panose="020B0604030504040204" pitchFamily="50" charset="-128"/>
              <a:ea typeface="Meiryo UI" panose="020B0604030504040204" pitchFamily="50" charset="-128"/>
            </a:endParaRPr>
          </a:p>
          <a:p>
            <a:r>
              <a:rPr lang="ja-JP" altLang="en-US" sz="800" dirty="0">
                <a:ln w="127000">
                  <a:noFill/>
                </a:ln>
                <a:latin typeface="Meiryo UI" panose="020B0604030504040204" pitchFamily="50" charset="-128"/>
                <a:ea typeface="Meiryo UI" panose="020B0604030504040204" pitchFamily="50" charset="-128"/>
              </a:rPr>
              <a:t>必要事項をご入力の上、お申し込みください。</a:t>
            </a:r>
            <a:endParaRPr lang="en-US" altLang="ja-JP" sz="1000" dirty="0">
              <a:ln w="127000">
                <a:noFill/>
              </a:ln>
              <a:latin typeface="Meiryo UI" panose="020B0604030504040204" pitchFamily="50" charset="-128"/>
              <a:ea typeface="Meiryo UI" panose="020B0604030504040204" pitchFamily="50" charset="-128"/>
            </a:endParaRPr>
          </a:p>
        </p:txBody>
      </p:sp>
      <p:pic>
        <p:nvPicPr>
          <p:cNvPr id="222" name="図 2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97342" y="6811027"/>
            <a:ext cx="388475" cy="388475"/>
          </a:xfrm>
          <a:prstGeom prst="rect">
            <a:avLst/>
          </a:prstGeom>
        </p:spPr>
      </p:pic>
      <p:sp>
        <p:nvSpPr>
          <p:cNvPr id="227" name="テキスト ボックス 226"/>
          <p:cNvSpPr txBox="1"/>
          <p:nvPr/>
        </p:nvSpPr>
        <p:spPr>
          <a:xfrm>
            <a:off x="2369108" y="7173874"/>
            <a:ext cx="1260312" cy="369332"/>
          </a:xfrm>
          <a:prstGeom prst="rect">
            <a:avLst/>
          </a:prstGeom>
          <a:noFill/>
        </p:spPr>
        <p:txBody>
          <a:bodyPr wrap="square" rtlCol="0">
            <a:spAutoFit/>
          </a:bodyPr>
          <a:lstStyle/>
          <a:p>
            <a:pPr algn="ctr"/>
            <a:r>
              <a:rPr kumimoji="1" lang="ja-JP" altLang="en-US" sz="900" b="1" dirty="0">
                <a:ln w="127000">
                  <a:noFill/>
                </a:ln>
                <a:solidFill>
                  <a:schemeClr val="bg1"/>
                </a:solidFill>
                <a:latin typeface="Meiryo UI" panose="020B0604030504040204" pitchFamily="50" charset="-128"/>
                <a:ea typeface="Meiryo UI" panose="020B0604030504040204" pitchFamily="50" charset="-128"/>
              </a:rPr>
              <a:t>申込みフォームより</a:t>
            </a:r>
            <a:endParaRPr kumimoji="1" lang="en-US" altLang="ja-JP" sz="900" b="1" dirty="0">
              <a:ln w="127000">
                <a:noFill/>
              </a:ln>
              <a:solidFill>
                <a:schemeClr val="bg1"/>
              </a:solidFill>
              <a:latin typeface="Meiryo UI" panose="020B0604030504040204" pitchFamily="50" charset="-128"/>
              <a:ea typeface="Meiryo UI" panose="020B0604030504040204" pitchFamily="50" charset="-128"/>
            </a:endParaRPr>
          </a:p>
          <a:p>
            <a:pPr algn="ctr"/>
            <a:r>
              <a:rPr kumimoji="1" lang="ja-JP" altLang="en-US" sz="900" b="1" dirty="0">
                <a:ln w="127000">
                  <a:noFill/>
                </a:ln>
                <a:solidFill>
                  <a:schemeClr val="bg1"/>
                </a:solidFill>
                <a:latin typeface="Meiryo UI" panose="020B0604030504040204" pitchFamily="50" charset="-128"/>
                <a:ea typeface="Meiryo UI" panose="020B0604030504040204" pitchFamily="50" charset="-128"/>
              </a:rPr>
              <a:t>無料申し込み</a:t>
            </a:r>
            <a:endParaRPr lang="en-US" altLang="ja-JP" sz="1050" b="1" dirty="0">
              <a:ln w="127000">
                <a:noFill/>
              </a:ln>
              <a:solidFill>
                <a:schemeClr val="bg1"/>
              </a:solidFill>
              <a:latin typeface="Meiryo UI" panose="020B0604030504040204" pitchFamily="50" charset="-128"/>
              <a:ea typeface="Meiryo UI" panose="020B0604030504040204" pitchFamily="50" charset="-128"/>
            </a:endParaRPr>
          </a:p>
        </p:txBody>
      </p:sp>
      <p:sp>
        <p:nvSpPr>
          <p:cNvPr id="228" name="ホームベース 227"/>
          <p:cNvSpPr/>
          <p:nvPr/>
        </p:nvSpPr>
        <p:spPr>
          <a:xfrm>
            <a:off x="3818913" y="6693387"/>
            <a:ext cx="1471851" cy="1633922"/>
          </a:xfrm>
          <a:prstGeom prst="homePlate">
            <a:avLst>
              <a:gd name="adj" fmla="val 1431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29" name="テキスト ボックス 228"/>
          <p:cNvSpPr txBox="1"/>
          <p:nvPr/>
        </p:nvSpPr>
        <p:spPr>
          <a:xfrm>
            <a:off x="3903040" y="7662256"/>
            <a:ext cx="1260313" cy="461665"/>
          </a:xfrm>
          <a:prstGeom prst="rect">
            <a:avLst/>
          </a:prstGeom>
          <a:noFill/>
        </p:spPr>
        <p:txBody>
          <a:bodyPr wrap="square" rtlCol="0">
            <a:spAutoFit/>
          </a:bodyPr>
          <a:lstStyle/>
          <a:p>
            <a:r>
              <a:rPr kumimoji="1" lang="ja-JP" altLang="en-US" sz="800" dirty="0">
                <a:ln w="127000">
                  <a:noFill/>
                </a:ln>
                <a:latin typeface="Meiryo UI" panose="020B0604030504040204" pitchFamily="50" charset="-128"/>
                <a:ea typeface="Meiryo UI" panose="020B0604030504040204" pitchFamily="50" charset="-128"/>
              </a:rPr>
              <a:t>こちらから</a:t>
            </a:r>
            <a:r>
              <a:rPr lang="ja-JP" altLang="en-US" sz="800" dirty="0">
                <a:ln w="127000">
                  <a:noFill/>
                </a:ln>
                <a:latin typeface="Meiryo UI" panose="020B0604030504040204" pitchFamily="50" charset="-128"/>
                <a:ea typeface="Meiryo UI" panose="020B0604030504040204" pitchFamily="50" charset="-128"/>
              </a:rPr>
              <a:t>内容の詳細についてご連絡させていただきます。</a:t>
            </a:r>
            <a:endParaRPr lang="en-US" altLang="ja-JP" sz="1000" dirty="0">
              <a:ln w="127000">
                <a:noFill/>
              </a:ln>
              <a:latin typeface="Meiryo UI" panose="020B0604030504040204" pitchFamily="50" charset="-128"/>
              <a:ea typeface="Meiryo UI" panose="020B0604030504040204" pitchFamily="50" charset="-128"/>
            </a:endParaRPr>
          </a:p>
        </p:txBody>
      </p:sp>
      <p:sp>
        <p:nvSpPr>
          <p:cNvPr id="231" name="テキスト ボックス 230"/>
          <p:cNvSpPr txBox="1"/>
          <p:nvPr/>
        </p:nvSpPr>
        <p:spPr>
          <a:xfrm>
            <a:off x="3853503" y="7265153"/>
            <a:ext cx="1260312" cy="230832"/>
          </a:xfrm>
          <a:prstGeom prst="rect">
            <a:avLst/>
          </a:prstGeom>
          <a:noFill/>
        </p:spPr>
        <p:txBody>
          <a:bodyPr wrap="square" rtlCol="0">
            <a:spAutoFit/>
          </a:bodyPr>
          <a:lstStyle/>
          <a:p>
            <a:pPr algn="ctr"/>
            <a:r>
              <a:rPr kumimoji="1" lang="ja-JP" altLang="en-US" sz="900" b="1" dirty="0">
                <a:ln w="127000">
                  <a:noFill/>
                </a:ln>
                <a:solidFill>
                  <a:schemeClr val="bg1"/>
                </a:solidFill>
                <a:latin typeface="Meiryo UI" panose="020B0604030504040204" pitchFamily="50" charset="-128"/>
                <a:ea typeface="Meiryo UI" panose="020B0604030504040204" pitchFamily="50" charset="-128"/>
              </a:rPr>
              <a:t>詳細のご連絡</a:t>
            </a:r>
            <a:endParaRPr lang="en-US" altLang="ja-JP" sz="1050" b="1" dirty="0">
              <a:ln w="127000">
                <a:noFill/>
              </a:ln>
              <a:solidFill>
                <a:schemeClr val="bg1"/>
              </a:solidFill>
              <a:latin typeface="Meiryo UI" panose="020B0604030504040204" pitchFamily="50" charset="-128"/>
              <a:ea typeface="Meiryo UI" panose="020B0604030504040204" pitchFamily="50" charset="-128"/>
            </a:endParaRPr>
          </a:p>
        </p:txBody>
      </p:sp>
      <p:sp>
        <p:nvSpPr>
          <p:cNvPr id="232" name="ホームベース 231"/>
          <p:cNvSpPr/>
          <p:nvPr/>
        </p:nvSpPr>
        <p:spPr>
          <a:xfrm>
            <a:off x="5324994" y="6689499"/>
            <a:ext cx="1471851" cy="1633922"/>
          </a:xfrm>
          <a:prstGeom prst="homePlate">
            <a:avLst>
              <a:gd name="adj" fmla="val 1431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33" name="テキスト ボックス 232"/>
          <p:cNvSpPr txBox="1"/>
          <p:nvPr/>
        </p:nvSpPr>
        <p:spPr>
          <a:xfrm>
            <a:off x="5415729" y="7608012"/>
            <a:ext cx="1297889" cy="461665"/>
          </a:xfrm>
          <a:prstGeom prst="rect">
            <a:avLst/>
          </a:prstGeom>
          <a:noFill/>
        </p:spPr>
        <p:txBody>
          <a:bodyPr wrap="square" rtlCol="0">
            <a:spAutoFit/>
          </a:bodyPr>
          <a:lstStyle/>
          <a:p>
            <a:r>
              <a:rPr lang="ja-JP" altLang="en-US" sz="800" dirty="0">
                <a:ln w="127000">
                  <a:noFill/>
                </a:ln>
                <a:latin typeface="Meiryo UI" panose="020B0604030504040204" pitchFamily="50" charset="-128"/>
                <a:ea typeface="Meiryo UI" panose="020B0604030504040204" pitchFamily="50" charset="-128"/>
              </a:rPr>
              <a:t>開催日になりましたら</a:t>
            </a:r>
            <a:endParaRPr lang="en-US" altLang="ja-JP" sz="800" dirty="0">
              <a:ln w="127000">
                <a:noFill/>
              </a:ln>
              <a:latin typeface="Meiryo UI" panose="020B0604030504040204" pitchFamily="50" charset="-128"/>
              <a:ea typeface="Meiryo UI" panose="020B0604030504040204" pitchFamily="50" charset="-128"/>
            </a:endParaRPr>
          </a:p>
          <a:p>
            <a:r>
              <a:rPr lang="ja-JP" altLang="en-US" sz="800" dirty="0">
                <a:ln w="127000">
                  <a:noFill/>
                </a:ln>
                <a:latin typeface="Meiryo UI" panose="020B0604030504040204" pitchFamily="50" charset="-128"/>
                <a:ea typeface="Meiryo UI" panose="020B0604030504040204" pitchFamily="50" charset="-128"/>
              </a:rPr>
              <a:t>幼稚園までお越しください。</a:t>
            </a:r>
            <a:endParaRPr lang="en-US" altLang="ja-JP" sz="800" dirty="0">
              <a:ln w="127000">
                <a:noFill/>
              </a:ln>
              <a:latin typeface="Meiryo UI" panose="020B0604030504040204" pitchFamily="50" charset="-128"/>
              <a:ea typeface="Meiryo UI" panose="020B0604030504040204" pitchFamily="50" charset="-128"/>
            </a:endParaRPr>
          </a:p>
          <a:p>
            <a:r>
              <a:rPr lang="ja-JP" altLang="en-US" sz="800" dirty="0">
                <a:ln w="127000">
                  <a:noFill/>
                </a:ln>
                <a:latin typeface="Meiryo UI" panose="020B0604030504040204" pitchFamily="50" charset="-128"/>
                <a:ea typeface="Meiryo UI" panose="020B0604030504040204" pitchFamily="50" charset="-128"/>
              </a:rPr>
              <a:t>心よりお待ちしております。</a:t>
            </a:r>
            <a:endParaRPr lang="en-US" altLang="ja-JP" sz="1000" dirty="0">
              <a:ln w="127000">
                <a:noFill/>
              </a:ln>
              <a:latin typeface="Meiryo UI" panose="020B0604030504040204" pitchFamily="50" charset="-128"/>
              <a:ea typeface="Meiryo UI" panose="020B0604030504040204" pitchFamily="50" charset="-128"/>
            </a:endParaRPr>
          </a:p>
        </p:txBody>
      </p:sp>
      <p:sp>
        <p:nvSpPr>
          <p:cNvPr id="235" name="テキスト ボックス 234"/>
          <p:cNvSpPr txBox="1"/>
          <p:nvPr/>
        </p:nvSpPr>
        <p:spPr>
          <a:xfrm>
            <a:off x="5357457" y="7293602"/>
            <a:ext cx="1260312" cy="230832"/>
          </a:xfrm>
          <a:prstGeom prst="rect">
            <a:avLst/>
          </a:prstGeom>
          <a:noFill/>
        </p:spPr>
        <p:txBody>
          <a:bodyPr wrap="square" rtlCol="0">
            <a:spAutoFit/>
          </a:bodyPr>
          <a:lstStyle/>
          <a:p>
            <a:pPr algn="ctr"/>
            <a:r>
              <a:rPr kumimoji="1" lang="ja-JP" altLang="en-US" sz="900" b="1" dirty="0">
                <a:ln w="127000">
                  <a:noFill/>
                </a:ln>
                <a:solidFill>
                  <a:schemeClr val="bg1"/>
                </a:solidFill>
                <a:latin typeface="Meiryo UI" panose="020B0604030504040204" pitchFamily="50" charset="-128"/>
                <a:ea typeface="Meiryo UI" panose="020B0604030504040204" pitchFamily="50" charset="-128"/>
              </a:rPr>
              <a:t>ご来園</a:t>
            </a:r>
            <a:endParaRPr lang="en-US" altLang="ja-JP" sz="1050" b="1" dirty="0">
              <a:ln w="127000">
                <a:noFill/>
              </a:ln>
              <a:solidFill>
                <a:schemeClr val="bg1"/>
              </a:solidFill>
              <a:latin typeface="Meiryo UI" panose="020B0604030504040204" pitchFamily="50" charset="-128"/>
              <a:ea typeface="Meiryo UI" panose="020B0604030504040204" pitchFamily="50" charset="-128"/>
            </a:endParaRPr>
          </a:p>
        </p:txBody>
      </p:sp>
      <p:pic>
        <p:nvPicPr>
          <p:cNvPr id="226" name="図 22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07661" y="6815686"/>
            <a:ext cx="415636" cy="415636"/>
          </a:xfrm>
          <a:prstGeom prst="rect">
            <a:avLst/>
          </a:prstGeom>
        </p:spPr>
      </p:pic>
      <p:pic>
        <p:nvPicPr>
          <p:cNvPr id="236" name="図 23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58612" y="6805299"/>
            <a:ext cx="458002" cy="458002"/>
          </a:xfrm>
          <a:prstGeom prst="rect">
            <a:avLst/>
          </a:prstGeom>
        </p:spPr>
      </p:pic>
      <p:sp>
        <p:nvSpPr>
          <p:cNvPr id="2" name="テキスト ボックス 1">
            <a:extLst>
              <a:ext uri="{FF2B5EF4-FFF2-40B4-BE49-F238E27FC236}">
                <a16:creationId xmlns:a16="http://schemas.microsoft.com/office/drawing/2014/main" id="{EC104C8B-9DCE-4651-B0AC-D010EC7C6C52}"/>
              </a:ext>
            </a:extLst>
          </p:cNvPr>
          <p:cNvSpPr txBox="1"/>
          <p:nvPr/>
        </p:nvSpPr>
        <p:spPr>
          <a:xfrm>
            <a:off x="3159771" y="4217916"/>
            <a:ext cx="3371436" cy="276999"/>
          </a:xfrm>
          <a:prstGeom prst="rect">
            <a:avLst/>
          </a:prstGeom>
          <a:solidFill>
            <a:schemeClr val="bg1"/>
          </a:solidFill>
        </p:spPr>
        <p:txBody>
          <a:bodyPr wrap="none" rtlCol="0">
            <a:spAutoFit/>
          </a:bodyPr>
          <a:lstStyle/>
          <a:p>
            <a:r>
              <a:rPr kumimoji="1" lang="ja-JP" altLang="en-US" sz="1200" b="1" dirty="0">
                <a:solidFill>
                  <a:srgbClr val="FF0066"/>
                </a:solidFill>
                <a:latin typeface="Meiryo UI" panose="020B0604030504040204" pitchFamily="50" charset="-128"/>
                <a:ea typeface="Meiryo UI" panose="020B0604030504040204" pitchFamily="50" charset="-128"/>
              </a:rPr>
              <a:t>ブランクがある、未経験の方もぜひご相談ください。</a:t>
            </a:r>
            <a:endParaRPr kumimoji="1" lang="en-US" altLang="ja-JP" sz="1200" b="1" dirty="0">
              <a:solidFill>
                <a:srgbClr val="FF0066"/>
              </a:solidFill>
              <a:latin typeface="Meiryo UI" panose="020B0604030504040204" pitchFamily="50" charset="-128"/>
              <a:ea typeface="Meiryo UI" panose="020B0604030504040204" pitchFamily="50" charset="-128"/>
            </a:endParaRPr>
          </a:p>
        </p:txBody>
      </p:sp>
      <p:sp>
        <p:nvSpPr>
          <p:cNvPr id="3" name="楕円 2">
            <a:extLst>
              <a:ext uri="{FF2B5EF4-FFF2-40B4-BE49-F238E27FC236}">
                <a16:creationId xmlns:a16="http://schemas.microsoft.com/office/drawing/2014/main" id="{318291D4-FDE0-4069-BD8B-A0CA17730CF2}"/>
              </a:ext>
            </a:extLst>
          </p:cNvPr>
          <p:cNvSpPr/>
          <p:nvPr/>
        </p:nvSpPr>
        <p:spPr>
          <a:xfrm>
            <a:off x="5045369" y="4854302"/>
            <a:ext cx="1440000" cy="1440000"/>
          </a:xfrm>
          <a:prstGeom prst="ellipse">
            <a:avLst/>
          </a:prstGeom>
          <a:solidFill>
            <a:schemeClr val="bg1"/>
          </a:solidFill>
          <a:ln w="3810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a:extLst>
              <a:ext uri="{FF2B5EF4-FFF2-40B4-BE49-F238E27FC236}">
                <a16:creationId xmlns:a16="http://schemas.microsoft.com/office/drawing/2014/main" id="{C68F43FF-A526-429B-879C-A23505163C8D}"/>
              </a:ext>
            </a:extLst>
          </p:cNvPr>
          <p:cNvSpPr txBox="1"/>
          <p:nvPr/>
        </p:nvSpPr>
        <p:spPr>
          <a:xfrm>
            <a:off x="5174031" y="4997397"/>
            <a:ext cx="771365" cy="646331"/>
          </a:xfrm>
          <a:prstGeom prst="rect">
            <a:avLst/>
          </a:prstGeom>
          <a:noFill/>
        </p:spPr>
        <p:txBody>
          <a:bodyPr wrap="none" rtlCol="0">
            <a:spAutoFit/>
          </a:bodyPr>
          <a:lstStyle/>
          <a:p>
            <a:r>
              <a:rPr lang="en-US" altLang="ja-JP" sz="3600" b="1" dirty="0">
                <a:solidFill>
                  <a:srgbClr val="FF0066"/>
                </a:solidFill>
                <a:latin typeface="Meiryo UI" panose="020B0604030504040204" pitchFamily="50" charset="-128"/>
                <a:ea typeface="Meiryo UI" panose="020B0604030504040204" pitchFamily="50" charset="-128"/>
              </a:rPr>
              <a:t>1/</a:t>
            </a:r>
            <a:endParaRPr kumimoji="1" lang="ja-JP" altLang="en-US" sz="3600" b="1" dirty="0">
              <a:solidFill>
                <a:srgbClr val="FF0066"/>
              </a:solidFill>
              <a:latin typeface="Meiryo UI" panose="020B0604030504040204" pitchFamily="50" charset="-128"/>
              <a:ea typeface="Meiryo UI" panose="020B0604030504040204" pitchFamily="50" charset="-128"/>
            </a:endParaRPr>
          </a:p>
        </p:txBody>
      </p:sp>
      <p:sp>
        <p:nvSpPr>
          <p:cNvPr id="69" name="テキスト ボックス 68">
            <a:extLst>
              <a:ext uri="{FF2B5EF4-FFF2-40B4-BE49-F238E27FC236}">
                <a16:creationId xmlns:a16="http://schemas.microsoft.com/office/drawing/2014/main" id="{A5EBF1B0-49D0-46B7-9C7A-76334210A790}"/>
              </a:ext>
            </a:extLst>
          </p:cNvPr>
          <p:cNvSpPr txBox="1"/>
          <p:nvPr/>
        </p:nvSpPr>
        <p:spPr>
          <a:xfrm>
            <a:off x="5277509" y="5540454"/>
            <a:ext cx="1005403" cy="584775"/>
          </a:xfrm>
          <a:prstGeom prst="rect">
            <a:avLst/>
          </a:prstGeom>
          <a:noFill/>
        </p:spPr>
        <p:txBody>
          <a:bodyPr wrap="none" rtlCol="0">
            <a:spAutoFit/>
          </a:bodyPr>
          <a:lstStyle/>
          <a:p>
            <a:r>
              <a:rPr lang="ja-JP" altLang="en-US" sz="3200" b="1" dirty="0">
                <a:solidFill>
                  <a:srgbClr val="FF0066"/>
                </a:solidFill>
                <a:latin typeface="Meiryo UI" panose="020B0604030504040204" pitchFamily="50" charset="-128"/>
                <a:ea typeface="Meiryo UI" panose="020B0604030504040204" pitchFamily="50" charset="-128"/>
              </a:rPr>
              <a:t>〇〇</a:t>
            </a:r>
            <a:endParaRPr kumimoji="1" lang="ja-JP" altLang="en-US" sz="3200" b="1" dirty="0">
              <a:solidFill>
                <a:srgbClr val="FF0066"/>
              </a:solidFill>
              <a:latin typeface="Meiryo UI" panose="020B0604030504040204" pitchFamily="50" charset="-128"/>
              <a:ea typeface="Meiryo UI" panose="020B0604030504040204" pitchFamily="50" charset="-128"/>
            </a:endParaRPr>
          </a:p>
        </p:txBody>
      </p:sp>
      <p:sp>
        <p:nvSpPr>
          <p:cNvPr id="70" name="テキスト ボックス 69">
            <a:extLst>
              <a:ext uri="{FF2B5EF4-FFF2-40B4-BE49-F238E27FC236}">
                <a16:creationId xmlns:a16="http://schemas.microsoft.com/office/drawing/2014/main" id="{C5C59685-5256-474E-9B7A-B1D6EF482544}"/>
              </a:ext>
            </a:extLst>
          </p:cNvPr>
          <p:cNvSpPr txBox="1"/>
          <p:nvPr/>
        </p:nvSpPr>
        <p:spPr>
          <a:xfrm>
            <a:off x="5721248" y="5235416"/>
            <a:ext cx="694421" cy="400110"/>
          </a:xfrm>
          <a:prstGeom prst="rect">
            <a:avLst/>
          </a:prstGeom>
          <a:noFill/>
        </p:spPr>
        <p:txBody>
          <a:bodyPr wrap="none" rtlCol="0">
            <a:spAutoFit/>
          </a:bodyPr>
          <a:lstStyle/>
          <a:p>
            <a:r>
              <a:rPr kumimoji="1" lang="en-US" altLang="ja-JP" sz="2000" b="1">
                <a:solidFill>
                  <a:srgbClr val="FF0066"/>
                </a:solidFill>
                <a:latin typeface="Meiryo UI" panose="020B0604030504040204" pitchFamily="50" charset="-128"/>
                <a:ea typeface="Meiryo UI" panose="020B0604030504040204" pitchFamily="50" charset="-128"/>
              </a:rPr>
              <a:t>(</a:t>
            </a:r>
            <a:r>
              <a:rPr kumimoji="1" lang="ja-JP" altLang="en-US" sz="2000" b="1" dirty="0">
                <a:solidFill>
                  <a:srgbClr val="FF0066"/>
                </a:solidFill>
                <a:latin typeface="Meiryo UI" panose="020B0604030504040204" pitchFamily="50" charset="-128"/>
                <a:ea typeface="Meiryo UI" panose="020B0604030504040204" pitchFamily="50" charset="-128"/>
              </a:rPr>
              <a:t>〇</a:t>
            </a:r>
            <a:r>
              <a:rPr kumimoji="1" lang="en-US" altLang="ja-JP" sz="2000" b="1" dirty="0">
                <a:solidFill>
                  <a:srgbClr val="FF0066"/>
                </a:solidFill>
                <a:latin typeface="Meiryo UI" panose="020B0604030504040204" pitchFamily="50" charset="-128"/>
                <a:ea typeface="Meiryo UI" panose="020B0604030504040204" pitchFamily="50" charset="-128"/>
              </a:rPr>
              <a:t>)</a:t>
            </a:r>
            <a:endParaRPr kumimoji="1" lang="ja-JP" altLang="en-US" sz="2000" b="1" dirty="0">
              <a:solidFill>
                <a:srgbClr val="FF0066"/>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1BCFFAA8-6619-42EB-A837-D6E9F1D1294A}"/>
              </a:ext>
            </a:extLst>
          </p:cNvPr>
          <p:cNvSpPr txBox="1"/>
          <p:nvPr/>
        </p:nvSpPr>
        <p:spPr>
          <a:xfrm>
            <a:off x="4656288" y="6302150"/>
            <a:ext cx="2254143" cy="307777"/>
          </a:xfrm>
          <a:prstGeom prst="rect">
            <a:avLst/>
          </a:prstGeom>
          <a:noFill/>
        </p:spPr>
        <p:txBody>
          <a:bodyPr wrap="none" rtlCol="0">
            <a:spAutoFit/>
          </a:bodyPr>
          <a:lstStyle/>
          <a:p>
            <a:pPr algn="ctr"/>
            <a:r>
              <a:rPr kumimoji="1" lang="ja-JP" altLang="en-US" sz="1400" b="1" dirty="0">
                <a:latin typeface="Meiryo UI" panose="020B0604030504040204" pitchFamily="50" charset="-128"/>
                <a:ea typeface="Meiryo UI" panose="020B0604030504040204" pitchFamily="50" charset="-128"/>
              </a:rPr>
              <a:t>〇〇幼稚園で開催します！</a:t>
            </a:r>
          </a:p>
        </p:txBody>
      </p:sp>
    </p:spTree>
    <p:extLst>
      <p:ext uri="{BB962C8B-B14F-4D97-AF65-F5344CB8AC3E}">
        <p14:creationId xmlns:p14="http://schemas.microsoft.com/office/powerpoint/2010/main" val="294350914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482</TotalTime>
  <Words>370</Words>
  <Application>Microsoft Office PowerPoint</Application>
  <PresentationFormat>A4 210 x 297 mm</PresentationFormat>
  <Paragraphs>70</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A-OTF 秀英丸ゴシック Std B</vt:lpstr>
      <vt:lpstr>HGP創英角ｺﾞｼｯｸUB</vt:lpstr>
      <vt:lpstr>HGP創英角ﾎﾟｯﾌﾟ体</vt:lpstr>
      <vt:lpstr>Meiryo UI</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watanabe@gclip.net</cp:lastModifiedBy>
  <cp:revision>49</cp:revision>
  <dcterms:created xsi:type="dcterms:W3CDTF">2021-12-20T01:17:24Z</dcterms:created>
  <dcterms:modified xsi:type="dcterms:W3CDTF">2021-12-24T05:03:28Z</dcterms:modified>
</cp:coreProperties>
</file>