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4" d="100"/>
          <a:sy n="44" d="100"/>
        </p:scale>
        <p:origin x="218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113918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53768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171921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83386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16188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98167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305986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16743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18940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1947833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4EC0D-39F0-4EC0-935B-B2F451E49D74}"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237029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B14EC0D-39F0-4EC0-935B-B2F451E49D74}" type="datetimeFigureOut">
              <a:rPr kumimoji="1" lang="ja-JP" altLang="en-US" smtClean="0"/>
              <a:t>2022/9/14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583A87A-0FAB-4F43-9C4B-C751A50767EE}" type="slidenum">
              <a:rPr kumimoji="1" lang="ja-JP" altLang="en-US" smtClean="0"/>
              <a:t>‹#›</a:t>
            </a:fld>
            <a:endParaRPr kumimoji="1" lang="ja-JP" altLang="en-US"/>
          </a:p>
        </p:txBody>
      </p:sp>
    </p:spTree>
    <p:extLst>
      <p:ext uri="{BB962C8B-B14F-4D97-AF65-F5344CB8AC3E}">
        <p14:creationId xmlns:p14="http://schemas.microsoft.com/office/powerpoint/2010/main" val="169742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a:extLst>
              <a:ext uri="{FF2B5EF4-FFF2-40B4-BE49-F238E27FC236}">
                <a16:creationId xmlns:a16="http://schemas.microsoft.com/office/drawing/2014/main" id="{C59D0343-3B8F-4411-A06B-76324AFFA9F5}"/>
              </a:ext>
            </a:extLst>
          </p:cNvPr>
          <p:cNvSpPr/>
          <p:nvPr/>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四角形: 角を丸くする 8">
            <a:extLst>
              <a:ext uri="{FF2B5EF4-FFF2-40B4-BE49-F238E27FC236}">
                <a16:creationId xmlns:a16="http://schemas.microsoft.com/office/drawing/2014/main" id="{23052737-DF84-48F8-9352-63073D8C7428}"/>
              </a:ext>
            </a:extLst>
          </p:cNvPr>
          <p:cNvSpPr/>
          <p:nvPr/>
        </p:nvSpPr>
        <p:spPr>
          <a:xfrm>
            <a:off x="175098" y="1523818"/>
            <a:ext cx="6498752" cy="2123228"/>
          </a:xfrm>
          <a:prstGeom prst="roundRect">
            <a:avLst>
              <a:gd name="adj" fmla="val 8139"/>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9525">
                <a:solidFill>
                  <a:schemeClr val="tx1"/>
                </a:solidFill>
              </a:ln>
            </a:endParaRPr>
          </a:p>
        </p:txBody>
      </p:sp>
      <p:sp>
        <p:nvSpPr>
          <p:cNvPr id="11" name="四角形: 角を丸くする 10">
            <a:extLst>
              <a:ext uri="{FF2B5EF4-FFF2-40B4-BE49-F238E27FC236}">
                <a16:creationId xmlns:a16="http://schemas.microsoft.com/office/drawing/2014/main" id="{16D67CC9-04F7-4011-9231-5F60DCAD6034}"/>
              </a:ext>
            </a:extLst>
          </p:cNvPr>
          <p:cNvSpPr/>
          <p:nvPr/>
        </p:nvSpPr>
        <p:spPr>
          <a:xfrm>
            <a:off x="175098" y="146917"/>
            <a:ext cx="6497091" cy="1235285"/>
          </a:xfrm>
          <a:prstGeom prst="roundRect">
            <a:avLst>
              <a:gd name="adj" fmla="val 928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198E8D2D-5D4F-46D6-8F89-E7AF62D98702}"/>
              </a:ext>
            </a:extLst>
          </p:cNvPr>
          <p:cNvCxnSpPr>
            <a:cxnSpLocks/>
          </p:cNvCxnSpPr>
          <p:nvPr/>
        </p:nvCxnSpPr>
        <p:spPr>
          <a:xfrm>
            <a:off x="342900" y="594821"/>
            <a:ext cx="617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07203BC8-9D7A-4316-B163-5E9C5A840B48}"/>
              </a:ext>
            </a:extLst>
          </p:cNvPr>
          <p:cNvCxnSpPr>
            <a:cxnSpLocks/>
          </p:cNvCxnSpPr>
          <p:nvPr/>
        </p:nvCxnSpPr>
        <p:spPr>
          <a:xfrm flipV="1">
            <a:off x="2609435" y="279916"/>
            <a:ext cx="0" cy="3255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8EE46C6-1917-48F2-A09D-DFC49FAA48A6}"/>
              </a:ext>
            </a:extLst>
          </p:cNvPr>
          <p:cNvSpPr txBox="1"/>
          <p:nvPr/>
        </p:nvSpPr>
        <p:spPr>
          <a:xfrm>
            <a:off x="2721848" y="104015"/>
            <a:ext cx="2669076" cy="523220"/>
          </a:xfrm>
          <a:prstGeom prst="rect">
            <a:avLst/>
          </a:prstGeom>
          <a:noFill/>
        </p:spPr>
        <p:txBody>
          <a:bodyPr wrap="square" rtlCol="0">
            <a:spAutoFit/>
          </a:bodyPr>
          <a:lstStyle/>
          <a:p>
            <a:r>
              <a:rPr kumimoji="1" lang="en-US" altLang="ja-JP" sz="24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2021.11</a:t>
            </a:r>
            <a:r>
              <a:rPr kumimoji="1" lang="en-US" altLang="ja-JP" sz="28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 </a:t>
            </a:r>
            <a:r>
              <a:rPr kumimoji="1" lang="en-US" altLang="ja-JP" dirty="0">
                <a:latin typeface="HGP創英角ﾎﾟｯﾌﾟ体" panose="040B0A00000000000000" pitchFamily="50" charset="-128"/>
                <a:ea typeface="HGP創英角ﾎﾟｯﾌﾟ体" panose="040B0A00000000000000" pitchFamily="50" charset="-128"/>
                <a:cs typeface="Aharoni" panose="02010803020104030203" pitchFamily="2" charset="-79"/>
              </a:rPr>
              <a:t>AUTMUN</a:t>
            </a:r>
            <a:endParaRPr kumimoji="1" lang="ja-JP" altLang="en-US" sz="1600" dirty="0">
              <a:latin typeface="HGP創英角ﾎﾟｯﾌﾟ体" panose="040B0A00000000000000" pitchFamily="50" charset="-128"/>
              <a:ea typeface="HGP創英角ﾎﾟｯﾌﾟ体" panose="040B0A00000000000000" pitchFamily="50" charset="-128"/>
              <a:cs typeface="Aharoni" panose="02010803020104030203" pitchFamily="2" charset="-79"/>
            </a:endParaRPr>
          </a:p>
        </p:txBody>
      </p:sp>
      <p:sp>
        <p:nvSpPr>
          <p:cNvPr id="22" name="テキスト ボックス 21">
            <a:extLst>
              <a:ext uri="{FF2B5EF4-FFF2-40B4-BE49-F238E27FC236}">
                <a16:creationId xmlns:a16="http://schemas.microsoft.com/office/drawing/2014/main" id="{C6217EA3-154C-47D8-AA45-850050048D2F}"/>
              </a:ext>
            </a:extLst>
          </p:cNvPr>
          <p:cNvSpPr txBox="1"/>
          <p:nvPr/>
        </p:nvSpPr>
        <p:spPr>
          <a:xfrm>
            <a:off x="326390" y="683319"/>
            <a:ext cx="4517984" cy="646331"/>
          </a:xfrm>
          <a:prstGeom prst="rect">
            <a:avLst/>
          </a:prstGeom>
          <a:noFill/>
        </p:spPr>
        <p:txBody>
          <a:bodyPr wrap="square" rtlCol="0">
            <a:spAutoFit/>
          </a:bodyPr>
          <a:lstStyle/>
          <a:p>
            <a:r>
              <a:rPr kumimoji="1" lang="en-US" altLang="ja-JP" sz="3600" dirty="0">
                <a:latin typeface="HGP創英角ﾎﾟｯﾌﾟ体" panose="040B0A00000000000000" pitchFamily="50" charset="-128"/>
                <a:ea typeface="HGP創英角ﾎﾟｯﾌﾟ体" panose="040B0A00000000000000" pitchFamily="50" charset="-128"/>
              </a:rPr>
              <a:t>GCLIP</a:t>
            </a:r>
            <a:r>
              <a:rPr kumimoji="1" lang="ja-JP" altLang="en-US" sz="3600" dirty="0">
                <a:latin typeface="HGP創英角ﾎﾟｯﾌﾟ体" panose="040B0A00000000000000" pitchFamily="50" charset="-128"/>
                <a:ea typeface="HGP創英角ﾎﾟｯﾌﾟ体" panose="040B0A00000000000000" pitchFamily="50" charset="-128"/>
              </a:rPr>
              <a:t> </a:t>
            </a:r>
            <a:r>
              <a:rPr kumimoji="1" lang="en-US" altLang="ja-JP" sz="3600" dirty="0">
                <a:latin typeface="HGP創英角ﾎﾟｯﾌﾟ体" panose="040B0A00000000000000" pitchFamily="50" charset="-128"/>
                <a:ea typeface="HGP創英角ﾎﾟｯﾌﾟ体" panose="040B0A00000000000000" pitchFamily="50" charset="-128"/>
              </a:rPr>
              <a:t>NEWS</a:t>
            </a:r>
            <a:r>
              <a:rPr kumimoji="1" lang="ja-JP" altLang="en-US" sz="3600" dirty="0">
                <a:latin typeface="HGP創英角ﾎﾟｯﾌﾟ体" panose="040B0A00000000000000" pitchFamily="50" charset="-128"/>
                <a:ea typeface="HGP創英角ﾎﾟｯﾌﾟ体" panose="040B0A00000000000000" pitchFamily="50" charset="-128"/>
              </a:rPr>
              <a:t> </a:t>
            </a:r>
            <a:r>
              <a:rPr kumimoji="1" lang="en-US" altLang="ja-JP" sz="3600" dirty="0">
                <a:latin typeface="HGP創英角ﾎﾟｯﾌﾟ体" panose="040B0A00000000000000" pitchFamily="50" charset="-128"/>
                <a:ea typeface="HGP創英角ﾎﾟｯﾌﾟ体" panose="040B0A00000000000000" pitchFamily="50" charset="-128"/>
              </a:rPr>
              <a:t>LETTER</a:t>
            </a:r>
            <a:endParaRPr kumimoji="1" lang="ja-JP" altLang="en-US" sz="3600" dirty="0">
              <a:latin typeface="HGP創英角ﾎﾟｯﾌﾟ体" panose="040B0A00000000000000" pitchFamily="50" charset="-128"/>
              <a:ea typeface="HGP創英角ﾎﾟｯﾌﾟ体" panose="040B0A00000000000000" pitchFamily="50" charset="-128"/>
            </a:endParaRPr>
          </a:p>
        </p:txBody>
      </p:sp>
      <p:sp>
        <p:nvSpPr>
          <p:cNvPr id="24" name="テキスト ボックス 23">
            <a:extLst>
              <a:ext uri="{FF2B5EF4-FFF2-40B4-BE49-F238E27FC236}">
                <a16:creationId xmlns:a16="http://schemas.microsoft.com/office/drawing/2014/main" id="{AD36F500-7476-40FE-AE65-6F5EFB2E1805}"/>
              </a:ext>
            </a:extLst>
          </p:cNvPr>
          <p:cNvSpPr txBox="1"/>
          <p:nvPr/>
        </p:nvSpPr>
        <p:spPr>
          <a:xfrm>
            <a:off x="324640" y="205308"/>
            <a:ext cx="2459762" cy="400110"/>
          </a:xfrm>
          <a:prstGeom prst="rect">
            <a:avLst/>
          </a:prstGeom>
          <a:noFill/>
        </p:spPr>
        <p:txBody>
          <a:bodyPr wrap="square" rtlCol="0">
            <a:spAutoFit/>
          </a:bodyPr>
          <a:lstStyle/>
          <a:p>
            <a:r>
              <a:rPr kumimoji="1" lang="en-US" altLang="ja-JP" sz="20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HIGHLIGHT</a:t>
            </a:r>
            <a:r>
              <a:rPr kumimoji="1" lang="ja-JP" altLang="en-US" sz="20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 </a:t>
            </a:r>
            <a:r>
              <a:rPr kumimoji="1" lang="en-US" altLang="ja-JP" sz="20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OF…</a:t>
            </a:r>
            <a:endParaRPr kumimoji="1" lang="ja-JP" altLang="en-US" sz="1400" dirty="0">
              <a:latin typeface="HGP創英角ﾎﾟｯﾌﾟ体" panose="040B0A00000000000000" pitchFamily="50" charset="-128"/>
              <a:ea typeface="HGP創英角ﾎﾟｯﾌﾟ体" panose="040B0A00000000000000" pitchFamily="50" charset="-128"/>
              <a:cs typeface="Aharoni" panose="02010803020104030203" pitchFamily="2" charset="-79"/>
            </a:endParaRPr>
          </a:p>
        </p:txBody>
      </p:sp>
      <p:sp>
        <p:nvSpPr>
          <p:cNvPr id="4" name="矢印: 五方向 3">
            <a:extLst>
              <a:ext uri="{FF2B5EF4-FFF2-40B4-BE49-F238E27FC236}">
                <a16:creationId xmlns:a16="http://schemas.microsoft.com/office/drawing/2014/main" id="{CB1F8925-D41F-4DA3-8DA6-829431AD37BD}"/>
              </a:ext>
            </a:extLst>
          </p:cNvPr>
          <p:cNvSpPr/>
          <p:nvPr/>
        </p:nvSpPr>
        <p:spPr>
          <a:xfrm rot="5400000">
            <a:off x="5466462" y="161298"/>
            <a:ext cx="1064438" cy="1048810"/>
          </a:xfrm>
          <a:custGeom>
            <a:avLst/>
            <a:gdLst>
              <a:gd name="connsiteX0" fmla="*/ 0 w 2006600"/>
              <a:gd name="connsiteY0" fmla="*/ 0 h 1346200"/>
              <a:gd name="connsiteX1" fmla="*/ 1333500 w 2006600"/>
              <a:gd name="connsiteY1" fmla="*/ 0 h 1346200"/>
              <a:gd name="connsiteX2" fmla="*/ 2006600 w 2006600"/>
              <a:gd name="connsiteY2" fmla="*/ 673100 h 1346200"/>
              <a:gd name="connsiteX3" fmla="*/ 1333500 w 2006600"/>
              <a:gd name="connsiteY3" fmla="*/ 1346200 h 1346200"/>
              <a:gd name="connsiteX4" fmla="*/ 0 w 2006600"/>
              <a:gd name="connsiteY4" fmla="*/ 1346200 h 1346200"/>
              <a:gd name="connsiteX5" fmla="*/ 0 w 2006600"/>
              <a:gd name="connsiteY5" fmla="*/ 0 h 1346200"/>
              <a:gd name="connsiteX0" fmla="*/ 0 w 1333500"/>
              <a:gd name="connsiteY0" fmla="*/ 0 h 1346200"/>
              <a:gd name="connsiteX1" fmla="*/ 1333500 w 1333500"/>
              <a:gd name="connsiteY1" fmla="*/ 0 h 1346200"/>
              <a:gd name="connsiteX2" fmla="*/ 749300 w 1333500"/>
              <a:gd name="connsiteY2" fmla="*/ 673100 h 1346200"/>
              <a:gd name="connsiteX3" fmla="*/ 1333500 w 1333500"/>
              <a:gd name="connsiteY3" fmla="*/ 1346200 h 1346200"/>
              <a:gd name="connsiteX4" fmla="*/ 0 w 1333500"/>
              <a:gd name="connsiteY4" fmla="*/ 1346200 h 1346200"/>
              <a:gd name="connsiteX5" fmla="*/ 0 w 1333500"/>
              <a:gd name="connsiteY5" fmla="*/ 0 h 1346200"/>
              <a:gd name="connsiteX0" fmla="*/ 0 w 1333500"/>
              <a:gd name="connsiteY0" fmla="*/ 0 h 1346200"/>
              <a:gd name="connsiteX1" fmla="*/ 1333500 w 1333500"/>
              <a:gd name="connsiteY1" fmla="*/ 0 h 1346200"/>
              <a:gd name="connsiteX2" fmla="*/ 1038225 w 1333500"/>
              <a:gd name="connsiteY2" fmla="*/ 711200 h 1346200"/>
              <a:gd name="connsiteX3" fmla="*/ 1333500 w 1333500"/>
              <a:gd name="connsiteY3" fmla="*/ 1346200 h 1346200"/>
              <a:gd name="connsiteX4" fmla="*/ 0 w 1333500"/>
              <a:gd name="connsiteY4" fmla="*/ 1346200 h 1346200"/>
              <a:gd name="connsiteX5" fmla="*/ 0 w 1333500"/>
              <a:gd name="connsiteY5" fmla="*/ 0 h 1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3500" h="1346200">
                <a:moveTo>
                  <a:pt x="0" y="0"/>
                </a:moveTo>
                <a:lnTo>
                  <a:pt x="1333500" y="0"/>
                </a:lnTo>
                <a:lnTo>
                  <a:pt x="1038225" y="711200"/>
                </a:lnTo>
                <a:lnTo>
                  <a:pt x="1333500" y="1346200"/>
                </a:lnTo>
                <a:lnTo>
                  <a:pt x="0" y="1346200"/>
                </a:lnTo>
                <a:lnTo>
                  <a:pt x="0" y="0"/>
                </a:lnTo>
                <a:close/>
              </a:path>
            </a:pathLst>
          </a:custGeom>
          <a:solidFill>
            <a:srgbClr val="FF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EDAB2F4-3F87-4DC8-97DD-CB4730102BC9}"/>
              </a:ext>
            </a:extLst>
          </p:cNvPr>
          <p:cNvSpPr txBox="1"/>
          <p:nvPr/>
        </p:nvSpPr>
        <p:spPr>
          <a:xfrm>
            <a:off x="5528477" y="163701"/>
            <a:ext cx="903271" cy="830997"/>
          </a:xfrm>
          <a:prstGeom prst="rect">
            <a:avLst/>
          </a:prstGeom>
          <a:noFill/>
        </p:spPr>
        <p:txBody>
          <a:bodyPr wrap="square" rtlCol="0">
            <a:spAutoFit/>
          </a:bodyPr>
          <a:lstStyle/>
          <a:p>
            <a:pPr algn="dist"/>
            <a:r>
              <a:rPr kumimoji="1" lang="en-US" altLang="ja-JP" sz="1200" b="1" dirty="0">
                <a:latin typeface="HGP創英角ｺﾞｼｯｸUB" panose="020B0900000000000000" pitchFamily="50" charset="-128"/>
                <a:ea typeface="HGP創英角ｺﾞｼｯｸUB" panose="020B0900000000000000" pitchFamily="50" charset="-128"/>
              </a:rPr>
              <a:t>GCLIP</a:t>
            </a:r>
          </a:p>
          <a:p>
            <a:pPr algn="dist"/>
            <a:r>
              <a:rPr kumimoji="1" lang="ja-JP" altLang="en-US" sz="1200" b="1" dirty="0">
                <a:latin typeface="HGP創英角ｺﾞｼｯｸUB" panose="020B0900000000000000" pitchFamily="50" charset="-128"/>
                <a:ea typeface="HGP創英角ｺﾞｼｯｸUB" panose="020B0900000000000000" pitchFamily="50" charset="-128"/>
              </a:rPr>
              <a:t>通信</a:t>
            </a:r>
            <a:endParaRPr kumimoji="1" lang="en-US" altLang="ja-JP" sz="1200" b="1" dirty="0">
              <a:latin typeface="HGP創英角ｺﾞｼｯｸUB" panose="020B0900000000000000" pitchFamily="50" charset="-128"/>
              <a:ea typeface="HGP創英角ｺﾞｼｯｸUB" panose="020B0900000000000000" pitchFamily="50" charset="-128"/>
            </a:endParaRPr>
          </a:p>
          <a:p>
            <a:pPr algn="dist"/>
            <a:endParaRPr kumimoji="1" lang="en-US" altLang="ja-JP" sz="1200" b="1" dirty="0">
              <a:latin typeface="HGP創英角ｺﾞｼｯｸUB" panose="020B0900000000000000" pitchFamily="50" charset="-128"/>
              <a:ea typeface="HGP創英角ｺﾞｼｯｸUB" panose="020B0900000000000000" pitchFamily="50" charset="-128"/>
            </a:endParaRPr>
          </a:p>
          <a:p>
            <a:pPr algn="dist"/>
            <a:r>
              <a:rPr kumimoji="1" lang="en-US" altLang="ja-JP" sz="1200" b="1" dirty="0">
                <a:latin typeface="HGP創英角ｺﾞｼｯｸUB" panose="020B0900000000000000" pitchFamily="50" charset="-128"/>
                <a:ea typeface="HGP創英角ｺﾞｼｯｸUB" panose="020B0900000000000000" pitchFamily="50" charset="-128"/>
              </a:rPr>
              <a:t>Vol.001</a:t>
            </a:r>
          </a:p>
        </p:txBody>
      </p:sp>
      <p:sp>
        <p:nvSpPr>
          <p:cNvPr id="54" name="四角形: 角を丸くする 53">
            <a:extLst>
              <a:ext uri="{FF2B5EF4-FFF2-40B4-BE49-F238E27FC236}">
                <a16:creationId xmlns:a16="http://schemas.microsoft.com/office/drawing/2014/main" id="{27048CA4-7E11-414F-95DC-0E88B214C63F}"/>
              </a:ext>
            </a:extLst>
          </p:cNvPr>
          <p:cNvSpPr/>
          <p:nvPr/>
        </p:nvSpPr>
        <p:spPr>
          <a:xfrm>
            <a:off x="175098" y="3776753"/>
            <a:ext cx="6498752" cy="459955"/>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テキスト ボックス 92">
            <a:extLst>
              <a:ext uri="{FF2B5EF4-FFF2-40B4-BE49-F238E27FC236}">
                <a16:creationId xmlns:a16="http://schemas.microsoft.com/office/drawing/2014/main" id="{7BDB153F-C414-4036-8DAC-16B6DA90FC21}"/>
              </a:ext>
            </a:extLst>
          </p:cNvPr>
          <p:cNvSpPr txBox="1"/>
          <p:nvPr/>
        </p:nvSpPr>
        <p:spPr>
          <a:xfrm>
            <a:off x="270187" y="2530277"/>
            <a:ext cx="461665" cy="1035444"/>
          </a:xfrm>
          <a:prstGeom prst="rect">
            <a:avLst/>
          </a:prstGeom>
          <a:noFill/>
        </p:spPr>
        <p:txBody>
          <a:bodyPr vert="eaVert" wrap="square" rtlCol="0">
            <a:spAutoFit/>
          </a:bodyPr>
          <a:lstStyle/>
          <a:p>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理事長</a:t>
            </a:r>
            <a:endParaRPr kumimoji="1"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市ヶ谷 花子  先生</a:t>
            </a:r>
          </a:p>
        </p:txBody>
      </p:sp>
      <p:sp>
        <p:nvSpPr>
          <p:cNvPr id="99" name="テキスト ボックス 98">
            <a:extLst>
              <a:ext uri="{FF2B5EF4-FFF2-40B4-BE49-F238E27FC236}">
                <a16:creationId xmlns:a16="http://schemas.microsoft.com/office/drawing/2014/main" id="{52CF8D96-730B-44EC-8F3D-85E90314B478}"/>
              </a:ext>
            </a:extLst>
          </p:cNvPr>
          <p:cNvSpPr txBox="1"/>
          <p:nvPr/>
        </p:nvSpPr>
        <p:spPr>
          <a:xfrm>
            <a:off x="1976256" y="1587272"/>
            <a:ext cx="4664291" cy="1938992"/>
          </a:xfrm>
          <a:prstGeom prst="rect">
            <a:avLst/>
          </a:prstGeom>
          <a:noFill/>
        </p:spPr>
        <p:txBody>
          <a:bodyPr wrap="square" rtlCol="0">
            <a:spAutoFit/>
          </a:bodyPr>
          <a:lstStyle/>
          <a:p>
            <a:pPr>
              <a:lnSpc>
                <a:spcPct val="150000"/>
              </a:lnSpc>
            </a:pPr>
            <a:r>
              <a:rPr lang="en-US" altLang="ja-JP" sz="1400" b="1" dirty="0">
                <a:latin typeface="Meiryo UI" panose="020B0604030504040204" pitchFamily="50" charset="-128"/>
                <a:ea typeface="Meiryo UI" panose="020B0604030504040204" pitchFamily="50" charset="-128"/>
              </a:rPr>
              <a:t>【GCLIP</a:t>
            </a:r>
            <a:r>
              <a:rPr lang="ja-JP" altLang="en-US" sz="1400" b="1" dirty="0">
                <a:latin typeface="Meiryo UI" panose="020B0604030504040204" pitchFamily="50" charset="-128"/>
                <a:ea typeface="Meiryo UI" panose="020B0604030504040204" pitchFamily="50" charset="-128"/>
              </a:rPr>
              <a:t>学園の教諭としての姿勢</a:t>
            </a:r>
            <a:r>
              <a:rPr lang="en-US" altLang="ja-JP" sz="1400" b="1" dirty="0">
                <a:latin typeface="Meiryo UI" panose="020B0604030504040204" pitchFamily="50" charset="-128"/>
                <a:ea typeface="Meiryo UI" panose="020B0604030504040204" pitchFamily="50" charset="-128"/>
              </a:rPr>
              <a:t>】</a:t>
            </a:r>
          </a:p>
          <a:p>
            <a:pPr>
              <a:lnSpc>
                <a:spcPct val="150000"/>
              </a:lnSpc>
            </a:pPr>
            <a:r>
              <a:rPr kumimoji="1" lang="ja-JP" altLang="en-US" sz="1100" dirty="0">
                <a:latin typeface="Meiryo UI" panose="020B0604030504040204" pitchFamily="50" charset="-128"/>
                <a:ea typeface="Meiryo UI" panose="020B0604030504040204" pitchFamily="50" charset="-128"/>
              </a:rPr>
              <a:t>私たち幼稚園教諭としての使命は、子どもたちが元気で健康に育つことであります。そのためには、私たち自身が楽しく豊かな心を持って働き、子どもたちと笑顔で接することが大切ですよね。</a:t>
            </a:r>
            <a:r>
              <a:rPr kumimoji="1" lang="en-US" altLang="ja-JP" sz="1100" dirty="0">
                <a:latin typeface="Meiryo UI" panose="020B0604030504040204" pitchFamily="50" charset="-128"/>
                <a:ea typeface="Meiryo UI" panose="020B0604030504040204" pitchFamily="50" charset="-128"/>
              </a:rPr>
              <a:t>GCLIP</a:t>
            </a:r>
            <a:r>
              <a:rPr kumimoji="1" lang="ja-JP" altLang="en-US" sz="1100" dirty="0">
                <a:latin typeface="Meiryo UI" panose="020B0604030504040204" pitchFamily="50" charset="-128"/>
                <a:ea typeface="Meiryo UI" panose="020B0604030504040204" pitchFamily="50" charset="-128"/>
              </a:rPr>
              <a:t>学園では子どもたちにとってだけでなく、職員にとってもアットホームな環境であることを第一に考えております。ここで出会う全ての人を家族の一員と考え、愛を持って接しましょう。困っている仲間がいたら手を差し伸べたり、時には相手を思って注意したりしつつ、皆さんでより良い園づくりをしていきましょう。</a:t>
            </a:r>
            <a:endParaRPr kumimoji="1" lang="en-US" altLang="ja-JP" sz="1100" dirty="0">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52FA6C6D-D2D7-4B19-8C8F-7750D4584DBB}"/>
              </a:ext>
            </a:extLst>
          </p:cNvPr>
          <p:cNvSpPr txBox="1"/>
          <p:nvPr/>
        </p:nvSpPr>
        <p:spPr>
          <a:xfrm>
            <a:off x="195886" y="1601719"/>
            <a:ext cx="1781736" cy="369332"/>
          </a:xfrm>
          <a:prstGeom prst="rect">
            <a:avLst/>
          </a:prstGeom>
          <a:noFill/>
        </p:spPr>
        <p:txBody>
          <a:bodyPr wrap="square" rtlCol="0">
            <a:spAutoFit/>
          </a:bodyPr>
          <a:lstStyle/>
          <a:p>
            <a:r>
              <a:rPr kumimoji="1" lang="ja-JP" altLang="en-US" b="1" dirty="0">
                <a:solidFill>
                  <a:schemeClr val="accent2"/>
                </a:solidFill>
                <a:latin typeface="HGP創英角ｺﾞｼｯｸUB" panose="020B0900000000000000" pitchFamily="50" charset="-128"/>
                <a:ea typeface="HGP創英角ｺﾞｼｯｸUB" panose="020B0900000000000000" pitchFamily="50" charset="-128"/>
              </a:rPr>
              <a:t>理事長</a:t>
            </a:r>
            <a:r>
              <a:rPr kumimoji="1" lang="ja-JP" altLang="en-US" sz="1200" b="1" dirty="0">
                <a:solidFill>
                  <a:schemeClr val="accent2"/>
                </a:solidFill>
                <a:latin typeface="HGP創英角ｺﾞｼｯｸUB" panose="020B0900000000000000" pitchFamily="50" charset="-128"/>
                <a:ea typeface="HGP創英角ｺﾞｼｯｸUB" panose="020B0900000000000000" pitchFamily="50" charset="-128"/>
              </a:rPr>
              <a:t>の</a:t>
            </a:r>
            <a:r>
              <a:rPr kumimoji="1" lang="ja-JP" altLang="en-US" b="1" dirty="0">
                <a:solidFill>
                  <a:schemeClr val="accent2"/>
                </a:solidFill>
                <a:latin typeface="HGP創英角ｺﾞｼｯｸUB" panose="020B0900000000000000" pitchFamily="50" charset="-128"/>
                <a:ea typeface="HGP創英角ｺﾞｼｯｸUB" panose="020B0900000000000000" pitchFamily="50" charset="-128"/>
              </a:rPr>
              <a:t>ひとこと</a:t>
            </a:r>
            <a:endParaRPr kumimoji="1" lang="en-US" altLang="ja-JP" b="1"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a:extLst>
              <a:ext uri="{FF2B5EF4-FFF2-40B4-BE49-F238E27FC236}">
                <a16:creationId xmlns:a16="http://schemas.microsoft.com/office/drawing/2014/main" id="{EF2F4DEC-FBB5-438E-A838-952C2CA016F9}"/>
              </a:ext>
            </a:extLst>
          </p:cNvPr>
          <p:cNvSpPr txBox="1"/>
          <p:nvPr/>
        </p:nvSpPr>
        <p:spPr>
          <a:xfrm>
            <a:off x="509904" y="3857945"/>
            <a:ext cx="5826064" cy="338554"/>
          </a:xfrm>
          <a:prstGeom prst="rect">
            <a:avLst/>
          </a:prstGeom>
          <a:noFill/>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芸術の秋、映画の秋！先生たちにおすすめの映画を聞きました！</a:t>
            </a:r>
          </a:p>
        </p:txBody>
      </p:sp>
      <p:sp>
        <p:nvSpPr>
          <p:cNvPr id="10" name="正方形/長方形 9"/>
          <p:cNvSpPr>
            <a:spLocks/>
          </p:cNvSpPr>
          <p:nvPr/>
        </p:nvSpPr>
        <p:spPr>
          <a:xfrm>
            <a:off x="175097" y="4348209"/>
            <a:ext cx="3168000" cy="262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26" name="Picture 2" descr="パラサイト 半地下の家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87" y="4421966"/>
            <a:ext cx="1155306" cy="1617427"/>
          </a:xfrm>
          <a:prstGeom prst="rect">
            <a:avLst/>
          </a:prstGeom>
          <a:noFill/>
          <a:extLst>
            <a:ext uri="{909E8E84-426E-40DD-AFC4-6F175D3DCCD1}">
              <a14:hiddenFill xmlns:a14="http://schemas.microsoft.com/office/drawing/2010/main">
                <a:solidFill>
                  <a:srgbClr val="FFFFFF"/>
                </a:solidFill>
              </a14:hiddenFill>
            </a:ext>
          </a:extLst>
        </p:spPr>
      </p:pic>
      <p:sp>
        <p:nvSpPr>
          <p:cNvPr id="80" name="正方形/長方形 79"/>
          <p:cNvSpPr>
            <a:spLocks/>
          </p:cNvSpPr>
          <p:nvPr/>
        </p:nvSpPr>
        <p:spPr>
          <a:xfrm>
            <a:off x="172944" y="7147995"/>
            <a:ext cx="3168000" cy="262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正方形/長方形 85"/>
          <p:cNvSpPr>
            <a:spLocks/>
          </p:cNvSpPr>
          <p:nvPr/>
        </p:nvSpPr>
        <p:spPr>
          <a:xfrm>
            <a:off x="3504189" y="4348209"/>
            <a:ext cx="3168000" cy="262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正方形/長方形 86"/>
          <p:cNvSpPr>
            <a:spLocks/>
          </p:cNvSpPr>
          <p:nvPr/>
        </p:nvSpPr>
        <p:spPr>
          <a:xfrm>
            <a:off x="3502036" y="7147995"/>
            <a:ext cx="3168000" cy="262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テキスト ボックス 87"/>
          <p:cNvSpPr txBox="1"/>
          <p:nvPr/>
        </p:nvSpPr>
        <p:spPr>
          <a:xfrm>
            <a:off x="1425493" y="4824361"/>
            <a:ext cx="1892885" cy="1200329"/>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～あらすじ～</a:t>
            </a:r>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全員失業中で、その日暮らしの生活を送る貧しいキム一家。長男ギウは、ひょんなことから</a:t>
            </a:r>
            <a:r>
              <a:rPr lang="en-US" altLang="ja-JP" sz="800" dirty="0">
                <a:latin typeface="Meiryo UI" panose="020B0604030504040204" pitchFamily="50" charset="-128"/>
                <a:ea typeface="Meiryo UI" panose="020B0604030504040204" pitchFamily="50" charset="-128"/>
              </a:rPr>
              <a:t>IT</a:t>
            </a:r>
            <a:r>
              <a:rPr lang="ja-JP" altLang="en-US" sz="800" dirty="0">
                <a:latin typeface="Meiryo UI" panose="020B0604030504040204" pitchFamily="50" charset="-128"/>
                <a:ea typeface="Meiryo UI" panose="020B0604030504040204" pitchFamily="50" charset="-128"/>
              </a:rPr>
              <a:t>企業の</a:t>
            </a:r>
            <a:r>
              <a:rPr lang="en-US" altLang="ja-JP" sz="800" dirty="0">
                <a:latin typeface="Meiryo UI" panose="020B0604030504040204" pitchFamily="50" charset="-128"/>
                <a:ea typeface="Meiryo UI" panose="020B0604030504040204" pitchFamily="50" charset="-128"/>
              </a:rPr>
              <a:t>CEO</a:t>
            </a:r>
            <a:r>
              <a:rPr lang="ja-JP" altLang="en-US" sz="800" dirty="0">
                <a:latin typeface="Meiryo UI" panose="020B0604030504040204" pitchFamily="50" charset="-128"/>
                <a:ea typeface="Meiryo UI" panose="020B0604030504040204" pitchFamily="50" charset="-128"/>
              </a:rPr>
              <a:t>である超裕福なパク氏の家へ、家庭教師の面接を受けに行くことになる。この相反する</a:t>
            </a:r>
            <a:r>
              <a:rPr lang="en-US" altLang="ja-JP" sz="800" dirty="0">
                <a:latin typeface="Meiryo UI" panose="020B0604030504040204" pitchFamily="50" charset="-128"/>
                <a:ea typeface="Meiryo UI" panose="020B0604030504040204" pitchFamily="50" charset="-128"/>
              </a:rPr>
              <a:t>2</a:t>
            </a:r>
            <a:r>
              <a:rPr lang="ja-JP" altLang="en-US" sz="800" dirty="0" err="1">
                <a:latin typeface="Meiryo UI" panose="020B0604030504040204" pitchFamily="50" charset="-128"/>
                <a:ea typeface="Meiryo UI" panose="020B0604030504040204" pitchFamily="50" charset="-128"/>
              </a:rPr>
              <a:t>つの</a:t>
            </a:r>
            <a:r>
              <a:rPr lang="ja-JP" altLang="en-US" sz="800" dirty="0">
                <a:latin typeface="Meiryo UI" panose="020B0604030504040204" pitchFamily="50" charset="-128"/>
                <a:ea typeface="Meiryo UI" panose="020B0604030504040204" pitchFamily="50" charset="-128"/>
              </a:rPr>
              <a:t>家族の出会いは、誰も観たことのない想像を超える悲喜劇へと猛烈に加速していく！</a:t>
            </a:r>
            <a:endParaRPr kumimoji="1" lang="ja-JP" altLang="en-US"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97826" y="4404838"/>
            <a:ext cx="1772937" cy="415498"/>
          </a:xfrm>
          <a:prstGeom prst="rect">
            <a:avLst/>
          </a:prstGeom>
          <a:noFill/>
        </p:spPr>
        <p:txBody>
          <a:bodyPr wrap="square" rtlCol="0">
            <a:spAutoFit/>
          </a:bodyPr>
          <a:lstStyle/>
          <a:p>
            <a:pPr algn="ctr"/>
            <a:r>
              <a:rPr lang="ja-JP" altLang="en-US" sz="1050" b="1" dirty="0">
                <a:solidFill>
                  <a:schemeClr val="accent2"/>
                </a:solidFill>
                <a:latin typeface="Meiryo UI" panose="020B0604030504040204" pitchFamily="50" charset="-128"/>
                <a:ea typeface="Meiryo UI" panose="020B0604030504040204" pitchFamily="50" charset="-128"/>
              </a:rPr>
              <a:t>「パラサイト 半地下の家族」</a:t>
            </a:r>
            <a:endParaRPr lang="en-US" altLang="ja-JP" sz="1050" b="1" dirty="0">
              <a:solidFill>
                <a:schemeClr val="accent2"/>
              </a:solidFill>
              <a:latin typeface="Meiryo UI" panose="020B0604030504040204" pitchFamily="50" charset="-128"/>
              <a:ea typeface="Meiryo UI" panose="020B0604030504040204" pitchFamily="50" charset="-128"/>
            </a:endParaRPr>
          </a:p>
          <a:p>
            <a:pPr algn="ctr"/>
            <a:r>
              <a:rPr lang="ja-JP" altLang="en-US" sz="1050" b="1" dirty="0">
                <a:solidFill>
                  <a:schemeClr val="accent2"/>
                </a:solidFill>
                <a:latin typeface="Meiryo UI" panose="020B0604030504040204" pitchFamily="50" charset="-128"/>
                <a:ea typeface="Meiryo UI" panose="020B0604030504040204" pitchFamily="50" charset="-128"/>
              </a:rPr>
              <a:t>（</a:t>
            </a:r>
            <a:r>
              <a:rPr lang="en-US" altLang="ja-JP" sz="1050" b="1" dirty="0">
                <a:solidFill>
                  <a:schemeClr val="accent2"/>
                </a:solidFill>
                <a:latin typeface="Meiryo UI" panose="020B0604030504040204" pitchFamily="50" charset="-128"/>
                <a:ea typeface="Meiryo UI" panose="020B0604030504040204" pitchFamily="50" charset="-128"/>
              </a:rPr>
              <a:t>2020</a:t>
            </a:r>
            <a:r>
              <a:rPr lang="ja-JP" altLang="en-US" sz="1050" b="1" dirty="0">
                <a:solidFill>
                  <a:schemeClr val="accent2"/>
                </a:solidFill>
                <a:latin typeface="Meiryo UI" panose="020B0604030504040204" pitchFamily="50" charset="-128"/>
                <a:ea typeface="Meiryo UI" panose="020B0604030504040204" pitchFamily="50" charset="-128"/>
              </a:rPr>
              <a:t>）</a:t>
            </a:r>
            <a:endParaRPr lang="en-US" altLang="ja-JP" sz="1050" b="1" dirty="0">
              <a:solidFill>
                <a:schemeClr val="accent2"/>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2470422" y="6764101"/>
            <a:ext cx="847956"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四谷 さくら　先生</a:t>
            </a:r>
          </a:p>
        </p:txBody>
      </p:sp>
      <p:sp>
        <p:nvSpPr>
          <p:cNvPr id="23" name="角丸四角形吹き出し 22"/>
          <p:cNvSpPr/>
          <p:nvPr/>
        </p:nvSpPr>
        <p:spPr>
          <a:xfrm>
            <a:off x="274651" y="6175368"/>
            <a:ext cx="2097234" cy="612648"/>
          </a:xfrm>
          <a:prstGeom prst="wedgeRoundRectCallout">
            <a:avLst>
              <a:gd name="adj1" fmla="val 56336"/>
              <a:gd name="adj2" fmla="val 421"/>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77064" y="6246175"/>
            <a:ext cx="2101698" cy="46166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大どんでん返しと言えばこのこと！！！</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リアルな韓国の社会問題をユーモアを交えて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表現していて本当に面白かったです！</a:t>
            </a:r>
          </a:p>
        </p:txBody>
      </p:sp>
      <p:pic>
        <p:nvPicPr>
          <p:cNvPr id="101" name="Picture 2" descr="パラサイト 半地下の家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041" y="4436059"/>
            <a:ext cx="1155306" cy="1617427"/>
          </a:xfrm>
          <a:prstGeom prst="rect">
            <a:avLst/>
          </a:prstGeom>
          <a:noFill/>
          <a:extLst>
            <a:ext uri="{909E8E84-426E-40DD-AFC4-6F175D3DCCD1}">
              <a14:hiddenFill xmlns:a14="http://schemas.microsoft.com/office/drawing/2010/main">
                <a:solidFill>
                  <a:srgbClr val="FFFFFF"/>
                </a:solidFill>
              </a14:hiddenFill>
            </a:ext>
          </a:extLst>
        </p:spPr>
      </p:pic>
      <p:sp>
        <p:nvSpPr>
          <p:cNvPr id="103" name="テキスト ボックス 102"/>
          <p:cNvSpPr txBox="1"/>
          <p:nvPr/>
        </p:nvSpPr>
        <p:spPr>
          <a:xfrm>
            <a:off x="4766347" y="4838454"/>
            <a:ext cx="1892885" cy="1200329"/>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～あらすじ～</a:t>
            </a:r>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全員失業中で、その日暮らしの生活を送る貧しいキム一家。長男ギウは、ひょんなことから</a:t>
            </a:r>
            <a:r>
              <a:rPr lang="en-US" altLang="ja-JP" sz="800" dirty="0">
                <a:latin typeface="Meiryo UI" panose="020B0604030504040204" pitchFamily="50" charset="-128"/>
                <a:ea typeface="Meiryo UI" panose="020B0604030504040204" pitchFamily="50" charset="-128"/>
              </a:rPr>
              <a:t>IT</a:t>
            </a:r>
            <a:r>
              <a:rPr lang="ja-JP" altLang="en-US" sz="800" dirty="0">
                <a:latin typeface="Meiryo UI" panose="020B0604030504040204" pitchFamily="50" charset="-128"/>
                <a:ea typeface="Meiryo UI" panose="020B0604030504040204" pitchFamily="50" charset="-128"/>
              </a:rPr>
              <a:t>企業の</a:t>
            </a:r>
            <a:r>
              <a:rPr lang="en-US" altLang="ja-JP" sz="800" dirty="0">
                <a:latin typeface="Meiryo UI" panose="020B0604030504040204" pitchFamily="50" charset="-128"/>
                <a:ea typeface="Meiryo UI" panose="020B0604030504040204" pitchFamily="50" charset="-128"/>
              </a:rPr>
              <a:t>CEO</a:t>
            </a:r>
            <a:r>
              <a:rPr lang="ja-JP" altLang="en-US" sz="800" dirty="0">
                <a:latin typeface="Meiryo UI" panose="020B0604030504040204" pitchFamily="50" charset="-128"/>
                <a:ea typeface="Meiryo UI" panose="020B0604030504040204" pitchFamily="50" charset="-128"/>
              </a:rPr>
              <a:t>である超裕福なパク氏の家へ、家庭教師の面接を受けに行くことになる。この相反する</a:t>
            </a:r>
            <a:r>
              <a:rPr lang="en-US" altLang="ja-JP" sz="800" dirty="0">
                <a:latin typeface="Meiryo UI" panose="020B0604030504040204" pitchFamily="50" charset="-128"/>
                <a:ea typeface="Meiryo UI" panose="020B0604030504040204" pitchFamily="50" charset="-128"/>
              </a:rPr>
              <a:t>2</a:t>
            </a:r>
            <a:r>
              <a:rPr lang="ja-JP" altLang="en-US" sz="800" dirty="0" err="1">
                <a:latin typeface="Meiryo UI" panose="020B0604030504040204" pitchFamily="50" charset="-128"/>
                <a:ea typeface="Meiryo UI" panose="020B0604030504040204" pitchFamily="50" charset="-128"/>
              </a:rPr>
              <a:t>つの</a:t>
            </a:r>
            <a:r>
              <a:rPr lang="ja-JP" altLang="en-US" sz="800" dirty="0">
                <a:latin typeface="Meiryo UI" panose="020B0604030504040204" pitchFamily="50" charset="-128"/>
                <a:ea typeface="Meiryo UI" panose="020B0604030504040204" pitchFamily="50" charset="-128"/>
              </a:rPr>
              <a:t>家族の出会いは、誰も観たことのない想像を超える悲喜劇へと猛烈に加速していく！</a:t>
            </a:r>
            <a:endParaRPr kumimoji="1" lang="ja-JP" altLang="en-US" sz="800" dirty="0">
              <a:latin typeface="Meiryo UI" panose="020B0604030504040204" pitchFamily="50" charset="-128"/>
              <a:ea typeface="Meiryo UI" panose="020B0604030504040204" pitchFamily="50" charset="-128"/>
            </a:endParaRPr>
          </a:p>
        </p:txBody>
      </p:sp>
      <p:sp>
        <p:nvSpPr>
          <p:cNvPr id="104" name="テキスト ボックス 103"/>
          <p:cNvSpPr txBox="1"/>
          <p:nvPr/>
        </p:nvSpPr>
        <p:spPr>
          <a:xfrm>
            <a:off x="4838680" y="4418931"/>
            <a:ext cx="1772937" cy="415498"/>
          </a:xfrm>
          <a:prstGeom prst="rect">
            <a:avLst/>
          </a:prstGeom>
          <a:noFill/>
        </p:spPr>
        <p:txBody>
          <a:bodyPr wrap="square" rtlCol="0">
            <a:spAutoFit/>
          </a:bodyPr>
          <a:lstStyle/>
          <a:p>
            <a:pPr algn="ctr"/>
            <a:r>
              <a:rPr lang="ja-JP" altLang="en-US" sz="1050" b="1" dirty="0">
                <a:solidFill>
                  <a:schemeClr val="accent2"/>
                </a:solidFill>
                <a:latin typeface="Meiryo UI" panose="020B0604030504040204" pitchFamily="50" charset="-128"/>
                <a:ea typeface="Meiryo UI" panose="020B0604030504040204" pitchFamily="50" charset="-128"/>
              </a:rPr>
              <a:t>「パラサイト 半地下の家族」</a:t>
            </a:r>
            <a:endParaRPr lang="en-US" altLang="ja-JP" sz="1050" b="1" dirty="0">
              <a:solidFill>
                <a:schemeClr val="accent2"/>
              </a:solidFill>
              <a:latin typeface="Meiryo UI" panose="020B0604030504040204" pitchFamily="50" charset="-128"/>
              <a:ea typeface="Meiryo UI" panose="020B0604030504040204" pitchFamily="50" charset="-128"/>
            </a:endParaRPr>
          </a:p>
          <a:p>
            <a:pPr algn="ctr"/>
            <a:r>
              <a:rPr lang="ja-JP" altLang="en-US" sz="1050" b="1" dirty="0">
                <a:solidFill>
                  <a:schemeClr val="accent2"/>
                </a:solidFill>
                <a:latin typeface="Meiryo UI" panose="020B0604030504040204" pitchFamily="50" charset="-128"/>
                <a:ea typeface="Meiryo UI" panose="020B0604030504040204" pitchFamily="50" charset="-128"/>
              </a:rPr>
              <a:t>（</a:t>
            </a:r>
            <a:r>
              <a:rPr lang="en-US" altLang="ja-JP" sz="1050" b="1" dirty="0">
                <a:solidFill>
                  <a:schemeClr val="accent2"/>
                </a:solidFill>
                <a:latin typeface="Meiryo UI" panose="020B0604030504040204" pitchFamily="50" charset="-128"/>
                <a:ea typeface="Meiryo UI" panose="020B0604030504040204" pitchFamily="50" charset="-128"/>
              </a:rPr>
              <a:t>2020</a:t>
            </a:r>
            <a:r>
              <a:rPr lang="ja-JP" altLang="en-US" sz="1050" b="1" dirty="0">
                <a:solidFill>
                  <a:schemeClr val="accent2"/>
                </a:solidFill>
                <a:latin typeface="Meiryo UI" panose="020B0604030504040204" pitchFamily="50" charset="-128"/>
                <a:ea typeface="Meiryo UI" panose="020B0604030504040204" pitchFamily="50" charset="-128"/>
              </a:rPr>
              <a:t>）</a:t>
            </a:r>
            <a:endParaRPr lang="en-US" altLang="ja-JP" sz="1050" b="1" dirty="0">
              <a:solidFill>
                <a:schemeClr val="accent2"/>
              </a:solidFill>
              <a:latin typeface="Meiryo UI" panose="020B0604030504040204" pitchFamily="50" charset="-128"/>
              <a:ea typeface="Meiryo UI" panose="020B0604030504040204" pitchFamily="50" charset="-128"/>
            </a:endParaRPr>
          </a:p>
        </p:txBody>
      </p:sp>
      <p:sp>
        <p:nvSpPr>
          <p:cNvPr id="106" name="角丸四角形吹き出し 105"/>
          <p:cNvSpPr/>
          <p:nvPr/>
        </p:nvSpPr>
        <p:spPr>
          <a:xfrm>
            <a:off x="3615505" y="6189461"/>
            <a:ext cx="2097234" cy="612648"/>
          </a:xfrm>
          <a:prstGeom prst="wedgeRoundRectCallout">
            <a:avLst>
              <a:gd name="adj1" fmla="val 56336"/>
              <a:gd name="adj2" fmla="val 421"/>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3617918" y="6260268"/>
            <a:ext cx="2101698" cy="46166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大どんでん返しと言えばこのこと！！！</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リアルな韓国の社会問題をユーモアを交えて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表現していて本当に面白かったです！</a:t>
            </a:r>
          </a:p>
        </p:txBody>
      </p:sp>
      <p:pic>
        <p:nvPicPr>
          <p:cNvPr id="131" name="Picture 2" descr="パラサイト 半地下の家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87" y="7239765"/>
            <a:ext cx="1155306" cy="1617427"/>
          </a:xfrm>
          <a:prstGeom prst="rect">
            <a:avLst/>
          </a:prstGeom>
          <a:noFill/>
          <a:extLst>
            <a:ext uri="{909E8E84-426E-40DD-AFC4-6F175D3DCCD1}">
              <a14:hiddenFill xmlns:a14="http://schemas.microsoft.com/office/drawing/2010/main">
                <a:solidFill>
                  <a:srgbClr val="FFFFFF"/>
                </a:solidFill>
              </a14:hiddenFill>
            </a:ext>
          </a:extLst>
        </p:spPr>
      </p:pic>
      <p:sp>
        <p:nvSpPr>
          <p:cNvPr id="133" name="テキスト ボックス 132"/>
          <p:cNvSpPr txBox="1"/>
          <p:nvPr/>
        </p:nvSpPr>
        <p:spPr>
          <a:xfrm>
            <a:off x="1425493" y="7642160"/>
            <a:ext cx="1892885" cy="1200329"/>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～あらすじ～</a:t>
            </a:r>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全員失業中で、その日暮らしの生活を送る貧しいキム一家。長男ギウは、ひょんなことから</a:t>
            </a:r>
            <a:r>
              <a:rPr lang="en-US" altLang="ja-JP" sz="800" dirty="0">
                <a:latin typeface="Meiryo UI" panose="020B0604030504040204" pitchFamily="50" charset="-128"/>
                <a:ea typeface="Meiryo UI" panose="020B0604030504040204" pitchFamily="50" charset="-128"/>
              </a:rPr>
              <a:t>IT</a:t>
            </a:r>
            <a:r>
              <a:rPr lang="ja-JP" altLang="en-US" sz="800" dirty="0">
                <a:latin typeface="Meiryo UI" panose="020B0604030504040204" pitchFamily="50" charset="-128"/>
                <a:ea typeface="Meiryo UI" panose="020B0604030504040204" pitchFamily="50" charset="-128"/>
              </a:rPr>
              <a:t>企業の</a:t>
            </a:r>
            <a:r>
              <a:rPr lang="en-US" altLang="ja-JP" sz="800" dirty="0">
                <a:latin typeface="Meiryo UI" panose="020B0604030504040204" pitchFamily="50" charset="-128"/>
                <a:ea typeface="Meiryo UI" panose="020B0604030504040204" pitchFamily="50" charset="-128"/>
              </a:rPr>
              <a:t>CEO</a:t>
            </a:r>
            <a:r>
              <a:rPr lang="ja-JP" altLang="en-US" sz="800" dirty="0">
                <a:latin typeface="Meiryo UI" panose="020B0604030504040204" pitchFamily="50" charset="-128"/>
                <a:ea typeface="Meiryo UI" panose="020B0604030504040204" pitchFamily="50" charset="-128"/>
              </a:rPr>
              <a:t>である超裕福なパク氏の家へ、家庭教師の面接を受けに行くことになる。この相反する</a:t>
            </a:r>
            <a:r>
              <a:rPr lang="en-US" altLang="ja-JP" sz="800" dirty="0">
                <a:latin typeface="Meiryo UI" panose="020B0604030504040204" pitchFamily="50" charset="-128"/>
                <a:ea typeface="Meiryo UI" panose="020B0604030504040204" pitchFamily="50" charset="-128"/>
              </a:rPr>
              <a:t>2</a:t>
            </a:r>
            <a:r>
              <a:rPr lang="ja-JP" altLang="en-US" sz="800" dirty="0" err="1">
                <a:latin typeface="Meiryo UI" panose="020B0604030504040204" pitchFamily="50" charset="-128"/>
                <a:ea typeface="Meiryo UI" panose="020B0604030504040204" pitchFamily="50" charset="-128"/>
              </a:rPr>
              <a:t>つの</a:t>
            </a:r>
            <a:r>
              <a:rPr lang="ja-JP" altLang="en-US" sz="800" dirty="0">
                <a:latin typeface="Meiryo UI" panose="020B0604030504040204" pitchFamily="50" charset="-128"/>
                <a:ea typeface="Meiryo UI" panose="020B0604030504040204" pitchFamily="50" charset="-128"/>
              </a:rPr>
              <a:t>家族の出会いは、誰も観たことのない想像を超える悲喜劇へと猛烈に加速していく！</a:t>
            </a:r>
            <a:endParaRPr kumimoji="1" lang="ja-JP" altLang="en-US" sz="800" dirty="0">
              <a:latin typeface="Meiryo UI" panose="020B0604030504040204" pitchFamily="50" charset="-128"/>
              <a:ea typeface="Meiryo UI" panose="020B0604030504040204" pitchFamily="50" charset="-128"/>
            </a:endParaRPr>
          </a:p>
        </p:txBody>
      </p:sp>
      <p:sp>
        <p:nvSpPr>
          <p:cNvPr id="134" name="テキスト ボックス 133"/>
          <p:cNvSpPr txBox="1"/>
          <p:nvPr/>
        </p:nvSpPr>
        <p:spPr>
          <a:xfrm>
            <a:off x="1497826" y="7222637"/>
            <a:ext cx="1772937" cy="415498"/>
          </a:xfrm>
          <a:prstGeom prst="rect">
            <a:avLst/>
          </a:prstGeom>
          <a:noFill/>
        </p:spPr>
        <p:txBody>
          <a:bodyPr wrap="square" rtlCol="0">
            <a:spAutoFit/>
          </a:bodyPr>
          <a:lstStyle/>
          <a:p>
            <a:pPr algn="ctr"/>
            <a:r>
              <a:rPr lang="ja-JP" altLang="en-US" sz="1050" b="1" dirty="0">
                <a:solidFill>
                  <a:schemeClr val="accent2"/>
                </a:solidFill>
                <a:latin typeface="Meiryo UI" panose="020B0604030504040204" pitchFamily="50" charset="-128"/>
                <a:ea typeface="Meiryo UI" panose="020B0604030504040204" pitchFamily="50" charset="-128"/>
              </a:rPr>
              <a:t>「パラサイト 半地下の家族」</a:t>
            </a:r>
            <a:endParaRPr lang="en-US" altLang="ja-JP" sz="1050" b="1" dirty="0">
              <a:solidFill>
                <a:schemeClr val="accent2"/>
              </a:solidFill>
              <a:latin typeface="Meiryo UI" panose="020B0604030504040204" pitchFamily="50" charset="-128"/>
              <a:ea typeface="Meiryo UI" panose="020B0604030504040204" pitchFamily="50" charset="-128"/>
            </a:endParaRPr>
          </a:p>
          <a:p>
            <a:pPr algn="ctr"/>
            <a:r>
              <a:rPr lang="ja-JP" altLang="en-US" sz="1050" b="1" dirty="0">
                <a:solidFill>
                  <a:schemeClr val="accent2"/>
                </a:solidFill>
                <a:latin typeface="Meiryo UI" panose="020B0604030504040204" pitchFamily="50" charset="-128"/>
                <a:ea typeface="Meiryo UI" panose="020B0604030504040204" pitchFamily="50" charset="-128"/>
              </a:rPr>
              <a:t>（</a:t>
            </a:r>
            <a:r>
              <a:rPr lang="en-US" altLang="ja-JP" sz="1050" b="1" dirty="0">
                <a:solidFill>
                  <a:schemeClr val="accent2"/>
                </a:solidFill>
                <a:latin typeface="Meiryo UI" panose="020B0604030504040204" pitchFamily="50" charset="-128"/>
                <a:ea typeface="Meiryo UI" panose="020B0604030504040204" pitchFamily="50" charset="-128"/>
              </a:rPr>
              <a:t>2020</a:t>
            </a:r>
            <a:r>
              <a:rPr lang="ja-JP" altLang="en-US" sz="1050" b="1" dirty="0">
                <a:solidFill>
                  <a:schemeClr val="accent2"/>
                </a:solidFill>
                <a:latin typeface="Meiryo UI" panose="020B0604030504040204" pitchFamily="50" charset="-128"/>
                <a:ea typeface="Meiryo UI" panose="020B0604030504040204" pitchFamily="50" charset="-128"/>
              </a:rPr>
              <a:t>）</a:t>
            </a:r>
            <a:endParaRPr lang="en-US" altLang="ja-JP" sz="1050" b="1" dirty="0">
              <a:solidFill>
                <a:schemeClr val="accent2"/>
              </a:solidFill>
              <a:latin typeface="Meiryo UI" panose="020B0604030504040204" pitchFamily="50" charset="-128"/>
              <a:ea typeface="Meiryo UI" panose="020B0604030504040204" pitchFamily="50" charset="-128"/>
            </a:endParaRPr>
          </a:p>
        </p:txBody>
      </p:sp>
      <p:sp>
        <p:nvSpPr>
          <p:cNvPr id="136" name="角丸四角形吹き出し 135"/>
          <p:cNvSpPr/>
          <p:nvPr/>
        </p:nvSpPr>
        <p:spPr>
          <a:xfrm>
            <a:off x="274651" y="8993167"/>
            <a:ext cx="2097234" cy="612648"/>
          </a:xfrm>
          <a:prstGeom prst="wedgeRoundRectCallout">
            <a:avLst>
              <a:gd name="adj1" fmla="val 56336"/>
              <a:gd name="adj2" fmla="val 421"/>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277064" y="9063974"/>
            <a:ext cx="2101698" cy="46166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大どんでん返しと言えばこのこと！！！</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リアルな韓国の社会問題をユーモアを交えて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表現していて本当に面白かったです！</a:t>
            </a:r>
          </a:p>
        </p:txBody>
      </p:sp>
      <p:pic>
        <p:nvPicPr>
          <p:cNvPr id="138" name="Picture 2" descr="パラサイト 半地下の家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505" y="7230244"/>
            <a:ext cx="1155306" cy="1617427"/>
          </a:xfrm>
          <a:prstGeom prst="rect">
            <a:avLst/>
          </a:prstGeom>
          <a:noFill/>
          <a:extLst>
            <a:ext uri="{909E8E84-426E-40DD-AFC4-6F175D3DCCD1}">
              <a14:hiddenFill xmlns:a14="http://schemas.microsoft.com/office/drawing/2010/main">
                <a:solidFill>
                  <a:srgbClr val="FFFFFF"/>
                </a:solidFill>
              </a14:hiddenFill>
            </a:ext>
          </a:extLst>
        </p:spPr>
      </p:pic>
      <p:sp>
        <p:nvSpPr>
          <p:cNvPr id="140" name="テキスト ボックス 139"/>
          <p:cNvSpPr txBox="1"/>
          <p:nvPr/>
        </p:nvSpPr>
        <p:spPr>
          <a:xfrm>
            <a:off x="4770811" y="7632639"/>
            <a:ext cx="1892885" cy="1200329"/>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～あらすじ～</a:t>
            </a:r>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全員失業中で、その日暮らしの生活を送る貧しいキム一家。長男ギウは、ひょんなことから</a:t>
            </a:r>
            <a:r>
              <a:rPr lang="en-US" altLang="ja-JP" sz="800" dirty="0">
                <a:latin typeface="Meiryo UI" panose="020B0604030504040204" pitchFamily="50" charset="-128"/>
                <a:ea typeface="Meiryo UI" panose="020B0604030504040204" pitchFamily="50" charset="-128"/>
              </a:rPr>
              <a:t>IT</a:t>
            </a:r>
            <a:r>
              <a:rPr lang="ja-JP" altLang="en-US" sz="800" dirty="0">
                <a:latin typeface="Meiryo UI" panose="020B0604030504040204" pitchFamily="50" charset="-128"/>
                <a:ea typeface="Meiryo UI" panose="020B0604030504040204" pitchFamily="50" charset="-128"/>
              </a:rPr>
              <a:t>企業の</a:t>
            </a:r>
            <a:r>
              <a:rPr lang="en-US" altLang="ja-JP" sz="800" dirty="0">
                <a:latin typeface="Meiryo UI" panose="020B0604030504040204" pitchFamily="50" charset="-128"/>
                <a:ea typeface="Meiryo UI" panose="020B0604030504040204" pitchFamily="50" charset="-128"/>
              </a:rPr>
              <a:t>CEO</a:t>
            </a:r>
            <a:r>
              <a:rPr lang="ja-JP" altLang="en-US" sz="800" dirty="0">
                <a:latin typeface="Meiryo UI" panose="020B0604030504040204" pitchFamily="50" charset="-128"/>
                <a:ea typeface="Meiryo UI" panose="020B0604030504040204" pitchFamily="50" charset="-128"/>
              </a:rPr>
              <a:t>である超裕福なパク氏の家へ、家庭教師の面接を受けに行くことになる。この相反する</a:t>
            </a:r>
            <a:r>
              <a:rPr lang="en-US" altLang="ja-JP" sz="800" dirty="0">
                <a:latin typeface="Meiryo UI" panose="020B0604030504040204" pitchFamily="50" charset="-128"/>
                <a:ea typeface="Meiryo UI" panose="020B0604030504040204" pitchFamily="50" charset="-128"/>
              </a:rPr>
              <a:t>2</a:t>
            </a:r>
            <a:r>
              <a:rPr lang="ja-JP" altLang="en-US" sz="800" dirty="0" err="1">
                <a:latin typeface="Meiryo UI" panose="020B0604030504040204" pitchFamily="50" charset="-128"/>
                <a:ea typeface="Meiryo UI" panose="020B0604030504040204" pitchFamily="50" charset="-128"/>
              </a:rPr>
              <a:t>つの</a:t>
            </a:r>
            <a:r>
              <a:rPr lang="ja-JP" altLang="en-US" sz="800" dirty="0">
                <a:latin typeface="Meiryo UI" panose="020B0604030504040204" pitchFamily="50" charset="-128"/>
                <a:ea typeface="Meiryo UI" panose="020B0604030504040204" pitchFamily="50" charset="-128"/>
              </a:rPr>
              <a:t>家族の出会いは、誰も観たことのない想像を超える悲喜劇へと猛烈に加速していく！</a:t>
            </a:r>
            <a:endParaRPr kumimoji="1" lang="ja-JP" altLang="en-US" sz="800" dirty="0">
              <a:latin typeface="Meiryo UI" panose="020B0604030504040204" pitchFamily="50" charset="-128"/>
              <a:ea typeface="Meiryo UI" panose="020B0604030504040204" pitchFamily="50" charset="-128"/>
            </a:endParaRPr>
          </a:p>
        </p:txBody>
      </p:sp>
      <p:sp>
        <p:nvSpPr>
          <p:cNvPr id="141" name="テキスト ボックス 140"/>
          <p:cNvSpPr txBox="1"/>
          <p:nvPr/>
        </p:nvSpPr>
        <p:spPr>
          <a:xfrm>
            <a:off x="4843144" y="7213116"/>
            <a:ext cx="1772937" cy="415498"/>
          </a:xfrm>
          <a:prstGeom prst="rect">
            <a:avLst/>
          </a:prstGeom>
          <a:noFill/>
        </p:spPr>
        <p:txBody>
          <a:bodyPr wrap="square" rtlCol="0">
            <a:spAutoFit/>
          </a:bodyPr>
          <a:lstStyle/>
          <a:p>
            <a:pPr algn="ctr"/>
            <a:r>
              <a:rPr lang="ja-JP" altLang="en-US" sz="1050" b="1" dirty="0">
                <a:solidFill>
                  <a:schemeClr val="accent2"/>
                </a:solidFill>
                <a:latin typeface="Meiryo UI" panose="020B0604030504040204" pitchFamily="50" charset="-128"/>
                <a:ea typeface="Meiryo UI" panose="020B0604030504040204" pitchFamily="50" charset="-128"/>
              </a:rPr>
              <a:t>「パラサイト 半地下の家族」</a:t>
            </a:r>
            <a:endParaRPr lang="en-US" altLang="ja-JP" sz="1050" b="1" dirty="0">
              <a:solidFill>
                <a:schemeClr val="accent2"/>
              </a:solidFill>
              <a:latin typeface="Meiryo UI" panose="020B0604030504040204" pitchFamily="50" charset="-128"/>
              <a:ea typeface="Meiryo UI" panose="020B0604030504040204" pitchFamily="50" charset="-128"/>
            </a:endParaRPr>
          </a:p>
          <a:p>
            <a:pPr algn="ctr"/>
            <a:r>
              <a:rPr lang="ja-JP" altLang="en-US" sz="1050" b="1" dirty="0">
                <a:solidFill>
                  <a:schemeClr val="accent2"/>
                </a:solidFill>
                <a:latin typeface="Meiryo UI" panose="020B0604030504040204" pitchFamily="50" charset="-128"/>
                <a:ea typeface="Meiryo UI" panose="020B0604030504040204" pitchFamily="50" charset="-128"/>
              </a:rPr>
              <a:t>（</a:t>
            </a:r>
            <a:r>
              <a:rPr lang="en-US" altLang="ja-JP" sz="1050" b="1" dirty="0">
                <a:solidFill>
                  <a:schemeClr val="accent2"/>
                </a:solidFill>
                <a:latin typeface="Meiryo UI" panose="020B0604030504040204" pitchFamily="50" charset="-128"/>
                <a:ea typeface="Meiryo UI" panose="020B0604030504040204" pitchFamily="50" charset="-128"/>
              </a:rPr>
              <a:t>2020</a:t>
            </a:r>
            <a:r>
              <a:rPr lang="ja-JP" altLang="en-US" sz="1050" b="1" dirty="0">
                <a:solidFill>
                  <a:schemeClr val="accent2"/>
                </a:solidFill>
                <a:latin typeface="Meiryo UI" panose="020B0604030504040204" pitchFamily="50" charset="-128"/>
                <a:ea typeface="Meiryo UI" panose="020B0604030504040204" pitchFamily="50" charset="-128"/>
              </a:rPr>
              <a:t>）</a:t>
            </a:r>
            <a:endParaRPr lang="en-US" altLang="ja-JP" sz="1050" b="1" dirty="0">
              <a:solidFill>
                <a:schemeClr val="accent2"/>
              </a:solidFill>
              <a:latin typeface="Meiryo UI" panose="020B0604030504040204" pitchFamily="50" charset="-128"/>
              <a:ea typeface="Meiryo UI" panose="020B0604030504040204" pitchFamily="50" charset="-128"/>
            </a:endParaRPr>
          </a:p>
        </p:txBody>
      </p:sp>
      <p:sp>
        <p:nvSpPr>
          <p:cNvPr id="143" name="角丸四角形吹き出し 142"/>
          <p:cNvSpPr/>
          <p:nvPr/>
        </p:nvSpPr>
        <p:spPr>
          <a:xfrm>
            <a:off x="3619969" y="8983646"/>
            <a:ext cx="2097234" cy="612648"/>
          </a:xfrm>
          <a:prstGeom prst="wedgeRoundRectCallout">
            <a:avLst>
              <a:gd name="adj1" fmla="val 56336"/>
              <a:gd name="adj2" fmla="val 421"/>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テキスト ボックス 143"/>
          <p:cNvSpPr txBox="1"/>
          <p:nvPr/>
        </p:nvSpPr>
        <p:spPr>
          <a:xfrm>
            <a:off x="3622382" y="9054453"/>
            <a:ext cx="2101698" cy="46166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大どんでん返しと言えばこのこと！！！</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リアルな韓国の社会問題をユーモアを交えて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表現していて本当に面白かったです！</a:t>
            </a:r>
          </a:p>
        </p:txBody>
      </p:sp>
      <p:sp>
        <p:nvSpPr>
          <p:cNvPr id="50" name="テキスト ボックス 49"/>
          <p:cNvSpPr txBox="1"/>
          <p:nvPr/>
        </p:nvSpPr>
        <p:spPr>
          <a:xfrm>
            <a:off x="5811276" y="6760362"/>
            <a:ext cx="847956"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四谷 さくら　先生</a:t>
            </a:r>
          </a:p>
        </p:txBody>
      </p:sp>
      <p:sp>
        <p:nvSpPr>
          <p:cNvPr id="51" name="テキスト ボックス 50"/>
          <p:cNvSpPr txBox="1"/>
          <p:nvPr/>
        </p:nvSpPr>
        <p:spPr>
          <a:xfrm>
            <a:off x="2464486" y="9575396"/>
            <a:ext cx="847956"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四谷 さくら　先生</a:t>
            </a:r>
          </a:p>
        </p:txBody>
      </p:sp>
      <p:sp>
        <p:nvSpPr>
          <p:cNvPr id="52" name="テキスト ボックス 51"/>
          <p:cNvSpPr txBox="1"/>
          <p:nvPr/>
        </p:nvSpPr>
        <p:spPr>
          <a:xfrm>
            <a:off x="5805340" y="9571657"/>
            <a:ext cx="847956"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四谷 さくら　先生</a:t>
            </a:r>
          </a:p>
        </p:txBody>
      </p:sp>
      <p:pic>
        <p:nvPicPr>
          <p:cNvPr id="5" name="図 4">
            <a:extLst>
              <a:ext uri="{FF2B5EF4-FFF2-40B4-BE49-F238E27FC236}">
                <a16:creationId xmlns:a16="http://schemas.microsoft.com/office/drawing/2014/main" id="{EEBA8A1D-98A7-4FF0-0F02-B01CC51B7086}"/>
              </a:ext>
            </a:extLst>
          </p:cNvPr>
          <p:cNvPicPr>
            <a:picLocks noChangeAspect="1"/>
          </p:cNvPicPr>
          <p:nvPr/>
        </p:nvPicPr>
        <p:blipFill rotWithShape="1">
          <a:blip r:embed="rId3">
            <a:extLst>
              <a:ext uri="{28A0092B-C50C-407E-A947-70E740481C1C}">
                <a14:useLocalDpi xmlns:a14="http://schemas.microsoft.com/office/drawing/2010/main" val="0"/>
              </a:ext>
            </a:extLst>
          </a:blip>
          <a:srcRect b="62802"/>
          <a:stretch/>
        </p:blipFill>
        <p:spPr>
          <a:xfrm>
            <a:off x="5889395" y="8851838"/>
            <a:ext cx="752533" cy="689933"/>
          </a:xfrm>
          <a:prstGeom prst="rect">
            <a:avLst/>
          </a:prstGeom>
        </p:spPr>
      </p:pic>
      <p:pic>
        <p:nvPicPr>
          <p:cNvPr id="14" name="図 13">
            <a:extLst>
              <a:ext uri="{FF2B5EF4-FFF2-40B4-BE49-F238E27FC236}">
                <a16:creationId xmlns:a16="http://schemas.microsoft.com/office/drawing/2014/main" id="{6E898738-F9C9-580D-A167-C994B234A8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900" y="2062821"/>
            <a:ext cx="1234221" cy="1295932"/>
          </a:xfrm>
          <a:prstGeom prst="rect">
            <a:avLst/>
          </a:prstGeom>
        </p:spPr>
      </p:pic>
      <p:pic>
        <p:nvPicPr>
          <p:cNvPr id="16" name="図 15">
            <a:extLst>
              <a:ext uri="{FF2B5EF4-FFF2-40B4-BE49-F238E27FC236}">
                <a16:creationId xmlns:a16="http://schemas.microsoft.com/office/drawing/2014/main" id="{67CCEA75-ED17-E7F0-2E01-28FACC357E9D}"/>
              </a:ext>
            </a:extLst>
          </p:cNvPr>
          <p:cNvPicPr>
            <a:picLocks noChangeAspect="1"/>
          </p:cNvPicPr>
          <p:nvPr/>
        </p:nvPicPr>
        <p:blipFill rotWithShape="1">
          <a:blip r:embed="rId3">
            <a:extLst>
              <a:ext uri="{28A0092B-C50C-407E-A947-70E740481C1C}">
                <a14:useLocalDpi xmlns:a14="http://schemas.microsoft.com/office/drawing/2010/main" val="0"/>
              </a:ext>
            </a:extLst>
          </a:blip>
          <a:srcRect b="62802"/>
          <a:stretch/>
        </p:blipFill>
        <p:spPr>
          <a:xfrm>
            <a:off x="2499068" y="8842489"/>
            <a:ext cx="752533" cy="689933"/>
          </a:xfrm>
          <a:prstGeom prst="rect">
            <a:avLst/>
          </a:prstGeom>
        </p:spPr>
      </p:pic>
      <p:pic>
        <p:nvPicPr>
          <p:cNvPr id="17" name="図 16">
            <a:extLst>
              <a:ext uri="{FF2B5EF4-FFF2-40B4-BE49-F238E27FC236}">
                <a16:creationId xmlns:a16="http://schemas.microsoft.com/office/drawing/2014/main" id="{25599CDF-A398-45EF-D1E5-17DABB8AEF98}"/>
              </a:ext>
            </a:extLst>
          </p:cNvPr>
          <p:cNvPicPr>
            <a:picLocks noChangeAspect="1"/>
          </p:cNvPicPr>
          <p:nvPr/>
        </p:nvPicPr>
        <p:blipFill rotWithShape="1">
          <a:blip r:embed="rId3">
            <a:extLst>
              <a:ext uri="{28A0092B-C50C-407E-A947-70E740481C1C}">
                <a14:useLocalDpi xmlns:a14="http://schemas.microsoft.com/office/drawing/2010/main" val="0"/>
              </a:ext>
            </a:extLst>
          </a:blip>
          <a:srcRect b="62802"/>
          <a:stretch/>
        </p:blipFill>
        <p:spPr>
          <a:xfrm>
            <a:off x="5857921" y="6019386"/>
            <a:ext cx="752533" cy="689933"/>
          </a:xfrm>
          <a:prstGeom prst="rect">
            <a:avLst/>
          </a:prstGeom>
        </p:spPr>
      </p:pic>
      <p:pic>
        <p:nvPicPr>
          <p:cNvPr id="18" name="図 17">
            <a:extLst>
              <a:ext uri="{FF2B5EF4-FFF2-40B4-BE49-F238E27FC236}">
                <a16:creationId xmlns:a16="http://schemas.microsoft.com/office/drawing/2014/main" id="{CEC93B15-5EB6-1E1E-581A-23F05ECA9D77}"/>
              </a:ext>
            </a:extLst>
          </p:cNvPr>
          <p:cNvPicPr>
            <a:picLocks noChangeAspect="1"/>
          </p:cNvPicPr>
          <p:nvPr/>
        </p:nvPicPr>
        <p:blipFill rotWithShape="1">
          <a:blip r:embed="rId3">
            <a:extLst>
              <a:ext uri="{28A0092B-C50C-407E-A947-70E740481C1C}">
                <a14:useLocalDpi xmlns:a14="http://schemas.microsoft.com/office/drawing/2010/main" val="0"/>
              </a:ext>
            </a:extLst>
          </a:blip>
          <a:srcRect b="62802"/>
          <a:stretch/>
        </p:blipFill>
        <p:spPr>
          <a:xfrm>
            <a:off x="2531213" y="5998660"/>
            <a:ext cx="752533" cy="689933"/>
          </a:xfrm>
          <a:prstGeom prst="rect">
            <a:avLst/>
          </a:prstGeom>
        </p:spPr>
      </p:pic>
    </p:spTree>
    <p:extLst>
      <p:ext uri="{BB962C8B-B14F-4D97-AF65-F5344CB8AC3E}">
        <p14:creationId xmlns:p14="http://schemas.microsoft.com/office/powerpoint/2010/main" val="338334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a:extLst>
              <a:ext uri="{FF2B5EF4-FFF2-40B4-BE49-F238E27FC236}">
                <a16:creationId xmlns:a16="http://schemas.microsoft.com/office/drawing/2014/main" id="{C59D0343-3B8F-4411-A06B-76324AFFA9F5}"/>
              </a:ext>
            </a:extLst>
          </p:cNvPr>
          <p:cNvSpPr/>
          <p:nvPr/>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23052737-DF84-48F8-9352-63073D8C7428}"/>
              </a:ext>
            </a:extLst>
          </p:cNvPr>
          <p:cNvSpPr/>
          <p:nvPr/>
        </p:nvSpPr>
        <p:spPr>
          <a:xfrm>
            <a:off x="196433" y="659313"/>
            <a:ext cx="6494247" cy="1723061"/>
          </a:xfrm>
          <a:prstGeom prst="roundRect">
            <a:avLst>
              <a:gd name="adj" fmla="val 8139"/>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四角形: 角を丸くする 55">
            <a:extLst>
              <a:ext uri="{FF2B5EF4-FFF2-40B4-BE49-F238E27FC236}">
                <a16:creationId xmlns:a16="http://schemas.microsoft.com/office/drawing/2014/main" id="{06865AA3-A1D3-4650-BEB4-B598B9085B62}"/>
              </a:ext>
            </a:extLst>
          </p:cNvPr>
          <p:cNvSpPr/>
          <p:nvPr/>
        </p:nvSpPr>
        <p:spPr>
          <a:xfrm>
            <a:off x="188213" y="110434"/>
            <a:ext cx="6477964" cy="459955"/>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E89C73F5-A5FA-499E-A45A-B8506E6B6027}"/>
              </a:ext>
            </a:extLst>
          </p:cNvPr>
          <p:cNvSpPr txBox="1"/>
          <p:nvPr/>
        </p:nvSpPr>
        <p:spPr>
          <a:xfrm>
            <a:off x="84498" y="203986"/>
            <a:ext cx="6685394" cy="338554"/>
          </a:xfrm>
          <a:prstGeom prst="rect">
            <a:avLst/>
          </a:prstGeom>
          <a:noFill/>
        </p:spPr>
        <p:txBody>
          <a:bodyPr wrap="square" rtlCol="0">
            <a:spAutoFit/>
          </a:bodyPr>
          <a:lstStyle/>
          <a:p>
            <a:pPr algn="ctr"/>
            <a:r>
              <a:rPr kumimoji="1" lang="en-US" altLang="ja-JP" sz="1600" b="1" dirty="0">
                <a:latin typeface="Meiryo UI" panose="020B0604030504040204" pitchFamily="50" charset="-128"/>
                <a:ea typeface="Meiryo UI" panose="020B0604030504040204" pitchFamily="50" charset="-128"/>
              </a:rPr>
              <a:t>GCLIP</a:t>
            </a:r>
            <a:r>
              <a:rPr kumimoji="1" lang="ja-JP" altLang="en-US" sz="1600" b="1" dirty="0">
                <a:latin typeface="Meiryo UI" panose="020B0604030504040204" pitchFamily="50" charset="-128"/>
                <a:ea typeface="Meiryo UI" panose="020B0604030504040204" pitchFamily="50" charset="-128"/>
              </a:rPr>
              <a:t>学園へようこそ！新しい先生紹介！</a:t>
            </a:r>
          </a:p>
        </p:txBody>
      </p:sp>
      <p:sp>
        <p:nvSpPr>
          <p:cNvPr id="63" name="テキスト ボックス 62">
            <a:extLst>
              <a:ext uri="{FF2B5EF4-FFF2-40B4-BE49-F238E27FC236}">
                <a16:creationId xmlns:a16="http://schemas.microsoft.com/office/drawing/2014/main" id="{13F7981B-F569-479D-91E9-9818A4509705}"/>
              </a:ext>
            </a:extLst>
          </p:cNvPr>
          <p:cNvSpPr txBox="1"/>
          <p:nvPr/>
        </p:nvSpPr>
        <p:spPr>
          <a:xfrm>
            <a:off x="2112908" y="713471"/>
            <a:ext cx="2368019" cy="1615827"/>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出身：神奈川県横浜市</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誕生日：</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趣味：サッカー、ドライブ、ゲーム</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楽しみなこと：子どもたちに名前を呼んでもらうこと</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ひとこと：明るい笑顔で頑張ります！</a:t>
            </a:r>
          </a:p>
        </p:txBody>
      </p:sp>
      <p:sp>
        <p:nvSpPr>
          <p:cNvPr id="99" name="四角形: 角を丸くする 98">
            <a:extLst>
              <a:ext uri="{FF2B5EF4-FFF2-40B4-BE49-F238E27FC236}">
                <a16:creationId xmlns:a16="http://schemas.microsoft.com/office/drawing/2014/main" id="{7B524B80-28F8-4F74-A8D1-8250C9AF9B3D}"/>
              </a:ext>
            </a:extLst>
          </p:cNvPr>
          <p:cNvSpPr/>
          <p:nvPr/>
        </p:nvSpPr>
        <p:spPr>
          <a:xfrm>
            <a:off x="3474504" y="6234581"/>
            <a:ext cx="3250089" cy="3506053"/>
          </a:xfrm>
          <a:prstGeom prst="roundRect">
            <a:avLst>
              <a:gd name="adj" fmla="val 8139"/>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2D331A56-3C03-4799-8FB4-65B771A08C82}"/>
              </a:ext>
            </a:extLst>
          </p:cNvPr>
          <p:cNvSpPr txBox="1"/>
          <p:nvPr/>
        </p:nvSpPr>
        <p:spPr>
          <a:xfrm>
            <a:off x="3557214" y="6940271"/>
            <a:ext cx="3087224" cy="2724592"/>
          </a:xfrm>
          <a:prstGeom prst="rect">
            <a:avLst/>
          </a:prstGeom>
          <a:noFill/>
        </p:spPr>
        <p:txBody>
          <a:bodyPr wrap="square" rtlCol="0">
            <a:spAutoFit/>
          </a:bodyPr>
          <a:lstStyle/>
          <a:p>
            <a:pPr>
              <a:lnSpc>
                <a:spcPct val="150000"/>
              </a:lnSpc>
            </a:pPr>
            <a:r>
              <a:rPr kumimoji="1" lang="ja-JP" altLang="en-US" sz="1050" dirty="0">
                <a:latin typeface="Meiryo UI" panose="020B0604030504040204" pitchFamily="50" charset="-128"/>
                <a:ea typeface="Meiryo UI" panose="020B0604030504040204" pitchFamily="50" charset="-128"/>
              </a:rPr>
              <a:t>おもちゃの取り合いなど、子どもたち同士のトラブルが起こらない日はないですよね。今日はそんなときのワンポイントアドバイスを紹介します。まずは、そのようなトラブルが起こった時は、手を出した子を一方的に叱るのはなく、手を出した側にも出された側にも</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どうしたの？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と聞いてあげることが大切です。そして、理由を教えてくれたら、それを繰り返して共感してあげることもポイントです。「そっか、一緒に遊びたかったんだね」と気持ちを受け止めることで、子どもたちは自分の気持ちを認めてもらえたことで安心感を覚えます。どうすればよかったのか、子どもたち自身で考えるきっかけを作ることが必要です。</a:t>
            </a:r>
          </a:p>
        </p:txBody>
      </p:sp>
      <p:sp>
        <p:nvSpPr>
          <p:cNvPr id="113" name="四角形: 角を丸くする 112">
            <a:extLst>
              <a:ext uri="{FF2B5EF4-FFF2-40B4-BE49-F238E27FC236}">
                <a16:creationId xmlns:a16="http://schemas.microsoft.com/office/drawing/2014/main" id="{41224FBD-D51D-456A-B03A-37BEB1F1C3F0}"/>
              </a:ext>
            </a:extLst>
          </p:cNvPr>
          <p:cNvSpPr/>
          <p:nvPr/>
        </p:nvSpPr>
        <p:spPr>
          <a:xfrm>
            <a:off x="122161" y="6235691"/>
            <a:ext cx="3217167" cy="564359"/>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C8410CFD-9D1A-44BE-BAEC-47977E24F00E}"/>
              </a:ext>
            </a:extLst>
          </p:cNvPr>
          <p:cNvSpPr txBox="1"/>
          <p:nvPr/>
        </p:nvSpPr>
        <p:spPr>
          <a:xfrm>
            <a:off x="170193" y="6289645"/>
            <a:ext cx="3121102" cy="261610"/>
          </a:xfrm>
          <a:prstGeom prst="rect">
            <a:avLst/>
          </a:prstGeom>
          <a:noFill/>
        </p:spPr>
        <p:txBody>
          <a:bodyPr vert="horz" wrap="square" rtlCol="0">
            <a:spAutoFit/>
          </a:bodyPr>
          <a:lstStyle/>
          <a:p>
            <a:pPr algn="ctr"/>
            <a:r>
              <a:rPr kumimoji="1" lang="ja-JP" altLang="en-US" sz="1100" dirty="0">
                <a:latin typeface="F910新コミック体" panose="02000600000000000000" pitchFamily="50" charset="-128"/>
                <a:ea typeface="F910新コミック体" panose="02000600000000000000" pitchFamily="50" charset="-128"/>
              </a:rPr>
              <a:t>　●今月の特集</a:t>
            </a:r>
            <a:r>
              <a:rPr kumimoji="1" lang="ja-JP" altLang="en-US" sz="1000" dirty="0">
                <a:latin typeface="F910新コミック体" panose="02000600000000000000" pitchFamily="50" charset="-128"/>
                <a:ea typeface="F910新コミック体" panose="02000600000000000000" pitchFamily="50" charset="-128"/>
              </a:rPr>
              <a:t>●</a:t>
            </a:r>
          </a:p>
        </p:txBody>
      </p:sp>
      <p:sp>
        <p:nvSpPr>
          <p:cNvPr id="4" name="正方形/長方形 3">
            <a:extLst>
              <a:ext uri="{FF2B5EF4-FFF2-40B4-BE49-F238E27FC236}">
                <a16:creationId xmlns:a16="http://schemas.microsoft.com/office/drawing/2014/main" id="{7BF9A604-C65B-43E9-BE88-0DCCC90464A3}"/>
              </a:ext>
            </a:extLst>
          </p:cNvPr>
          <p:cNvSpPr/>
          <p:nvPr/>
        </p:nvSpPr>
        <p:spPr>
          <a:xfrm>
            <a:off x="117980" y="6485481"/>
            <a:ext cx="3198084" cy="307777"/>
          </a:xfrm>
          <a:prstGeom prst="rect">
            <a:avLst/>
          </a:prstGeom>
        </p:spPr>
        <p:txBody>
          <a:bodyPr wrap="square">
            <a:spAutoFit/>
          </a:bodyPr>
          <a:lstStyle/>
          <a:p>
            <a:pPr algn="ctr"/>
            <a:r>
              <a:rPr kumimoji="1" lang="ja-JP" altLang="en-US" sz="1400" dirty="0">
                <a:latin typeface="F910新コミック体" panose="02000600000000000000" pitchFamily="50" charset="-128"/>
                <a:ea typeface="F910新コミック体" panose="02000600000000000000" pitchFamily="50" charset="-128"/>
              </a:rPr>
              <a:t>「秋の製作・遊びのアイディア」</a:t>
            </a:r>
            <a:endParaRPr kumimoji="1" lang="en-US" altLang="ja-JP" sz="1400" dirty="0">
              <a:latin typeface="F910新コミック体" panose="02000600000000000000" pitchFamily="50" charset="-128"/>
              <a:ea typeface="F910新コミック体" panose="02000600000000000000" pitchFamily="50" charset="-128"/>
            </a:endParaRPr>
          </a:p>
        </p:txBody>
      </p:sp>
      <p:sp>
        <p:nvSpPr>
          <p:cNvPr id="52" name="四角形: 角を丸くする 51">
            <a:extLst>
              <a:ext uri="{FF2B5EF4-FFF2-40B4-BE49-F238E27FC236}">
                <a16:creationId xmlns:a16="http://schemas.microsoft.com/office/drawing/2014/main" id="{E8E3F208-5C58-42B9-A367-C1E9790CEE24}"/>
              </a:ext>
            </a:extLst>
          </p:cNvPr>
          <p:cNvSpPr/>
          <p:nvPr/>
        </p:nvSpPr>
        <p:spPr>
          <a:xfrm>
            <a:off x="117835" y="6918847"/>
            <a:ext cx="1566000" cy="1404000"/>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四角形: 角を丸くする 52">
            <a:extLst>
              <a:ext uri="{FF2B5EF4-FFF2-40B4-BE49-F238E27FC236}">
                <a16:creationId xmlns:a16="http://schemas.microsoft.com/office/drawing/2014/main" id="{6BCE0632-04DF-46A8-9E2F-F8F6CEAC4447}"/>
              </a:ext>
            </a:extLst>
          </p:cNvPr>
          <p:cNvSpPr/>
          <p:nvPr/>
        </p:nvSpPr>
        <p:spPr>
          <a:xfrm>
            <a:off x="1770451" y="6918509"/>
            <a:ext cx="1566000" cy="1404000"/>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四角形: 角を丸くする 53">
            <a:extLst>
              <a:ext uri="{FF2B5EF4-FFF2-40B4-BE49-F238E27FC236}">
                <a16:creationId xmlns:a16="http://schemas.microsoft.com/office/drawing/2014/main" id="{566F4A73-EAB5-43B9-8F6E-AB285C7B9033}"/>
              </a:ext>
            </a:extLst>
          </p:cNvPr>
          <p:cNvSpPr/>
          <p:nvPr/>
        </p:nvSpPr>
        <p:spPr>
          <a:xfrm>
            <a:off x="125036" y="8383541"/>
            <a:ext cx="1566000" cy="1404000"/>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四角形: 角を丸くする 66">
            <a:extLst>
              <a:ext uri="{FF2B5EF4-FFF2-40B4-BE49-F238E27FC236}">
                <a16:creationId xmlns:a16="http://schemas.microsoft.com/office/drawing/2014/main" id="{9DCAD567-144D-4858-AD16-7FF0D54E89B9}"/>
              </a:ext>
            </a:extLst>
          </p:cNvPr>
          <p:cNvSpPr/>
          <p:nvPr/>
        </p:nvSpPr>
        <p:spPr>
          <a:xfrm>
            <a:off x="1777652" y="8383203"/>
            <a:ext cx="1566000" cy="1404000"/>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a:extLst>
              <a:ext uri="{FF2B5EF4-FFF2-40B4-BE49-F238E27FC236}">
                <a16:creationId xmlns:a16="http://schemas.microsoft.com/office/drawing/2014/main" id="{0DD06AC3-9E54-4F22-9DE6-4212ED251333}"/>
              </a:ext>
            </a:extLst>
          </p:cNvPr>
          <p:cNvSpPr txBox="1"/>
          <p:nvPr/>
        </p:nvSpPr>
        <p:spPr>
          <a:xfrm>
            <a:off x="3592992" y="6322299"/>
            <a:ext cx="2551101" cy="261610"/>
          </a:xfrm>
          <a:prstGeom prst="rect">
            <a:avLst/>
          </a:prstGeom>
          <a:noFill/>
        </p:spPr>
        <p:txBody>
          <a:bodyPr wrap="square" rtlCol="0">
            <a:spAutoFit/>
          </a:bodyPr>
          <a:lstStyle/>
          <a:p>
            <a:r>
              <a:rPr kumimoji="1" lang="en-US" altLang="ja-JP" sz="1100" dirty="0">
                <a:latin typeface="HGP創英角ﾎﾟｯﾌﾟ体" panose="040B0A00000000000000" pitchFamily="50" charset="-128"/>
                <a:ea typeface="HGP創英角ﾎﾟｯﾌﾟ体" panose="040B0A00000000000000" pitchFamily="50" charset="-128"/>
                <a:cs typeface="Aharoni" panose="02010803020104030203" pitchFamily="2" charset="-79"/>
              </a:rPr>
              <a:t>ONE POINT ADVICE</a:t>
            </a:r>
            <a:endParaRPr kumimoji="1" lang="ja-JP" altLang="en-US" sz="1100" dirty="0">
              <a:latin typeface="HGP創英角ﾎﾟｯﾌﾟ体" panose="040B0A00000000000000" pitchFamily="50" charset="-128"/>
              <a:ea typeface="HGP創英角ﾎﾟｯﾌﾟ体" panose="040B0A00000000000000" pitchFamily="50" charset="-128"/>
              <a:cs typeface="Aharoni" panose="02010803020104030203" pitchFamily="2" charset="-79"/>
            </a:endParaRPr>
          </a:p>
        </p:txBody>
      </p:sp>
      <p:cxnSp>
        <p:nvCxnSpPr>
          <p:cNvPr id="102" name="直線コネクタ 101">
            <a:extLst>
              <a:ext uri="{FF2B5EF4-FFF2-40B4-BE49-F238E27FC236}">
                <a16:creationId xmlns:a16="http://schemas.microsoft.com/office/drawing/2014/main" id="{1498555B-D6DE-4335-B816-BE51EE710B1F}"/>
              </a:ext>
            </a:extLst>
          </p:cNvPr>
          <p:cNvCxnSpPr>
            <a:cxnSpLocks/>
          </p:cNvCxnSpPr>
          <p:nvPr/>
        </p:nvCxnSpPr>
        <p:spPr>
          <a:xfrm>
            <a:off x="3607088" y="6910416"/>
            <a:ext cx="29412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テキスト ボックス 102">
            <a:extLst>
              <a:ext uri="{FF2B5EF4-FFF2-40B4-BE49-F238E27FC236}">
                <a16:creationId xmlns:a16="http://schemas.microsoft.com/office/drawing/2014/main" id="{E4B62225-DDFA-43E0-94F2-C69ECE77B62C}"/>
              </a:ext>
            </a:extLst>
          </p:cNvPr>
          <p:cNvSpPr txBox="1"/>
          <p:nvPr/>
        </p:nvSpPr>
        <p:spPr>
          <a:xfrm>
            <a:off x="3592992" y="6571862"/>
            <a:ext cx="2849633"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ケンカを成長のきっかけに変える</a:t>
            </a:r>
          </a:p>
        </p:txBody>
      </p:sp>
      <p:sp>
        <p:nvSpPr>
          <p:cNvPr id="71" name="四角形: 角を丸くする 70">
            <a:extLst>
              <a:ext uri="{FF2B5EF4-FFF2-40B4-BE49-F238E27FC236}">
                <a16:creationId xmlns:a16="http://schemas.microsoft.com/office/drawing/2014/main" id="{0275A540-C890-4B8E-94FC-EFBE364408A8}"/>
              </a:ext>
            </a:extLst>
          </p:cNvPr>
          <p:cNvSpPr/>
          <p:nvPr/>
        </p:nvSpPr>
        <p:spPr>
          <a:xfrm>
            <a:off x="180071" y="2483986"/>
            <a:ext cx="6494247" cy="1723061"/>
          </a:xfrm>
          <a:prstGeom prst="roundRect">
            <a:avLst>
              <a:gd name="adj" fmla="val 8139"/>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四角形: 角を丸くする 71">
            <a:extLst>
              <a:ext uri="{FF2B5EF4-FFF2-40B4-BE49-F238E27FC236}">
                <a16:creationId xmlns:a16="http://schemas.microsoft.com/office/drawing/2014/main" id="{82BABACC-1D77-4D94-9EF4-05037CC9C331}"/>
              </a:ext>
            </a:extLst>
          </p:cNvPr>
          <p:cNvSpPr/>
          <p:nvPr/>
        </p:nvSpPr>
        <p:spPr>
          <a:xfrm>
            <a:off x="188213" y="4314805"/>
            <a:ext cx="6494247" cy="1723061"/>
          </a:xfrm>
          <a:prstGeom prst="roundRect">
            <a:avLst>
              <a:gd name="adj" fmla="val 8139"/>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13F7981B-F569-479D-91E9-9818A4509705}"/>
              </a:ext>
            </a:extLst>
          </p:cNvPr>
          <p:cNvSpPr txBox="1"/>
          <p:nvPr/>
        </p:nvSpPr>
        <p:spPr>
          <a:xfrm>
            <a:off x="4985136" y="672827"/>
            <a:ext cx="1147680"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自分を表す一枚</a:t>
            </a:r>
          </a:p>
        </p:txBody>
      </p:sp>
      <p:sp>
        <p:nvSpPr>
          <p:cNvPr id="59" name="テキスト ボックス 58">
            <a:extLst>
              <a:ext uri="{FF2B5EF4-FFF2-40B4-BE49-F238E27FC236}">
                <a16:creationId xmlns:a16="http://schemas.microsoft.com/office/drawing/2014/main" id="{13F7981B-F569-479D-91E9-9818A4509705}"/>
              </a:ext>
            </a:extLst>
          </p:cNvPr>
          <p:cNvSpPr txBox="1"/>
          <p:nvPr/>
        </p:nvSpPr>
        <p:spPr>
          <a:xfrm>
            <a:off x="4838913" y="1994752"/>
            <a:ext cx="1435951" cy="346249"/>
          </a:xfrm>
          <a:prstGeom prst="rect">
            <a:avLst/>
          </a:prstGeom>
          <a:noFill/>
        </p:spPr>
        <p:txBody>
          <a:bodyPr wrap="square" rtlCol="0">
            <a:spAutoFit/>
          </a:bodyPr>
          <a:lstStyle/>
          <a:p>
            <a:pPr>
              <a:lnSpc>
                <a:spcPct val="150000"/>
              </a:lnSpc>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ベンチを温めた日々</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13F7981B-F569-479D-91E9-9818A4509705}"/>
              </a:ext>
            </a:extLst>
          </p:cNvPr>
          <p:cNvSpPr txBox="1"/>
          <p:nvPr/>
        </p:nvSpPr>
        <p:spPr>
          <a:xfrm>
            <a:off x="538630" y="2061947"/>
            <a:ext cx="1304599"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飯田橋 太郎　先生</a:t>
            </a:r>
          </a:p>
        </p:txBody>
      </p:sp>
      <p:sp>
        <p:nvSpPr>
          <p:cNvPr id="61" name="テキスト ボックス 60">
            <a:extLst>
              <a:ext uri="{FF2B5EF4-FFF2-40B4-BE49-F238E27FC236}">
                <a16:creationId xmlns:a16="http://schemas.microsoft.com/office/drawing/2014/main" id="{13F7981B-F569-479D-91E9-9818A4509705}"/>
              </a:ext>
            </a:extLst>
          </p:cNvPr>
          <p:cNvSpPr txBox="1"/>
          <p:nvPr/>
        </p:nvSpPr>
        <p:spPr>
          <a:xfrm>
            <a:off x="2112908" y="2550402"/>
            <a:ext cx="2368019" cy="1615827"/>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出身：神奈川県横浜市</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誕生日：</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趣味：サッカー、ドライブ、ゲーム</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楽しみなこと：子どもたちに名前を呼んでもらうこと</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ひとこと：明るい笑顔で頑張ります！</a:t>
            </a:r>
          </a:p>
        </p:txBody>
      </p:sp>
      <p:sp>
        <p:nvSpPr>
          <p:cNvPr id="66" name="テキスト ボックス 65">
            <a:extLst>
              <a:ext uri="{FF2B5EF4-FFF2-40B4-BE49-F238E27FC236}">
                <a16:creationId xmlns:a16="http://schemas.microsoft.com/office/drawing/2014/main" id="{13F7981B-F569-479D-91E9-9818A4509705}"/>
              </a:ext>
            </a:extLst>
          </p:cNvPr>
          <p:cNvSpPr txBox="1"/>
          <p:nvPr/>
        </p:nvSpPr>
        <p:spPr>
          <a:xfrm>
            <a:off x="4985136" y="2509758"/>
            <a:ext cx="1147680"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自分を表す一枚</a:t>
            </a:r>
          </a:p>
        </p:txBody>
      </p:sp>
      <p:sp>
        <p:nvSpPr>
          <p:cNvPr id="69" name="テキスト ボックス 68">
            <a:extLst>
              <a:ext uri="{FF2B5EF4-FFF2-40B4-BE49-F238E27FC236}">
                <a16:creationId xmlns:a16="http://schemas.microsoft.com/office/drawing/2014/main" id="{13F7981B-F569-479D-91E9-9818A4509705}"/>
              </a:ext>
            </a:extLst>
          </p:cNvPr>
          <p:cNvSpPr txBox="1"/>
          <p:nvPr/>
        </p:nvSpPr>
        <p:spPr>
          <a:xfrm>
            <a:off x="4838913" y="3831683"/>
            <a:ext cx="1435951" cy="346249"/>
          </a:xfrm>
          <a:prstGeom prst="rect">
            <a:avLst/>
          </a:prstGeom>
          <a:noFill/>
        </p:spPr>
        <p:txBody>
          <a:bodyPr wrap="square" rtlCol="0">
            <a:spAutoFit/>
          </a:bodyPr>
          <a:lstStyle/>
          <a:p>
            <a:pPr>
              <a:lnSpc>
                <a:spcPct val="150000"/>
              </a:lnSpc>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ベンチを温めた日々</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13F7981B-F569-479D-91E9-9818A4509705}"/>
              </a:ext>
            </a:extLst>
          </p:cNvPr>
          <p:cNvSpPr txBox="1"/>
          <p:nvPr/>
        </p:nvSpPr>
        <p:spPr>
          <a:xfrm>
            <a:off x="538630" y="3898878"/>
            <a:ext cx="1304599"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飯田橋 太郎　先生</a:t>
            </a:r>
          </a:p>
        </p:txBody>
      </p:sp>
      <p:sp>
        <p:nvSpPr>
          <p:cNvPr id="74" name="テキスト ボックス 73">
            <a:extLst>
              <a:ext uri="{FF2B5EF4-FFF2-40B4-BE49-F238E27FC236}">
                <a16:creationId xmlns:a16="http://schemas.microsoft.com/office/drawing/2014/main" id="{13F7981B-F569-479D-91E9-9818A4509705}"/>
              </a:ext>
            </a:extLst>
          </p:cNvPr>
          <p:cNvSpPr txBox="1"/>
          <p:nvPr/>
        </p:nvSpPr>
        <p:spPr>
          <a:xfrm>
            <a:off x="2112908" y="4379552"/>
            <a:ext cx="2368019" cy="1615827"/>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出身：神奈川県横浜市</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誕生日：</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趣味：サッカー、ドライブ、ゲーム</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楽しみなこと：子どもたちに名前を呼んでもらうこと</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ja-JP" altLang="en-US" sz="1100" dirty="0">
                <a:latin typeface="Meiryo UI" panose="020B0604030504040204" pitchFamily="50" charset="-128"/>
                <a:ea typeface="Meiryo UI" panose="020B0604030504040204" pitchFamily="50" charset="-128"/>
              </a:rPr>
              <a:t>ひとこと：明るい笑顔で頑張ります！</a:t>
            </a:r>
          </a:p>
        </p:txBody>
      </p:sp>
      <p:sp>
        <p:nvSpPr>
          <p:cNvPr id="79" name="テキスト ボックス 78">
            <a:extLst>
              <a:ext uri="{FF2B5EF4-FFF2-40B4-BE49-F238E27FC236}">
                <a16:creationId xmlns:a16="http://schemas.microsoft.com/office/drawing/2014/main" id="{13F7981B-F569-479D-91E9-9818A4509705}"/>
              </a:ext>
            </a:extLst>
          </p:cNvPr>
          <p:cNvSpPr txBox="1"/>
          <p:nvPr/>
        </p:nvSpPr>
        <p:spPr>
          <a:xfrm>
            <a:off x="4985136" y="4338908"/>
            <a:ext cx="1147680"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自分を表す一枚</a:t>
            </a:r>
          </a:p>
        </p:txBody>
      </p:sp>
      <p:sp>
        <p:nvSpPr>
          <p:cNvPr id="81" name="テキスト ボックス 80">
            <a:extLst>
              <a:ext uri="{FF2B5EF4-FFF2-40B4-BE49-F238E27FC236}">
                <a16:creationId xmlns:a16="http://schemas.microsoft.com/office/drawing/2014/main" id="{13F7981B-F569-479D-91E9-9818A4509705}"/>
              </a:ext>
            </a:extLst>
          </p:cNvPr>
          <p:cNvSpPr txBox="1"/>
          <p:nvPr/>
        </p:nvSpPr>
        <p:spPr>
          <a:xfrm>
            <a:off x="4838913" y="5660833"/>
            <a:ext cx="1435951" cy="346249"/>
          </a:xfrm>
          <a:prstGeom prst="rect">
            <a:avLst/>
          </a:prstGeom>
          <a:noFill/>
        </p:spPr>
        <p:txBody>
          <a:bodyPr wrap="square" rtlCol="0">
            <a:spAutoFit/>
          </a:bodyPr>
          <a:lstStyle/>
          <a:p>
            <a:pPr>
              <a:lnSpc>
                <a:spcPct val="150000"/>
              </a:lnSpc>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ベンチを温めた日々</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13F7981B-F569-479D-91E9-9818A4509705}"/>
              </a:ext>
            </a:extLst>
          </p:cNvPr>
          <p:cNvSpPr txBox="1"/>
          <p:nvPr/>
        </p:nvSpPr>
        <p:spPr>
          <a:xfrm>
            <a:off x="538630" y="5728028"/>
            <a:ext cx="1304599" cy="346249"/>
          </a:xfrm>
          <a:prstGeom prst="rect">
            <a:avLst/>
          </a:prstGeom>
          <a:noFill/>
        </p:spPr>
        <p:txBody>
          <a:bodyPr wrap="square" rtlCol="0">
            <a:spAutoFit/>
          </a:bodyPr>
          <a:lstStyle/>
          <a:p>
            <a:pPr>
              <a:lnSpc>
                <a:spcPct val="150000"/>
              </a:lnSpc>
            </a:pPr>
            <a:r>
              <a:rPr kumimoji="1" lang="ja-JP" altLang="en-US" sz="1100" dirty="0">
                <a:latin typeface="Meiryo UI" panose="020B0604030504040204" pitchFamily="50" charset="-128"/>
                <a:ea typeface="Meiryo UI" panose="020B0604030504040204" pitchFamily="50" charset="-128"/>
              </a:rPr>
              <a:t>飯田橋 太郎　先生</a:t>
            </a:r>
          </a:p>
        </p:txBody>
      </p:sp>
      <p:sp>
        <p:nvSpPr>
          <p:cNvPr id="89" name="テキスト ボックス 88">
            <a:extLst>
              <a:ext uri="{FF2B5EF4-FFF2-40B4-BE49-F238E27FC236}">
                <a16:creationId xmlns:a16="http://schemas.microsoft.com/office/drawing/2014/main" id="{13F7981B-F569-479D-91E9-9818A4509705}"/>
              </a:ext>
            </a:extLst>
          </p:cNvPr>
          <p:cNvSpPr txBox="1"/>
          <p:nvPr/>
        </p:nvSpPr>
        <p:spPr>
          <a:xfrm>
            <a:off x="117835" y="6928011"/>
            <a:ext cx="1573201" cy="1384995"/>
          </a:xfrm>
          <a:prstGeom prst="rect">
            <a:avLst/>
          </a:prstGeom>
          <a:noFill/>
        </p:spPr>
        <p:txBody>
          <a:bodyPr wrap="square" rtlCol="0">
            <a:spAutoFit/>
          </a:bodyPr>
          <a:lstStyle/>
          <a:p>
            <a:pPr>
              <a:lnSpc>
                <a:spcPct val="150000"/>
              </a:lnSpc>
            </a:pPr>
            <a:r>
              <a:rPr kumimoji="1" lang="ja-JP" altLang="en-US" sz="1100" b="1" dirty="0">
                <a:latin typeface="Meiryo UI" panose="020B0604030504040204" pitchFamily="50" charset="-128"/>
                <a:ea typeface="Meiryo UI" panose="020B0604030504040204" pitchFamily="50" charset="-128"/>
              </a:rPr>
              <a:t>秋の風物詩は？</a:t>
            </a:r>
            <a:br>
              <a:rPr kumimoji="1" lang="en-US" altLang="ja-JP" sz="1100" b="1" dirty="0">
                <a:latin typeface="Meiryo UI" panose="020B0604030504040204" pitchFamily="50" charset="-128"/>
                <a:ea typeface="Meiryo UI" panose="020B0604030504040204" pitchFamily="50" charset="-128"/>
              </a:rPr>
            </a:br>
            <a:r>
              <a:rPr kumimoji="1" lang="ja-JP" altLang="en-US" sz="900" dirty="0">
                <a:latin typeface="Meiryo UI" panose="020B0604030504040204" pitchFamily="50" charset="-128"/>
                <a:ea typeface="Meiryo UI" panose="020B0604030504040204" pitchFamily="50" charset="-128"/>
              </a:rPr>
              <a:t>自然：紅葉、ススキ、もみじ、イチョウ、コスモス、どんぐり</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虫：みのむし、とんぼ</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野菜：かぼちゃ、さつまいも</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果物：ぶどう、なし、りんご、柿</a:t>
            </a:r>
            <a:endParaRPr kumimoji="1" lang="en-US" altLang="ja-JP" sz="900" dirty="0">
              <a:latin typeface="Meiryo UI" panose="020B0604030504040204" pitchFamily="50" charset="-128"/>
              <a:ea typeface="Meiryo UI" panose="020B0604030504040204" pitchFamily="50" charset="-128"/>
            </a:endParaRPr>
          </a:p>
        </p:txBody>
      </p:sp>
      <p:sp>
        <p:nvSpPr>
          <p:cNvPr id="90" name="テキスト ボックス 89">
            <a:extLst>
              <a:ext uri="{FF2B5EF4-FFF2-40B4-BE49-F238E27FC236}">
                <a16:creationId xmlns:a16="http://schemas.microsoft.com/office/drawing/2014/main" id="{13F7981B-F569-479D-91E9-9818A4509705}"/>
              </a:ext>
            </a:extLst>
          </p:cNvPr>
          <p:cNvSpPr txBox="1"/>
          <p:nvPr/>
        </p:nvSpPr>
        <p:spPr>
          <a:xfrm>
            <a:off x="1777652" y="6945385"/>
            <a:ext cx="1573201" cy="1384995"/>
          </a:xfrm>
          <a:prstGeom prst="rect">
            <a:avLst/>
          </a:prstGeom>
          <a:noFill/>
        </p:spPr>
        <p:txBody>
          <a:bodyPr wrap="square" rtlCol="0">
            <a:spAutoFit/>
          </a:bodyPr>
          <a:lstStyle/>
          <a:p>
            <a:pPr>
              <a:lnSpc>
                <a:spcPct val="150000"/>
              </a:lnSpc>
            </a:pPr>
            <a:r>
              <a:rPr kumimoji="1" lang="ja-JP" altLang="en-US" sz="1100" b="1" dirty="0">
                <a:latin typeface="Meiryo UI" panose="020B0604030504040204" pitchFamily="50" charset="-128"/>
                <a:ea typeface="Meiryo UI" panose="020B0604030504040204" pitchFamily="50" charset="-128"/>
              </a:rPr>
              <a:t>秋の童謡といえば？</a:t>
            </a:r>
            <a:br>
              <a:rPr kumimoji="1" lang="en-US" altLang="ja-JP" sz="1100" b="1" dirty="0">
                <a:latin typeface="Meiryo UI" panose="020B0604030504040204" pitchFamily="50" charset="-128"/>
                <a:ea typeface="Meiryo UI" panose="020B0604030504040204" pitchFamily="50" charset="-128"/>
              </a:rPr>
            </a:br>
            <a:r>
              <a:rPr kumimoji="1" lang="ja-JP" altLang="en-US" sz="900" dirty="0">
                <a:latin typeface="Meiryo UI" panose="020B0604030504040204" pitchFamily="50" charset="-128"/>
                <a:ea typeface="Meiryo UI" panose="020B0604030504040204" pitchFamily="50" charset="-128"/>
              </a:rPr>
              <a:t>・どんぐりころころ</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・やきいもグーチーパー</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・げんこつ山のたぬきさん</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・うさぎ</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900" dirty="0">
                <a:latin typeface="Meiryo UI" panose="020B0604030504040204" pitchFamily="50" charset="-128"/>
                <a:ea typeface="Meiryo UI" panose="020B0604030504040204" pitchFamily="50" charset="-128"/>
              </a:rPr>
              <a:t>・とんぼのめがね</a:t>
            </a:r>
            <a:endParaRPr kumimoji="1" lang="en-US" altLang="ja-JP" sz="600" dirty="0">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13F7981B-F569-479D-91E9-9818A4509705}"/>
              </a:ext>
            </a:extLst>
          </p:cNvPr>
          <p:cNvSpPr txBox="1"/>
          <p:nvPr/>
        </p:nvSpPr>
        <p:spPr>
          <a:xfrm>
            <a:off x="89277" y="8354612"/>
            <a:ext cx="1672766" cy="346249"/>
          </a:xfrm>
          <a:prstGeom prst="rect">
            <a:avLst/>
          </a:prstGeom>
          <a:noFill/>
        </p:spPr>
        <p:txBody>
          <a:bodyPr wrap="square" rtlCol="0">
            <a:spAutoFit/>
          </a:bodyPr>
          <a:lstStyle/>
          <a:p>
            <a:pPr>
              <a:lnSpc>
                <a:spcPct val="150000"/>
              </a:lnSpc>
            </a:pPr>
            <a:r>
              <a:rPr kumimoji="1" lang="ja-JP" altLang="en-US" sz="1100" b="1" dirty="0">
                <a:latin typeface="Meiryo UI" panose="020B0604030504040204" pitchFamily="50" charset="-128"/>
                <a:ea typeface="Meiryo UI" panose="020B0604030504040204" pitchFamily="50" charset="-128"/>
              </a:rPr>
              <a:t>簡単に描ける秋のイラスト</a:t>
            </a:r>
            <a:endParaRPr kumimoji="1" lang="en-US" altLang="ja-JP" sz="900" b="1" dirty="0">
              <a:latin typeface="Meiryo UI" panose="020B0604030504040204" pitchFamily="50" charset="-128"/>
              <a:ea typeface="Meiryo UI" panose="020B0604030504040204" pitchFamily="50" charset="-128"/>
            </a:endParaRPr>
          </a:p>
        </p:txBody>
      </p:sp>
      <p:sp>
        <p:nvSpPr>
          <p:cNvPr id="92" name="テキスト ボックス 91">
            <a:extLst>
              <a:ext uri="{FF2B5EF4-FFF2-40B4-BE49-F238E27FC236}">
                <a16:creationId xmlns:a16="http://schemas.microsoft.com/office/drawing/2014/main" id="{13F7981B-F569-479D-91E9-9818A4509705}"/>
              </a:ext>
            </a:extLst>
          </p:cNvPr>
          <p:cNvSpPr txBox="1"/>
          <p:nvPr/>
        </p:nvSpPr>
        <p:spPr>
          <a:xfrm>
            <a:off x="1808871" y="8400067"/>
            <a:ext cx="1573201" cy="1315745"/>
          </a:xfrm>
          <a:prstGeom prst="rect">
            <a:avLst/>
          </a:prstGeom>
          <a:noFill/>
        </p:spPr>
        <p:txBody>
          <a:bodyPr wrap="square" rtlCol="0">
            <a:spAutoFit/>
          </a:bodyPr>
          <a:lstStyle/>
          <a:p>
            <a:pPr>
              <a:lnSpc>
                <a:spcPct val="150000"/>
              </a:lnSpc>
            </a:pPr>
            <a:r>
              <a:rPr kumimoji="1" lang="ja-JP" altLang="en-US" sz="1100" b="1" dirty="0">
                <a:latin typeface="Meiryo UI" panose="020B0604030504040204" pitchFamily="50" charset="-128"/>
                <a:ea typeface="Meiryo UI" panose="020B0604030504040204" pitchFamily="50" charset="-128"/>
              </a:rPr>
              <a:t>秋といえばどんな色？</a:t>
            </a:r>
            <a:br>
              <a:rPr kumimoji="1" lang="en-US" altLang="ja-JP" sz="1100" dirty="0">
                <a:latin typeface="Meiryo UI" panose="020B0604030504040204" pitchFamily="50" charset="-128"/>
                <a:ea typeface="Meiryo UI" panose="020B0604030504040204" pitchFamily="50" charset="-128"/>
              </a:rPr>
            </a:br>
            <a:r>
              <a:rPr kumimoji="1" lang="ja-JP" altLang="en-US" sz="11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茜（あかね）</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000" dirty="0">
                <a:solidFill>
                  <a:schemeClr val="accent2">
                    <a:lumMod val="50000"/>
                  </a:schemeClr>
                </a:solidFill>
                <a:latin typeface="Meiryo UI" panose="020B0604030504040204" pitchFamily="50" charset="-128"/>
                <a:ea typeface="Meiryo UI" panose="020B0604030504040204" pitchFamily="50" charset="-128"/>
              </a:rPr>
              <a:t>・栗皮（くりかわ）</a:t>
            </a:r>
            <a:endParaRPr kumimoji="1" lang="en-US" altLang="ja-JP" sz="1000" dirty="0">
              <a:solidFill>
                <a:schemeClr val="accent2">
                  <a:lumMod val="50000"/>
                </a:schemeClr>
              </a:solidFill>
              <a:latin typeface="Meiryo UI" panose="020B0604030504040204" pitchFamily="50" charset="-128"/>
              <a:ea typeface="Meiryo UI" panose="020B0604030504040204" pitchFamily="50" charset="-128"/>
            </a:endParaRPr>
          </a:p>
          <a:p>
            <a:pPr>
              <a:lnSpc>
                <a:spcPct val="150000"/>
              </a:lnSpc>
            </a:pPr>
            <a:r>
              <a:rPr kumimoji="1" lang="ja-JP" altLang="en-US" sz="1000" dirty="0">
                <a:solidFill>
                  <a:schemeClr val="accent4"/>
                </a:solidFill>
                <a:latin typeface="Meiryo UI" panose="020B0604030504040204" pitchFamily="50" charset="-128"/>
                <a:ea typeface="Meiryo UI" panose="020B0604030504040204" pitchFamily="50" charset="-128"/>
              </a:rPr>
              <a:t>・柿色（かきいろ）</a:t>
            </a:r>
            <a:endParaRPr kumimoji="1" lang="en-US" altLang="ja-JP" sz="1000" dirty="0">
              <a:solidFill>
                <a:schemeClr val="accent4"/>
              </a:solidFill>
              <a:latin typeface="Meiryo UI" panose="020B0604030504040204" pitchFamily="50" charset="-128"/>
              <a:ea typeface="Meiryo UI" panose="020B0604030504040204" pitchFamily="50" charset="-128"/>
            </a:endParaRPr>
          </a:p>
          <a:p>
            <a:pPr>
              <a:lnSpc>
                <a:spcPct val="150000"/>
              </a:lnSpc>
            </a:pPr>
            <a:r>
              <a:rPr kumimoji="1" lang="ja-JP" altLang="en-US" sz="1000" dirty="0">
                <a:solidFill>
                  <a:srgbClr val="002060"/>
                </a:solidFill>
                <a:latin typeface="Meiryo UI" panose="020B0604030504040204" pitchFamily="50" charset="-128"/>
                <a:ea typeface="Meiryo UI" panose="020B0604030504040204" pitchFamily="50" charset="-128"/>
              </a:rPr>
              <a:t>・群青（ぐんじょう）</a:t>
            </a:r>
            <a:endParaRPr kumimoji="1" lang="en-US" altLang="ja-JP" sz="700" dirty="0">
              <a:solidFill>
                <a:srgbClr val="002060"/>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C12E0C39-A65D-9462-0D25-0457EC1B9E48}"/>
              </a:ext>
            </a:extLst>
          </p:cNvPr>
          <p:cNvPicPr>
            <a:picLocks noChangeAspect="1"/>
          </p:cNvPicPr>
          <p:nvPr/>
        </p:nvPicPr>
        <p:blipFill rotWithShape="1">
          <a:blip r:embed="rId2">
            <a:extLst>
              <a:ext uri="{28A0092B-C50C-407E-A947-70E740481C1C}">
                <a14:useLocalDpi xmlns:a14="http://schemas.microsoft.com/office/drawing/2010/main" val="0"/>
              </a:ext>
            </a:extLst>
          </a:blip>
          <a:srcRect b="60437"/>
          <a:stretch/>
        </p:blipFill>
        <p:spPr>
          <a:xfrm>
            <a:off x="492229" y="797709"/>
            <a:ext cx="1262693" cy="1172863"/>
          </a:xfrm>
          <a:prstGeom prst="rect">
            <a:avLst/>
          </a:prstGeom>
        </p:spPr>
      </p:pic>
      <p:pic>
        <p:nvPicPr>
          <p:cNvPr id="5" name="図 4">
            <a:extLst>
              <a:ext uri="{FF2B5EF4-FFF2-40B4-BE49-F238E27FC236}">
                <a16:creationId xmlns:a16="http://schemas.microsoft.com/office/drawing/2014/main" id="{E3D422FF-3FE0-1A9E-646A-A2D16CD118EC}"/>
              </a:ext>
            </a:extLst>
          </p:cNvPr>
          <p:cNvPicPr>
            <a:picLocks noChangeAspect="1"/>
          </p:cNvPicPr>
          <p:nvPr/>
        </p:nvPicPr>
        <p:blipFill rotWithShape="1">
          <a:blip r:embed="rId2">
            <a:extLst>
              <a:ext uri="{28A0092B-C50C-407E-A947-70E740481C1C}">
                <a14:useLocalDpi xmlns:a14="http://schemas.microsoft.com/office/drawing/2010/main" val="0"/>
              </a:ext>
            </a:extLst>
          </a:blip>
          <a:srcRect b="60437"/>
          <a:stretch/>
        </p:blipFill>
        <p:spPr>
          <a:xfrm>
            <a:off x="538630" y="4531497"/>
            <a:ext cx="1262693" cy="1172863"/>
          </a:xfrm>
          <a:prstGeom prst="rect">
            <a:avLst/>
          </a:prstGeom>
        </p:spPr>
      </p:pic>
      <p:pic>
        <p:nvPicPr>
          <p:cNvPr id="7" name="図 6">
            <a:extLst>
              <a:ext uri="{FF2B5EF4-FFF2-40B4-BE49-F238E27FC236}">
                <a16:creationId xmlns:a16="http://schemas.microsoft.com/office/drawing/2014/main" id="{3475B160-2829-5186-9B1D-FF56851695FD}"/>
              </a:ext>
            </a:extLst>
          </p:cNvPr>
          <p:cNvPicPr>
            <a:picLocks noChangeAspect="1"/>
          </p:cNvPicPr>
          <p:nvPr/>
        </p:nvPicPr>
        <p:blipFill rotWithShape="1">
          <a:blip r:embed="rId2">
            <a:extLst>
              <a:ext uri="{28A0092B-C50C-407E-A947-70E740481C1C}">
                <a14:useLocalDpi xmlns:a14="http://schemas.microsoft.com/office/drawing/2010/main" val="0"/>
              </a:ext>
            </a:extLst>
          </a:blip>
          <a:srcRect b="60437"/>
          <a:stretch/>
        </p:blipFill>
        <p:spPr>
          <a:xfrm>
            <a:off x="542341" y="2687935"/>
            <a:ext cx="1262693" cy="1172863"/>
          </a:xfrm>
          <a:prstGeom prst="rect">
            <a:avLst/>
          </a:prstGeom>
        </p:spPr>
      </p:pic>
      <p:pic>
        <p:nvPicPr>
          <p:cNvPr id="10" name="図 9">
            <a:extLst>
              <a:ext uri="{FF2B5EF4-FFF2-40B4-BE49-F238E27FC236}">
                <a16:creationId xmlns:a16="http://schemas.microsoft.com/office/drawing/2014/main" id="{3EB00C90-D2D4-4288-A8C1-5954BDBC1C56}"/>
              </a:ext>
            </a:extLst>
          </p:cNvPr>
          <p:cNvPicPr>
            <a:picLocks noChangeAspect="1"/>
          </p:cNvPicPr>
          <p:nvPr/>
        </p:nvPicPr>
        <p:blipFill rotWithShape="1">
          <a:blip r:embed="rId3">
            <a:extLst>
              <a:ext uri="{28A0092B-C50C-407E-A947-70E740481C1C}">
                <a14:useLocalDpi xmlns:a14="http://schemas.microsoft.com/office/drawing/2010/main" val="0"/>
              </a:ext>
            </a:extLst>
          </a:blip>
          <a:srcRect t="12898" b="24898"/>
          <a:stretch/>
        </p:blipFill>
        <p:spPr>
          <a:xfrm>
            <a:off x="4796854" y="1028830"/>
            <a:ext cx="1577898" cy="981512"/>
          </a:xfrm>
          <a:prstGeom prst="rect">
            <a:avLst/>
          </a:prstGeom>
          <a:ln>
            <a:solidFill>
              <a:schemeClr val="tx1"/>
            </a:solidFill>
          </a:ln>
        </p:spPr>
      </p:pic>
      <p:pic>
        <p:nvPicPr>
          <p:cNvPr id="11" name="図 10">
            <a:extLst>
              <a:ext uri="{FF2B5EF4-FFF2-40B4-BE49-F238E27FC236}">
                <a16:creationId xmlns:a16="http://schemas.microsoft.com/office/drawing/2014/main" id="{888156D6-9D20-417E-4BA0-8D27212D6722}"/>
              </a:ext>
            </a:extLst>
          </p:cNvPr>
          <p:cNvPicPr>
            <a:picLocks noChangeAspect="1"/>
          </p:cNvPicPr>
          <p:nvPr/>
        </p:nvPicPr>
        <p:blipFill rotWithShape="1">
          <a:blip r:embed="rId3">
            <a:extLst>
              <a:ext uri="{28A0092B-C50C-407E-A947-70E740481C1C}">
                <a14:useLocalDpi xmlns:a14="http://schemas.microsoft.com/office/drawing/2010/main" val="0"/>
              </a:ext>
            </a:extLst>
          </a:blip>
          <a:srcRect t="12898" b="24898"/>
          <a:stretch/>
        </p:blipFill>
        <p:spPr>
          <a:xfrm>
            <a:off x="4788673" y="2893752"/>
            <a:ext cx="1577898" cy="981512"/>
          </a:xfrm>
          <a:prstGeom prst="rect">
            <a:avLst/>
          </a:prstGeom>
          <a:ln>
            <a:solidFill>
              <a:schemeClr val="tx1"/>
            </a:solidFill>
          </a:ln>
        </p:spPr>
      </p:pic>
      <p:pic>
        <p:nvPicPr>
          <p:cNvPr id="12" name="図 11">
            <a:extLst>
              <a:ext uri="{FF2B5EF4-FFF2-40B4-BE49-F238E27FC236}">
                <a16:creationId xmlns:a16="http://schemas.microsoft.com/office/drawing/2014/main" id="{7B07D4A0-B744-7FE8-8E8F-32778EC8A0C5}"/>
              </a:ext>
            </a:extLst>
          </p:cNvPr>
          <p:cNvPicPr>
            <a:picLocks noChangeAspect="1"/>
          </p:cNvPicPr>
          <p:nvPr/>
        </p:nvPicPr>
        <p:blipFill rotWithShape="1">
          <a:blip r:embed="rId3">
            <a:extLst>
              <a:ext uri="{28A0092B-C50C-407E-A947-70E740481C1C}">
                <a14:useLocalDpi xmlns:a14="http://schemas.microsoft.com/office/drawing/2010/main" val="0"/>
              </a:ext>
            </a:extLst>
          </a:blip>
          <a:srcRect t="12898" b="24898"/>
          <a:stretch/>
        </p:blipFill>
        <p:spPr>
          <a:xfrm>
            <a:off x="4796854" y="4696751"/>
            <a:ext cx="1577898" cy="981512"/>
          </a:xfrm>
          <a:prstGeom prst="rect">
            <a:avLst/>
          </a:prstGeom>
          <a:ln>
            <a:solidFill>
              <a:schemeClr val="tx1"/>
            </a:solidFill>
          </a:ln>
        </p:spPr>
      </p:pic>
      <p:pic>
        <p:nvPicPr>
          <p:cNvPr id="14" name="図 13">
            <a:extLst>
              <a:ext uri="{FF2B5EF4-FFF2-40B4-BE49-F238E27FC236}">
                <a16:creationId xmlns:a16="http://schemas.microsoft.com/office/drawing/2014/main" id="{6037F991-D6BE-9501-E06C-496203FDC58B}"/>
              </a:ext>
            </a:extLst>
          </p:cNvPr>
          <p:cNvPicPr>
            <a:picLocks noChangeAspect="1"/>
          </p:cNvPicPr>
          <p:nvPr/>
        </p:nvPicPr>
        <p:blipFill rotWithShape="1">
          <a:blip r:embed="rId4">
            <a:extLst>
              <a:ext uri="{28A0092B-C50C-407E-A947-70E740481C1C}">
                <a14:useLocalDpi xmlns:a14="http://schemas.microsoft.com/office/drawing/2010/main" val="0"/>
              </a:ext>
            </a:extLst>
          </a:blip>
          <a:srcRect r="54876" b="60331"/>
          <a:stretch/>
        </p:blipFill>
        <p:spPr>
          <a:xfrm>
            <a:off x="204056" y="9253130"/>
            <a:ext cx="500241" cy="383410"/>
          </a:xfrm>
          <a:prstGeom prst="rect">
            <a:avLst/>
          </a:prstGeom>
        </p:spPr>
      </p:pic>
      <p:pic>
        <p:nvPicPr>
          <p:cNvPr id="22" name="図 21">
            <a:extLst>
              <a:ext uri="{FF2B5EF4-FFF2-40B4-BE49-F238E27FC236}">
                <a16:creationId xmlns:a16="http://schemas.microsoft.com/office/drawing/2014/main" id="{83FABA98-24BB-0B8F-D22A-F16CCD70CE4B}"/>
              </a:ext>
            </a:extLst>
          </p:cNvPr>
          <p:cNvPicPr>
            <a:picLocks noChangeAspect="1"/>
          </p:cNvPicPr>
          <p:nvPr/>
        </p:nvPicPr>
        <p:blipFill rotWithShape="1">
          <a:blip r:embed="rId5">
            <a:extLst>
              <a:ext uri="{28A0092B-C50C-407E-A947-70E740481C1C}">
                <a14:useLocalDpi xmlns:a14="http://schemas.microsoft.com/office/drawing/2010/main" val="0"/>
              </a:ext>
            </a:extLst>
          </a:blip>
          <a:srcRect t="60813" r="52919"/>
          <a:stretch/>
        </p:blipFill>
        <p:spPr>
          <a:xfrm>
            <a:off x="1255285" y="8698459"/>
            <a:ext cx="406487" cy="335455"/>
          </a:xfrm>
          <a:prstGeom prst="rect">
            <a:avLst/>
          </a:prstGeom>
        </p:spPr>
      </p:pic>
      <p:pic>
        <p:nvPicPr>
          <p:cNvPr id="25" name="図 24">
            <a:extLst>
              <a:ext uri="{FF2B5EF4-FFF2-40B4-BE49-F238E27FC236}">
                <a16:creationId xmlns:a16="http://schemas.microsoft.com/office/drawing/2014/main" id="{40638E4F-9D12-D414-B051-5FEBF22457D2}"/>
              </a:ext>
            </a:extLst>
          </p:cNvPr>
          <p:cNvPicPr>
            <a:picLocks noChangeAspect="1"/>
          </p:cNvPicPr>
          <p:nvPr/>
        </p:nvPicPr>
        <p:blipFill rotWithShape="1">
          <a:blip r:embed="rId4">
            <a:extLst>
              <a:ext uri="{28A0092B-C50C-407E-A947-70E740481C1C}">
                <a14:useLocalDpi xmlns:a14="http://schemas.microsoft.com/office/drawing/2010/main" val="0"/>
              </a:ext>
            </a:extLst>
          </a:blip>
          <a:srcRect l="56418" t="-5004" r="-7044" b="57268"/>
          <a:stretch/>
        </p:blipFill>
        <p:spPr>
          <a:xfrm>
            <a:off x="623012" y="9174831"/>
            <a:ext cx="607719" cy="499583"/>
          </a:xfrm>
          <a:prstGeom prst="rect">
            <a:avLst/>
          </a:prstGeom>
        </p:spPr>
      </p:pic>
      <p:pic>
        <p:nvPicPr>
          <p:cNvPr id="26" name="図 25">
            <a:extLst>
              <a:ext uri="{FF2B5EF4-FFF2-40B4-BE49-F238E27FC236}">
                <a16:creationId xmlns:a16="http://schemas.microsoft.com/office/drawing/2014/main" id="{CB8C7146-86D7-B319-EA41-3C56DC70B111}"/>
              </a:ext>
            </a:extLst>
          </p:cNvPr>
          <p:cNvPicPr>
            <a:picLocks noChangeAspect="1"/>
          </p:cNvPicPr>
          <p:nvPr/>
        </p:nvPicPr>
        <p:blipFill rotWithShape="1">
          <a:blip r:embed="rId4">
            <a:extLst>
              <a:ext uri="{28A0092B-C50C-407E-A947-70E740481C1C}">
                <a14:useLocalDpi xmlns:a14="http://schemas.microsoft.com/office/drawing/2010/main" val="0"/>
              </a:ext>
            </a:extLst>
          </a:blip>
          <a:srcRect l="60095" t="54887" r="-4371" b="-3589"/>
          <a:stretch/>
        </p:blipFill>
        <p:spPr>
          <a:xfrm>
            <a:off x="1197256" y="9142815"/>
            <a:ext cx="500241" cy="479715"/>
          </a:xfrm>
          <a:prstGeom prst="rect">
            <a:avLst/>
          </a:prstGeom>
        </p:spPr>
      </p:pic>
      <p:pic>
        <p:nvPicPr>
          <p:cNvPr id="27" name="図 26">
            <a:extLst>
              <a:ext uri="{FF2B5EF4-FFF2-40B4-BE49-F238E27FC236}">
                <a16:creationId xmlns:a16="http://schemas.microsoft.com/office/drawing/2014/main" id="{F46ED06D-7B45-3485-345D-F929DB3447E3}"/>
              </a:ext>
            </a:extLst>
          </p:cNvPr>
          <p:cNvPicPr>
            <a:picLocks noChangeAspect="1"/>
          </p:cNvPicPr>
          <p:nvPr/>
        </p:nvPicPr>
        <p:blipFill rotWithShape="1">
          <a:blip r:embed="rId4">
            <a:extLst>
              <a:ext uri="{28A0092B-C50C-407E-A947-70E740481C1C}">
                <a14:useLocalDpi xmlns:a14="http://schemas.microsoft.com/office/drawing/2010/main" val="0"/>
              </a:ext>
            </a:extLst>
          </a:blip>
          <a:srcRect l="-6406" t="54888" r="54691" b="-7102"/>
          <a:stretch/>
        </p:blipFill>
        <p:spPr>
          <a:xfrm>
            <a:off x="137995" y="8679047"/>
            <a:ext cx="607718" cy="439299"/>
          </a:xfrm>
          <a:prstGeom prst="rect">
            <a:avLst/>
          </a:prstGeom>
        </p:spPr>
      </p:pic>
      <p:pic>
        <p:nvPicPr>
          <p:cNvPr id="28" name="図 27">
            <a:extLst>
              <a:ext uri="{FF2B5EF4-FFF2-40B4-BE49-F238E27FC236}">
                <a16:creationId xmlns:a16="http://schemas.microsoft.com/office/drawing/2014/main" id="{0AC544CC-9B3A-263C-8B06-979D5F5BAD7A}"/>
              </a:ext>
            </a:extLst>
          </p:cNvPr>
          <p:cNvPicPr>
            <a:picLocks noChangeAspect="1"/>
          </p:cNvPicPr>
          <p:nvPr/>
        </p:nvPicPr>
        <p:blipFill rotWithShape="1">
          <a:blip r:embed="rId5">
            <a:extLst>
              <a:ext uri="{28A0092B-C50C-407E-A947-70E740481C1C}">
                <a14:useLocalDpi xmlns:a14="http://schemas.microsoft.com/office/drawing/2010/main" val="0"/>
              </a:ext>
            </a:extLst>
          </a:blip>
          <a:srcRect r="54716" b="52917"/>
          <a:stretch/>
        </p:blipFill>
        <p:spPr>
          <a:xfrm>
            <a:off x="665015" y="8628274"/>
            <a:ext cx="607718" cy="626474"/>
          </a:xfrm>
          <a:prstGeom prst="rect">
            <a:avLst/>
          </a:prstGeom>
        </p:spPr>
      </p:pic>
    </p:spTree>
    <p:extLst>
      <p:ext uri="{BB962C8B-B14F-4D97-AF65-F5344CB8AC3E}">
        <p14:creationId xmlns:p14="http://schemas.microsoft.com/office/powerpoint/2010/main" val="39355051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TotalTime>
  <Words>1084</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F910新コミック体</vt:lpstr>
      <vt:lpstr>HGP創英角ｺﾞｼｯｸUB</vt:lpstr>
      <vt:lpstr>HGP創英角ﾎﾟｯﾌﾟ体</vt: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千奈</dc:creator>
  <cp:lastModifiedBy>MAEKAWA RIKO</cp:lastModifiedBy>
  <cp:revision>49</cp:revision>
  <dcterms:created xsi:type="dcterms:W3CDTF">2020-07-06T00:41:41Z</dcterms:created>
  <dcterms:modified xsi:type="dcterms:W3CDTF">2022-09-14T08:23:50Z</dcterms:modified>
</cp:coreProperties>
</file>