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B7E8FF"/>
    <a:srgbClr val="012060"/>
    <a:srgbClr val="FFFF81"/>
    <a:srgbClr val="FFFF4C"/>
    <a:srgbClr val="F81417"/>
    <a:srgbClr val="D1F1FF"/>
    <a:srgbClr val="FFFFFF"/>
    <a:srgbClr val="DC4C38"/>
    <a:srgbClr val="3F4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4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2346" y="24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EC96-590B-4BC2-AF20-E65BF3E99515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34185-EE4E-4CAD-87B2-B571675691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0441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EC96-590B-4BC2-AF20-E65BF3E99515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34185-EE4E-4CAD-87B2-B571675691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065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EC96-590B-4BC2-AF20-E65BF3E99515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34185-EE4E-4CAD-87B2-B571675691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780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EC96-590B-4BC2-AF20-E65BF3E99515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34185-EE4E-4CAD-87B2-B571675691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8754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EC96-590B-4BC2-AF20-E65BF3E99515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34185-EE4E-4CAD-87B2-B571675691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856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EC96-590B-4BC2-AF20-E65BF3E99515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34185-EE4E-4CAD-87B2-B571675691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4177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EC96-590B-4BC2-AF20-E65BF3E99515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34185-EE4E-4CAD-87B2-B571675691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88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EC96-590B-4BC2-AF20-E65BF3E99515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34185-EE4E-4CAD-87B2-B571675691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896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EC96-590B-4BC2-AF20-E65BF3E99515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34185-EE4E-4CAD-87B2-B571675691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9565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EC96-590B-4BC2-AF20-E65BF3E99515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34185-EE4E-4CAD-87B2-B571675691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717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EC96-590B-4BC2-AF20-E65BF3E99515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34185-EE4E-4CAD-87B2-B571675691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2904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4EC96-590B-4BC2-AF20-E65BF3E99515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34185-EE4E-4CAD-87B2-B571675691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271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png"/><Relationship Id="rId5" Type="http://schemas.openxmlformats.org/officeDocument/2006/relationships/image" Target="../media/image3.jpe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microsoft.com/office/2007/relationships/hdphoto" Target="../media/hdphoto2.wdp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="" xmlns:a16="http://schemas.microsoft.com/office/drawing/2014/main" id="{907DB100-2B01-8A44-9237-A85165116578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FFF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5" name="図 6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7" t="45437" r="26378"/>
          <a:stretch/>
        </p:blipFill>
        <p:spPr>
          <a:xfrm>
            <a:off x="4297294" y="3742933"/>
            <a:ext cx="1750462" cy="1690200"/>
          </a:xfrm>
          <a:prstGeom prst="flowChartConnector">
            <a:avLst/>
          </a:prstGeom>
        </p:spPr>
      </p:pic>
      <p:pic>
        <p:nvPicPr>
          <p:cNvPr id="64" name="図 6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3" t="-3630" r="-1" b="40192"/>
          <a:stretch/>
        </p:blipFill>
        <p:spPr>
          <a:xfrm>
            <a:off x="5720375" y="1834032"/>
            <a:ext cx="1277368" cy="1342218"/>
          </a:xfrm>
          <a:prstGeom prst="flowChartConnector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4" t="46818" r="25278" b="1066"/>
          <a:stretch/>
        </p:blipFill>
        <p:spPr>
          <a:xfrm>
            <a:off x="3181412" y="-292501"/>
            <a:ext cx="2696978" cy="2354144"/>
          </a:xfrm>
          <a:prstGeom prst="flowChartConnector">
            <a:avLst/>
          </a:prstGeom>
        </p:spPr>
      </p:pic>
      <p:pic>
        <p:nvPicPr>
          <p:cNvPr id="66" name="図 6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2" t="-2918" r="49747" b="41613"/>
          <a:stretch/>
        </p:blipFill>
        <p:spPr>
          <a:xfrm>
            <a:off x="5889496" y="5078488"/>
            <a:ext cx="1022273" cy="1031240"/>
          </a:xfrm>
          <a:prstGeom prst="flowChartConnector">
            <a:avLst/>
          </a:prstGeom>
        </p:spPr>
      </p:pic>
      <p:sp>
        <p:nvSpPr>
          <p:cNvPr id="8" name="楕円 7">
            <a:extLst>
              <a:ext uri="{FF2B5EF4-FFF2-40B4-BE49-F238E27FC236}">
                <a16:creationId xmlns="" xmlns:a16="http://schemas.microsoft.com/office/drawing/2014/main" id="{3C37E22D-A933-03D0-4CC0-5FB8DD05D005}"/>
              </a:ext>
            </a:extLst>
          </p:cNvPr>
          <p:cNvSpPr>
            <a:spLocks noChangeAspect="1"/>
          </p:cNvSpPr>
          <p:nvPr/>
        </p:nvSpPr>
        <p:spPr>
          <a:xfrm>
            <a:off x="100453" y="1493391"/>
            <a:ext cx="4793437" cy="4793437"/>
          </a:xfrm>
          <a:prstGeom prst="ellipse">
            <a:avLst/>
          </a:prstGeom>
          <a:solidFill>
            <a:srgbClr val="B7E8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1" name="楕円 90">
            <a:extLst>
              <a:ext uri="{FF2B5EF4-FFF2-40B4-BE49-F238E27FC236}">
                <a16:creationId xmlns="" xmlns:a16="http://schemas.microsoft.com/office/drawing/2014/main" id="{CDAC2576-D43C-3730-41D1-1275F53F882D}"/>
              </a:ext>
            </a:extLst>
          </p:cNvPr>
          <p:cNvSpPr>
            <a:spLocks noChangeAspect="1"/>
          </p:cNvSpPr>
          <p:nvPr/>
        </p:nvSpPr>
        <p:spPr>
          <a:xfrm>
            <a:off x="249909" y="4818185"/>
            <a:ext cx="1527336" cy="1527336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="" xmlns:a16="http://schemas.microsoft.com/office/drawing/2014/main" id="{86DDF0CF-71E2-DFC3-55FE-11BDB6A9FA3C}"/>
              </a:ext>
            </a:extLst>
          </p:cNvPr>
          <p:cNvSpPr txBox="1"/>
          <p:nvPr/>
        </p:nvSpPr>
        <p:spPr>
          <a:xfrm>
            <a:off x="4069179" y="413994"/>
            <a:ext cx="2646878" cy="21441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rtlCol="0">
            <a:spAutoFit/>
          </a:bodyPr>
          <a:lstStyle/>
          <a:p>
            <a:r>
              <a:rPr kumimoji="1" lang="ja-JP" altLang="en-US" sz="16000" dirty="0">
                <a:ln w="190500">
                  <a:solidFill>
                    <a:schemeClr val="bg1"/>
                  </a:solidFill>
                </a:ln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夏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="" xmlns:a16="http://schemas.microsoft.com/office/drawing/2014/main" id="{62F22996-CB69-0628-D8DD-2B808D9FE599}"/>
              </a:ext>
            </a:extLst>
          </p:cNvPr>
          <p:cNvSpPr txBox="1"/>
          <p:nvPr/>
        </p:nvSpPr>
        <p:spPr>
          <a:xfrm>
            <a:off x="4186409" y="2391936"/>
            <a:ext cx="2031325" cy="16312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rtlCol="0">
            <a:spAutoFit/>
          </a:bodyPr>
          <a:lstStyle/>
          <a:p>
            <a:r>
              <a:rPr kumimoji="1" lang="ja-JP" altLang="en-US" sz="12000" dirty="0">
                <a:ln w="190500">
                  <a:solidFill>
                    <a:schemeClr val="bg1"/>
                  </a:solidFill>
                </a:ln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ま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="" xmlns:a16="http://schemas.microsoft.com/office/drawing/2014/main" id="{EE52ADB6-08C4-1F6C-D5D3-C076E8047EC5}"/>
              </a:ext>
            </a:extLst>
          </p:cNvPr>
          <p:cNvSpPr txBox="1"/>
          <p:nvPr/>
        </p:nvSpPr>
        <p:spPr>
          <a:xfrm>
            <a:off x="5001428" y="3452952"/>
            <a:ext cx="2031325" cy="16312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rtlCol="0">
            <a:spAutoFit/>
          </a:bodyPr>
          <a:lstStyle/>
          <a:p>
            <a:r>
              <a:rPr kumimoji="1" lang="ja-JP" altLang="en-US" sz="12000" dirty="0">
                <a:ln w="190500">
                  <a:solidFill>
                    <a:schemeClr val="bg1"/>
                  </a:solidFill>
                </a:ln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つ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="" xmlns:a16="http://schemas.microsoft.com/office/drawing/2014/main" id="{D6760E35-379A-740E-DCF4-AE7150EC6BFC}"/>
              </a:ext>
            </a:extLst>
          </p:cNvPr>
          <p:cNvSpPr txBox="1"/>
          <p:nvPr/>
        </p:nvSpPr>
        <p:spPr>
          <a:xfrm>
            <a:off x="4090789" y="413994"/>
            <a:ext cx="2646878" cy="21441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6000" dirty="0" smtClean="0">
                <a:solidFill>
                  <a:srgbClr val="3F4043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夏</a:t>
            </a:r>
            <a:endParaRPr kumimoji="1" lang="ja-JP" altLang="en-US" sz="16000" dirty="0">
              <a:solidFill>
                <a:srgbClr val="3F4043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="" xmlns:a16="http://schemas.microsoft.com/office/drawing/2014/main" id="{74BB630D-1021-BBE0-2FC2-559D8EBAD34A}"/>
              </a:ext>
            </a:extLst>
          </p:cNvPr>
          <p:cNvSpPr txBox="1"/>
          <p:nvPr/>
        </p:nvSpPr>
        <p:spPr>
          <a:xfrm>
            <a:off x="4208019" y="2391936"/>
            <a:ext cx="2031325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2000" dirty="0">
                <a:solidFill>
                  <a:srgbClr val="3F4043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ま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="" xmlns:a16="http://schemas.microsoft.com/office/drawing/2014/main" id="{F0C2A572-475E-A06E-B234-D972D36DF1E2}"/>
              </a:ext>
            </a:extLst>
          </p:cNvPr>
          <p:cNvSpPr txBox="1"/>
          <p:nvPr/>
        </p:nvSpPr>
        <p:spPr>
          <a:xfrm>
            <a:off x="5023038" y="3452952"/>
            <a:ext cx="2031325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2000" dirty="0">
                <a:solidFill>
                  <a:srgbClr val="3F4043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つ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="" xmlns:a16="http://schemas.microsoft.com/office/drawing/2014/main" id="{492ABFF0-52AA-F849-5B3B-05C76D40749C}"/>
              </a:ext>
            </a:extLst>
          </p:cNvPr>
          <p:cNvSpPr txBox="1"/>
          <p:nvPr/>
        </p:nvSpPr>
        <p:spPr>
          <a:xfrm>
            <a:off x="6249083" y="909902"/>
            <a:ext cx="615553" cy="9643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800" b="1" spc="600" dirty="0">
                <a:solidFill>
                  <a:srgbClr val="3F40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なつ</a:t>
            </a:r>
            <a:endParaRPr kumimoji="1" lang="ja-JP" altLang="en-US" sz="2000" b="1" spc="600" dirty="0">
              <a:solidFill>
                <a:srgbClr val="3F40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="" xmlns:a16="http://schemas.microsoft.com/office/drawing/2014/main" id="{55089375-7556-04D2-8BAB-77CE67CEFB88}"/>
              </a:ext>
            </a:extLst>
          </p:cNvPr>
          <p:cNvSpPr/>
          <p:nvPr/>
        </p:nvSpPr>
        <p:spPr>
          <a:xfrm>
            <a:off x="0" y="8139498"/>
            <a:ext cx="6858000" cy="1766503"/>
          </a:xfrm>
          <a:prstGeom prst="rect">
            <a:avLst/>
          </a:prstGeom>
          <a:solidFill>
            <a:srgbClr val="01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="" xmlns:a16="http://schemas.microsoft.com/office/drawing/2014/main" id="{6158DA17-9E2A-1F7B-CD78-8DA48CE188E5}"/>
              </a:ext>
            </a:extLst>
          </p:cNvPr>
          <p:cNvSpPr txBox="1"/>
          <p:nvPr/>
        </p:nvSpPr>
        <p:spPr>
          <a:xfrm>
            <a:off x="1524000" y="-7151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036" name="Picture 12">
            <a:extLst>
              <a:ext uri="{FF2B5EF4-FFF2-40B4-BE49-F238E27FC236}">
                <a16:creationId xmlns="" xmlns:a16="http://schemas.microsoft.com/office/drawing/2014/main" id="{670A2146-7CC7-301E-3ACC-8EA2AAC06A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98" t="33902" r="60764" b="12165"/>
          <a:stretch/>
        </p:blipFill>
        <p:spPr bwMode="auto">
          <a:xfrm>
            <a:off x="-20547" y="-66298"/>
            <a:ext cx="4109805" cy="201219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テキスト ボックス 34">
            <a:extLst>
              <a:ext uri="{FF2B5EF4-FFF2-40B4-BE49-F238E27FC236}">
                <a16:creationId xmlns="" xmlns:a16="http://schemas.microsoft.com/office/drawing/2014/main" id="{52FB4EC6-FA01-7D91-953A-81B8E7B15FBD}"/>
              </a:ext>
            </a:extLst>
          </p:cNvPr>
          <p:cNvSpPr txBox="1"/>
          <p:nvPr/>
        </p:nvSpPr>
        <p:spPr>
          <a:xfrm>
            <a:off x="4315047" y="4707074"/>
            <a:ext cx="2031325" cy="16312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rtlCol="0">
            <a:spAutoFit/>
          </a:bodyPr>
          <a:lstStyle/>
          <a:p>
            <a:r>
              <a:rPr kumimoji="1" lang="ja-JP" altLang="en-US" sz="12000" dirty="0">
                <a:ln w="190500">
                  <a:solidFill>
                    <a:schemeClr val="bg1"/>
                  </a:solidFill>
                </a:ln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="" xmlns:a16="http://schemas.microsoft.com/office/drawing/2014/main" id="{EC01F709-2285-2D87-0758-57BDD1852907}"/>
              </a:ext>
            </a:extLst>
          </p:cNvPr>
          <p:cNvSpPr txBox="1"/>
          <p:nvPr/>
        </p:nvSpPr>
        <p:spPr>
          <a:xfrm>
            <a:off x="4336657" y="4707074"/>
            <a:ext cx="2031325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2000" dirty="0">
                <a:solidFill>
                  <a:srgbClr val="3F4043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="" xmlns:a16="http://schemas.microsoft.com/office/drawing/2014/main" id="{D973E243-35F9-EB1A-3252-3116C502C970}"/>
              </a:ext>
            </a:extLst>
          </p:cNvPr>
          <p:cNvSpPr txBox="1"/>
          <p:nvPr/>
        </p:nvSpPr>
        <p:spPr>
          <a:xfrm>
            <a:off x="640266" y="2444570"/>
            <a:ext cx="36881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ヨーヨーすくい、お菓子すくい、うちわ作りなど楽しいお祭りあそびをご用意しております！かき氷やフライドポテトなどの屋台風スナックもありますよ！親子での素敵な夏の思い出作りにお越しください♪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="" xmlns:a16="http://schemas.microsoft.com/office/drawing/2014/main" id="{5A2FF809-A518-93CD-3A42-293C6A505F56}"/>
              </a:ext>
            </a:extLst>
          </p:cNvPr>
          <p:cNvSpPr txBox="1"/>
          <p:nvPr/>
        </p:nvSpPr>
        <p:spPr>
          <a:xfrm>
            <a:off x="1297075" y="1717863"/>
            <a:ext cx="518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7</a:t>
            </a:r>
            <a:endParaRPr kumimoji="1" lang="ja-JP" altLang="en-US" sz="4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="" xmlns:a16="http://schemas.microsoft.com/office/drawing/2014/main" id="{69534CC7-F936-1CC9-129B-558DF5F49FAF}"/>
              </a:ext>
            </a:extLst>
          </p:cNvPr>
          <p:cNvSpPr txBox="1"/>
          <p:nvPr/>
        </p:nvSpPr>
        <p:spPr>
          <a:xfrm>
            <a:off x="2035908" y="1717863"/>
            <a:ext cx="851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25</a:t>
            </a:r>
            <a:endParaRPr kumimoji="1" lang="ja-JP" altLang="en-US" sz="4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="" xmlns:a16="http://schemas.microsoft.com/office/drawing/2014/main" id="{A1C555BD-85CD-1171-33EF-AC751FC9FB7F}"/>
              </a:ext>
            </a:extLst>
          </p:cNvPr>
          <p:cNvSpPr txBox="1"/>
          <p:nvPr/>
        </p:nvSpPr>
        <p:spPr>
          <a:xfrm>
            <a:off x="1693207" y="1941352"/>
            <a:ext cx="41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月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="" xmlns:a16="http://schemas.microsoft.com/office/drawing/2014/main" id="{A03AFFAD-1FED-B388-0CB3-CEB25E5B1570}"/>
              </a:ext>
            </a:extLst>
          </p:cNvPr>
          <p:cNvSpPr txBox="1"/>
          <p:nvPr/>
        </p:nvSpPr>
        <p:spPr>
          <a:xfrm>
            <a:off x="2679801" y="1941352"/>
            <a:ext cx="41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="" xmlns:a16="http://schemas.microsoft.com/office/drawing/2014/main" id="{E03D46C9-0401-6688-575D-D9E9253CFEA1}"/>
              </a:ext>
            </a:extLst>
          </p:cNvPr>
          <p:cNvSpPr txBox="1"/>
          <p:nvPr/>
        </p:nvSpPr>
        <p:spPr>
          <a:xfrm>
            <a:off x="3028978" y="1941352"/>
            <a:ext cx="711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kumimoji="1"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土</a:t>
            </a:r>
            <a:r>
              <a:rPr kumimoji="1"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kumimoji="1" lang="ja-JP" altLang="en-US" sz="2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6" name="正方形/長方形 85">
            <a:extLst>
              <a:ext uri="{FF2B5EF4-FFF2-40B4-BE49-F238E27FC236}">
                <a16:creationId xmlns="" xmlns:a16="http://schemas.microsoft.com/office/drawing/2014/main" id="{B6E35AC8-9AE7-E987-7E27-935BFE8D4701}"/>
              </a:ext>
            </a:extLst>
          </p:cNvPr>
          <p:cNvSpPr/>
          <p:nvPr/>
        </p:nvSpPr>
        <p:spPr>
          <a:xfrm>
            <a:off x="727219" y="3283659"/>
            <a:ext cx="3519238" cy="14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7" name="テキスト ボックス 86">
            <a:extLst>
              <a:ext uri="{FF2B5EF4-FFF2-40B4-BE49-F238E27FC236}">
                <a16:creationId xmlns="" xmlns:a16="http://schemas.microsoft.com/office/drawing/2014/main" id="{1F5EA707-EBD9-9A01-096E-F0080CD52542}"/>
              </a:ext>
            </a:extLst>
          </p:cNvPr>
          <p:cNvSpPr txBox="1"/>
          <p:nvPr/>
        </p:nvSpPr>
        <p:spPr>
          <a:xfrm>
            <a:off x="748890" y="3256356"/>
            <a:ext cx="3475895" cy="1445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1000" b="1" dirty="0">
                <a:solidFill>
                  <a:srgbClr val="01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000" b="1" dirty="0">
                <a:solidFill>
                  <a:srgbClr val="01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詳細情報</a:t>
            </a:r>
            <a:r>
              <a:rPr kumimoji="1" lang="en-US" altLang="ja-JP" sz="1000" b="1" dirty="0">
                <a:solidFill>
                  <a:srgbClr val="01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>
              <a:lnSpc>
                <a:spcPct val="150000"/>
              </a:lnSpc>
            </a:pPr>
            <a:r>
              <a:rPr kumimoji="1" lang="ja-JP" altLang="en-US" sz="1000" b="1" dirty="0">
                <a:solidFill>
                  <a:srgbClr val="01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日程：</a:t>
            </a:r>
            <a:r>
              <a:rPr kumimoji="1" lang="en-US" altLang="ja-JP" sz="1000" b="1" dirty="0">
                <a:solidFill>
                  <a:srgbClr val="01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kumimoji="1" lang="ja-JP" altLang="en-US" sz="1000" b="1" dirty="0">
                <a:solidFill>
                  <a:srgbClr val="01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000" b="1" dirty="0">
                <a:solidFill>
                  <a:srgbClr val="01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25</a:t>
            </a:r>
            <a:r>
              <a:rPr kumimoji="1" lang="ja-JP" altLang="en-US" sz="1000" b="1" dirty="0">
                <a:solidFill>
                  <a:srgbClr val="01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en-US" altLang="ja-JP" sz="1000" b="1" dirty="0">
                <a:solidFill>
                  <a:srgbClr val="01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000" b="1" dirty="0">
                <a:solidFill>
                  <a:srgbClr val="01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土</a:t>
            </a:r>
            <a:r>
              <a:rPr kumimoji="1" lang="en-US" altLang="ja-JP" sz="1000" b="1" dirty="0">
                <a:solidFill>
                  <a:srgbClr val="01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pPr>
              <a:lnSpc>
                <a:spcPct val="150000"/>
              </a:lnSpc>
            </a:pPr>
            <a:r>
              <a:rPr kumimoji="1" lang="ja-JP" altLang="en-US" sz="1000" b="1" dirty="0">
                <a:solidFill>
                  <a:srgbClr val="01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時間：</a:t>
            </a:r>
            <a:r>
              <a:rPr kumimoji="1" lang="en-US" altLang="ja-JP" sz="1000" b="1" dirty="0">
                <a:solidFill>
                  <a:srgbClr val="01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10:00~ (</a:t>
            </a:r>
            <a:r>
              <a:rPr kumimoji="1" lang="ja-JP" altLang="en-US" sz="1000" b="1" dirty="0">
                <a:solidFill>
                  <a:srgbClr val="01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受付</a:t>
            </a:r>
            <a:r>
              <a:rPr kumimoji="1" lang="en-US" altLang="ja-JP" sz="1000" b="1" dirty="0">
                <a:solidFill>
                  <a:srgbClr val="01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9:45~)</a:t>
            </a:r>
          </a:p>
          <a:p>
            <a:pPr>
              <a:lnSpc>
                <a:spcPct val="150000"/>
              </a:lnSpc>
            </a:pPr>
            <a:r>
              <a:rPr kumimoji="1" lang="ja-JP" altLang="en-US" sz="1000" b="1" dirty="0">
                <a:solidFill>
                  <a:srgbClr val="01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場所：</a:t>
            </a:r>
            <a:r>
              <a:rPr kumimoji="1" lang="en-US" altLang="ja-JP" sz="1000" b="1" dirty="0">
                <a:solidFill>
                  <a:srgbClr val="01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GCLIP</a:t>
            </a:r>
            <a:r>
              <a:rPr kumimoji="1" lang="ja-JP" altLang="en-US" sz="1000" b="1" dirty="0">
                <a:solidFill>
                  <a:srgbClr val="01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幼稚園</a:t>
            </a:r>
            <a:endParaRPr kumimoji="1" lang="en-US" altLang="ja-JP" sz="1000" b="1" dirty="0">
              <a:solidFill>
                <a:srgbClr val="01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000" b="1" dirty="0">
                <a:solidFill>
                  <a:srgbClr val="01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対象：</a:t>
            </a:r>
            <a:r>
              <a:rPr kumimoji="1" lang="en-US" altLang="ja-JP" sz="1000" b="1" dirty="0">
                <a:solidFill>
                  <a:srgbClr val="01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2019</a:t>
            </a:r>
            <a:r>
              <a:rPr kumimoji="1" lang="ja-JP" altLang="en-US" sz="1000" b="1" dirty="0">
                <a:solidFill>
                  <a:srgbClr val="01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000" b="1" dirty="0">
                <a:solidFill>
                  <a:srgbClr val="01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sz="1000" b="1" dirty="0">
                <a:solidFill>
                  <a:srgbClr val="01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000" b="1" dirty="0">
                <a:solidFill>
                  <a:srgbClr val="01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1000" b="1" dirty="0">
                <a:solidFill>
                  <a:srgbClr val="01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日～</a:t>
            </a:r>
            <a:r>
              <a:rPr kumimoji="1" lang="en-US" altLang="ja-JP" sz="1000" b="1" dirty="0">
                <a:solidFill>
                  <a:srgbClr val="01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2021</a:t>
            </a:r>
            <a:r>
              <a:rPr kumimoji="1" lang="ja-JP" altLang="en-US" sz="1000" b="1" dirty="0">
                <a:solidFill>
                  <a:srgbClr val="01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000" b="1" dirty="0">
                <a:solidFill>
                  <a:srgbClr val="01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sz="1000" b="1" dirty="0">
                <a:solidFill>
                  <a:srgbClr val="01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000" b="1" dirty="0">
                <a:solidFill>
                  <a:srgbClr val="01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000" b="1" dirty="0">
                <a:solidFill>
                  <a:srgbClr val="01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日生まれのお子さまと</a:t>
            </a:r>
            <a:endParaRPr kumimoji="1" lang="en-US" altLang="ja-JP" sz="1000" b="1" dirty="0">
              <a:solidFill>
                <a:srgbClr val="01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1000" b="1" dirty="0">
                <a:solidFill>
                  <a:srgbClr val="01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kumimoji="1" lang="ja-JP" altLang="en-US" sz="1000" b="1" dirty="0">
                <a:solidFill>
                  <a:srgbClr val="01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その保護者の皆さま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="" xmlns:a16="http://schemas.microsoft.com/office/drawing/2014/main" id="{C062B40C-F72D-F04C-DC3B-6EADF6EC2D20}"/>
              </a:ext>
            </a:extLst>
          </p:cNvPr>
          <p:cNvSpPr txBox="1"/>
          <p:nvPr/>
        </p:nvSpPr>
        <p:spPr>
          <a:xfrm>
            <a:off x="1795710" y="4744498"/>
            <a:ext cx="1991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注意事項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9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対象は幼稚園入園前のお子様とその保護者の皆様です。</a:t>
            </a:r>
            <a:endParaRPr kumimoji="1" lang="en-US" altLang="ja-JP" sz="9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9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お電話、または専用ページよりお申込みください。</a:t>
            </a:r>
            <a:endParaRPr kumimoji="1" lang="en-US" altLang="ja-JP" sz="9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9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感染予防対策を徹底しておりますが、情勢によってイベント内容の変更、または入場制限を行う場合がございます。</a:t>
            </a:r>
          </a:p>
        </p:txBody>
      </p:sp>
      <p:pic>
        <p:nvPicPr>
          <p:cNvPr id="100" name="図 99" descr="草, 人, 女の子, 少し が含まれている画像&#10;&#10;自動的に生成された説明">
            <a:extLst>
              <a:ext uri="{FF2B5EF4-FFF2-40B4-BE49-F238E27FC236}">
                <a16:creationId xmlns="" xmlns:a16="http://schemas.microsoft.com/office/drawing/2014/main" id="{5D8A113E-E5AA-262B-DA88-0FAEC51843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" t="5041" r="2543" b="6942"/>
          <a:stretch>
            <a:fillRect/>
          </a:stretch>
        </p:blipFill>
        <p:spPr>
          <a:xfrm>
            <a:off x="0" y="6554455"/>
            <a:ext cx="2286000" cy="1589909"/>
          </a:xfrm>
          <a:custGeom>
            <a:avLst/>
            <a:gdLst>
              <a:gd name="connsiteX0" fmla="*/ 0 w 2230748"/>
              <a:gd name="connsiteY0" fmla="*/ 0 h 1551481"/>
              <a:gd name="connsiteX1" fmla="*/ 2230748 w 2230748"/>
              <a:gd name="connsiteY1" fmla="*/ 0 h 1551481"/>
              <a:gd name="connsiteX2" fmla="*/ 2230748 w 2230748"/>
              <a:gd name="connsiteY2" fmla="*/ 1551481 h 1551481"/>
              <a:gd name="connsiteX3" fmla="*/ 0 w 2230748"/>
              <a:gd name="connsiteY3" fmla="*/ 1551481 h 155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0748" h="1551481">
                <a:moveTo>
                  <a:pt x="0" y="0"/>
                </a:moveTo>
                <a:lnTo>
                  <a:pt x="2230748" y="0"/>
                </a:lnTo>
                <a:lnTo>
                  <a:pt x="2230748" y="1551481"/>
                </a:lnTo>
                <a:lnTo>
                  <a:pt x="0" y="1551481"/>
                </a:lnTo>
                <a:close/>
              </a:path>
            </a:pathLst>
          </a:custGeom>
        </p:spPr>
      </p:pic>
      <p:pic>
        <p:nvPicPr>
          <p:cNvPr id="104" name="図 103" descr="部屋 が含まれている画像&#10;&#10;自動的に生成された説明">
            <a:extLst>
              <a:ext uri="{FF2B5EF4-FFF2-40B4-BE49-F238E27FC236}">
                <a16:creationId xmlns="" xmlns:a16="http://schemas.microsoft.com/office/drawing/2014/main" id="{05D4DAB1-7E10-66DF-FF08-A6D2040288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5" t="15034" r="3929" b="4950"/>
          <a:stretch>
            <a:fillRect/>
          </a:stretch>
        </p:blipFill>
        <p:spPr>
          <a:xfrm>
            <a:off x="2286000" y="6554455"/>
            <a:ext cx="2286000" cy="1589909"/>
          </a:xfrm>
          <a:custGeom>
            <a:avLst/>
            <a:gdLst>
              <a:gd name="connsiteX0" fmla="*/ 0 w 2230748"/>
              <a:gd name="connsiteY0" fmla="*/ 0 h 1551481"/>
              <a:gd name="connsiteX1" fmla="*/ 2230748 w 2230748"/>
              <a:gd name="connsiteY1" fmla="*/ 0 h 1551481"/>
              <a:gd name="connsiteX2" fmla="*/ 2230748 w 2230748"/>
              <a:gd name="connsiteY2" fmla="*/ 1551481 h 1551481"/>
              <a:gd name="connsiteX3" fmla="*/ 0 w 2230748"/>
              <a:gd name="connsiteY3" fmla="*/ 1551481 h 155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0748" h="1551481">
                <a:moveTo>
                  <a:pt x="0" y="0"/>
                </a:moveTo>
                <a:lnTo>
                  <a:pt x="2230748" y="0"/>
                </a:lnTo>
                <a:lnTo>
                  <a:pt x="2230748" y="1551481"/>
                </a:lnTo>
                <a:lnTo>
                  <a:pt x="0" y="1551481"/>
                </a:lnTo>
                <a:close/>
              </a:path>
            </a:pathLst>
          </a:custGeom>
        </p:spPr>
      </p:pic>
      <p:sp>
        <p:nvSpPr>
          <p:cNvPr id="105" name="テキスト ボックス 104">
            <a:extLst>
              <a:ext uri="{FF2B5EF4-FFF2-40B4-BE49-F238E27FC236}">
                <a16:creationId xmlns="" xmlns:a16="http://schemas.microsoft.com/office/drawing/2014/main" id="{6DDDF09C-9D14-B170-8F80-03AE841AB32E}"/>
              </a:ext>
            </a:extLst>
          </p:cNvPr>
          <p:cNvSpPr txBox="1"/>
          <p:nvPr/>
        </p:nvSpPr>
        <p:spPr>
          <a:xfrm>
            <a:off x="18945" y="8437982"/>
            <a:ext cx="246789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ご参加は</a:t>
            </a:r>
            <a:r>
              <a:rPr kumimoji="1" lang="ja-JP" altLang="en-US" sz="9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お申込み制</a:t>
            </a:r>
            <a:r>
              <a:rPr kumimoji="1" lang="ja-JP" altLang="en-US" sz="9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となっております。</a:t>
            </a:r>
            <a:endParaRPr kumimoji="1" lang="en-US" altLang="ja-JP" sz="9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お申込みはお電話または専用ページから！</a:t>
            </a:r>
            <a:endParaRPr kumimoji="1" lang="ja-JP" altLang="en-US" sz="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6" name="テキスト ボックス 105">
            <a:extLst>
              <a:ext uri="{FF2B5EF4-FFF2-40B4-BE49-F238E27FC236}">
                <a16:creationId xmlns="" xmlns:a16="http://schemas.microsoft.com/office/drawing/2014/main" id="{C88D76A7-1C7B-AAFB-DC3A-A954F2F71BD0}"/>
              </a:ext>
            </a:extLst>
          </p:cNvPr>
          <p:cNvSpPr txBox="1"/>
          <p:nvPr/>
        </p:nvSpPr>
        <p:spPr>
          <a:xfrm>
            <a:off x="3511280" y="9327761"/>
            <a:ext cx="15045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http://www.gclip.net/</a:t>
            </a:r>
          </a:p>
        </p:txBody>
      </p:sp>
      <p:sp>
        <p:nvSpPr>
          <p:cNvPr id="107" name="角丸四角形 66">
            <a:extLst>
              <a:ext uri="{FF2B5EF4-FFF2-40B4-BE49-F238E27FC236}">
                <a16:creationId xmlns="" xmlns:a16="http://schemas.microsoft.com/office/drawing/2014/main" id="{18DE92C9-0C38-1364-07C3-ADD98358BC3D}"/>
              </a:ext>
            </a:extLst>
          </p:cNvPr>
          <p:cNvSpPr/>
          <p:nvPr/>
        </p:nvSpPr>
        <p:spPr>
          <a:xfrm>
            <a:off x="3551344" y="9126872"/>
            <a:ext cx="1106424" cy="1963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GCLIP</a:t>
            </a:r>
            <a:r>
              <a:rPr kumimoji="1" lang="ja-JP" altLang="en-US" sz="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幼稚園</a:t>
            </a:r>
          </a:p>
        </p:txBody>
      </p:sp>
      <p:sp>
        <p:nvSpPr>
          <p:cNvPr id="108" name="正方形/長方形 107">
            <a:extLst>
              <a:ext uri="{FF2B5EF4-FFF2-40B4-BE49-F238E27FC236}">
                <a16:creationId xmlns="" xmlns:a16="http://schemas.microsoft.com/office/drawing/2014/main" id="{F56EF7D5-97A9-5087-8906-E4231B97D88A}"/>
              </a:ext>
            </a:extLst>
          </p:cNvPr>
          <p:cNvSpPr/>
          <p:nvPr/>
        </p:nvSpPr>
        <p:spPr>
          <a:xfrm>
            <a:off x="4703649" y="9122967"/>
            <a:ext cx="514800" cy="1963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検索</a:t>
            </a:r>
          </a:p>
        </p:txBody>
      </p:sp>
      <p:sp>
        <p:nvSpPr>
          <p:cNvPr id="109" name="右矢印 34">
            <a:extLst>
              <a:ext uri="{FF2B5EF4-FFF2-40B4-BE49-F238E27FC236}">
                <a16:creationId xmlns="" xmlns:a16="http://schemas.microsoft.com/office/drawing/2014/main" id="{987D9D73-E41C-FCBA-D41F-7E80E5B67992}"/>
              </a:ext>
            </a:extLst>
          </p:cNvPr>
          <p:cNvSpPr/>
          <p:nvPr/>
        </p:nvSpPr>
        <p:spPr>
          <a:xfrm rot="12830729">
            <a:off x="5154441" y="9268361"/>
            <a:ext cx="158400" cy="1188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3" name="直線コネクタ 112">
            <a:extLst>
              <a:ext uri="{FF2B5EF4-FFF2-40B4-BE49-F238E27FC236}">
                <a16:creationId xmlns="" xmlns:a16="http://schemas.microsoft.com/office/drawing/2014/main" id="{12CB2146-5E37-BC79-28B2-C1E0251A5A0A}"/>
              </a:ext>
            </a:extLst>
          </p:cNvPr>
          <p:cNvCxnSpPr/>
          <p:nvPr/>
        </p:nvCxnSpPr>
        <p:spPr>
          <a:xfrm>
            <a:off x="2199467" y="8319054"/>
            <a:ext cx="50828" cy="12812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="" xmlns:a16="http://schemas.microsoft.com/office/drawing/2014/main" id="{AA5E4AE8-E6CC-7935-B183-1613B049A236}"/>
              </a:ext>
            </a:extLst>
          </p:cNvPr>
          <p:cNvSpPr txBox="1"/>
          <p:nvPr/>
        </p:nvSpPr>
        <p:spPr>
          <a:xfrm>
            <a:off x="27296" y="64427"/>
            <a:ext cx="186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spc="300" dirty="0">
                <a:latin typeface="Meiryo UI" panose="020B0604030504040204" pitchFamily="50" charset="-128"/>
                <a:ea typeface="Meiryo UI" panose="020B0604030504040204" pitchFamily="50" charset="-128"/>
              </a:rPr>
              <a:t>学校法人市ヶ谷学園</a:t>
            </a:r>
            <a:endParaRPr kumimoji="1" lang="en-US" altLang="ja-JP" sz="1200" spc="3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200" spc="300" dirty="0">
                <a:latin typeface="Meiryo UI" panose="020B0604030504040204" pitchFamily="50" charset="-128"/>
                <a:ea typeface="Meiryo UI" panose="020B0604030504040204" pitchFamily="50" charset="-128"/>
              </a:rPr>
              <a:t>GCLIP</a:t>
            </a:r>
            <a:r>
              <a:rPr kumimoji="1" lang="ja-JP" altLang="en-US" sz="1200" spc="300" dirty="0">
                <a:latin typeface="Meiryo UI" panose="020B0604030504040204" pitchFamily="50" charset="-128"/>
                <a:ea typeface="Meiryo UI" panose="020B0604030504040204" pitchFamily="50" charset="-128"/>
              </a:rPr>
              <a:t>幼稚園</a:t>
            </a:r>
          </a:p>
        </p:txBody>
      </p:sp>
      <p:sp>
        <p:nvSpPr>
          <p:cNvPr id="115" name="テキスト ボックス 114">
            <a:extLst>
              <a:ext uri="{FF2B5EF4-FFF2-40B4-BE49-F238E27FC236}">
                <a16:creationId xmlns="" xmlns:a16="http://schemas.microsoft.com/office/drawing/2014/main" id="{A2E8D89A-228B-7041-9FFB-AD3DA420F658}"/>
              </a:ext>
            </a:extLst>
          </p:cNvPr>
          <p:cNvSpPr txBox="1"/>
          <p:nvPr/>
        </p:nvSpPr>
        <p:spPr>
          <a:xfrm>
            <a:off x="2176848" y="8258819"/>
            <a:ext cx="11313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専用ページはこちら</a:t>
            </a:r>
          </a:p>
        </p:txBody>
      </p:sp>
      <p:cxnSp>
        <p:nvCxnSpPr>
          <p:cNvPr id="116" name="直線コネクタ 115">
            <a:extLst>
              <a:ext uri="{FF2B5EF4-FFF2-40B4-BE49-F238E27FC236}">
                <a16:creationId xmlns="" xmlns:a16="http://schemas.microsoft.com/office/drawing/2014/main" id="{A9D3DB9F-D74E-7CB6-A4EC-172B3F48F03D}"/>
              </a:ext>
            </a:extLst>
          </p:cNvPr>
          <p:cNvCxnSpPr/>
          <p:nvPr/>
        </p:nvCxnSpPr>
        <p:spPr>
          <a:xfrm flipH="1">
            <a:off x="3239276" y="8319054"/>
            <a:ext cx="50828" cy="12812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>
            <a:extLst>
              <a:ext uri="{FF2B5EF4-FFF2-40B4-BE49-F238E27FC236}">
                <a16:creationId xmlns="" xmlns:a16="http://schemas.microsoft.com/office/drawing/2014/main" id="{EB4A4F58-D603-DCEE-3194-70AB4A913CEB}"/>
              </a:ext>
            </a:extLst>
          </p:cNvPr>
          <p:cNvCxnSpPr/>
          <p:nvPr/>
        </p:nvCxnSpPr>
        <p:spPr>
          <a:xfrm>
            <a:off x="3422811" y="8229113"/>
            <a:ext cx="0" cy="1260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テキスト ボックス 68">
            <a:extLst>
              <a:ext uri="{FF2B5EF4-FFF2-40B4-BE49-F238E27FC236}">
                <a16:creationId xmlns="" xmlns:a16="http://schemas.microsoft.com/office/drawing/2014/main" id="{ED90A136-D159-2DFA-EC43-B5D6609D7141}"/>
              </a:ext>
            </a:extLst>
          </p:cNvPr>
          <p:cNvSpPr txBox="1"/>
          <p:nvPr/>
        </p:nvSpPr>
        <p:spPr>
          <a:xfrm>
            <a:off x="-4405745" y="85704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19" name="図 118">
            <a:extLst>
              <a:ext uri="{FF2B5EF4-FFF2-40B4-BE49-F238E27FC236}">
                <a16:creationId xmlns="" xmlns:a16="http://schemas.microsoft.com/office/drawing/2014/main" id="{7508FB25-6B55-2BC2-BAAE-2B0A62AEAB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788" y="8517131"/>
            <a:ext cx="894317" cy="894317"/>
          </a:xfrm>
          <a:prstGeom prst="rect">
            <a:avLst/>
          </a:prstGeom>
        </p:spPr>
      </p:pic>
      <p:sp>
        <p:nvSpPr>
          <p:cNvPr id="124" name="テキスト ボックス 123">
            <a:extLst>
              <a:ext uri="{FF2B5EF4-FFF2-40B4-BE49-F238E27FC236}">
                <a16:creationId xmlns="" xmlns:a16="http://schemas.microsoft.com/office/drawing/2014/main" id="{023BEE4F-4C03-395B-E29B-8C923601ED01}"/>
              </a:ext>
            </a:extLst>
          </p:cNvPr>
          <p:cNvSpPr txBox="1"/>
          <p:nvPr/>
        </p:nvSpPr>
        <p:spPr>
          <a:xfrm>
            <a:off x="408606" y="4990251"/>
            <a:ext cx="1210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事前に</a:t>
            </a:r>
            <a:endParaRPr kumimoji="1" lang="en-US" altLang="ja-JP" sz="2000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ja-JP" altLang="en-US" sz="20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お申込み</a:t>
            </a:r>
            <a:endParaRPr kumimoji="1" lang="en-US" altLang="ja-JP" sz="2000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ja-JP" altLang="en-US" sz="20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ください</a:t>
            </a:r>
            <a:endParaRPr kumimoji="1" lang="en-US" altLang="ja-JP" sz="2000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ja-JP" altLang="en-US" sz="20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▼</a:t>
            </a:r>
          </a:p>
        </p:txBody>
      </p:sp>
      <p:pic>
        <p:nvPicPr>
          <p:cNvPr id="131" name="図 130" descr="背景パターン&#10;&#10;自動的に生成された説明">
            <a:extLst>
              <a:ext uri="{FF2B5EF4-FFF2-40B4-BE49-F238E27FC236}">
                <a16:creationId xmlns="" xmlns:a16="http://schemas.microsoft.com/office/drawing/2014/main" id="{09D4E984-3C71-E989-FEA5-C4B4149945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2981"/>
          <a:stretch>
            <a:fillRect/>
          </a:stretch>
        </p:blipFill>
        <p:spPr>
          <a:xfrm>
            <a:off x="316" y="9544987"/>
            <a:ext cx="6857999" cy="361013"/>
          </a:xfrm>
          <a:custGeom>
            <a:avLst/>
            <a:gdLst>
              <a:gd name="connsiteX0" fmla="*/ 0 w 14700732"/>
              <a:gd name="connsiteY0" fmla="*/ 0 h 773863"/>
              <a:gd name="connsiteX1" fmla="*/ 14700732 w 14700732"/>
              <a:gd name="connsiteY1" fmla="*/ 0 h 773863"/>
              <a:gd name="connsiteX2" fmla="*/ 14700732 w 14700732"/>
              <a:gd name="connsiteY2" fmla="*/ 773863 h 773863"/>
              <a:gd name="connsiteX3" fmla="*/ 0 w 14700732"/>
              <a:gd name="connsiteY3" fmla="*/ 773863 h 77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00732" h="773863">
                <a:moveTo>
                  <a:pt x="0" y="0"/>
                </a:moveTo>
                <a:lnTo>
                  <a:pt x="14700732" y="0"/>
                </a:lnTo>
                <a:lnTo>
                  <a:pt x="14700732" y="773863"/>
                </a:lnTo>
                <a:lnTo>
                  <a:pt x="0" y="773863"/>
                </a:lnTo>
                <a:close/>
              </a:path>
            </a:pathLst>
          </a:custGeom>
        </p:spPr>
      </p:pic>
      <p:sp>
        <p:nvSpPr>
          <p:cNvPr id="132" name="テキスト ボックス 131">
            <a:extLst>
              <a:ext uri="{FF2B5EF4-FFF2-40B4-BE49-F238E27FC236}">
                <a16:creationId xmlns="" xmlns:a16="http://schemas.microsoft.com/office/drawing/2014/main" id="{34928044-C13F-3364-3C7A-14DB10983ADB}"/>
              </a:ext>
            </a:extLst>
          </p:cNvPr>
          <p:cNvSpPr txBox="1"/>
          <p:nvPr/>
        </p:nvSpPr>
        <p:spPr>
          <a:xfrm>
            <a:off x="8892" y="8004388"/>
            <a:ext cx="230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n w="190500">
                  <a:solidFill>
                    <a:srgbClr val="012060"/>
                  </a:solidFill>
                </a:ln>
                <a:solidFill>
                  <a:srgbClr val="01206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お申込みはコチラ</a:t>
            </a:r>
            <a:endParaRPr kumimoji="1" lang="ja-JP" altLang="en-US" sz="1600" dirty="0">
              <a:ln w="190500">
                <a:solidFill>
                  <a:srgbClr val="012060"/>
                </a:solidFill>
              </a:ln>
              <a:solidFill>
                <a:srgbClr val="01206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33" name="テキスト ボックス 132">
            <a:extLst>
              <a:ext uri="{FF2B5EF4-FFF2-40B4-BE49-F238E27FC236}">
                <a16:creationId xmlns="" xmlns:a16="http://schemas.microsoft.com/office/drawing/2014/main" id="{545FE666-ED16-E18A-1EB1-9B3BE620F84F}"/>
              </a:ext>
            </a:extLst>
          </p:cNvPr>
          <p:cNvSpPr txBox="1"/>
          <p:nvPr/>
        </p:nvSpPr>
        <p:spPr>
          <a:xfrm>
            <a:off x="17414" y="8817280"/>
            <a:ext cx="196571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GCLIP</a:t>
            </a:r>
            <a:r>
              <a:rPr kumimoji="1" lang="ja-JP" altLang="en-US" sz="105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幼稚園</a:t>
            </a:r>
            <a:endParaRPr kumimoji="1" lang="en-US" altLang="ja-JP" sz="105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05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TEL</a:t>
            </a:r>
            <a:r>
              <a:rPr lang="ja-JP" altLang="en-US" sz="105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105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03-5579-2356</a:t>
            </a:r>
          </a:p>
          <a:p>
            <a:r>
              <a:rPr lang="ja-JP" altLang="en-US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お電話受付時間：月～土 </a:t>
            </a:r>
            <a:r>
              <a:rPr lang="en-US" altLang="ja-JP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10:00~17:00</a:t>
            </a:r>
            <a:r>
              <a:rPr lang="en-US" altLang="ja-JP" sz="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日曜・祝日はお休み</a:t>
            </a:r>
            <a:r>
              <a:rPr lang="en-US" altLang="ja-JP" sz="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en-US" altLang="ja-JP" sz="10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1" name="図 80" descr="挿絵, 光 が含まれている画像&#10;&#10;自動的に生成された説明">
            <a:extLst>
              <a:ext uri="{FF2B5EF4-FFF2-40B4-BE49-F238E27FC236}">
                <a16:creationId xmlns="" xmlns:a16="http://schemas.microsoft.com/office/drawing/2014/main" id="{2ABD9B0D-F30B-48D6-4573-874ABC7E81D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407" y="8869600"/>
            <a:ext cx="517060" cy="517060"/>
          </a:xfrm>
          <a:prstGeom prst="rect">
            <a:avLst/>
          </a:prstGeom>
        </p:spPr>
      </p:pic>
      <p:sp>
        <p:nvSpPr>
          <p:cNvPr id="138" name="テキスト ボックス 137">
            <a:extLst>
              <a:ext uri="{FF2B5EF4-FFF2-40B4-BE49-F238E27FC236}">
                <a16:creationId xmlns="" xmlns:a16="http://schemas.microsoft.com/office/drawing/2014/main" id="{42E6493D-8AAF-469D-FF50-D9726F452A83}"/>
              </a:ext>
            </a:extLst>
          </p:cNvPr>
          <p:cNvSpPr txBox="1"/>
          <p:nvPr/>
        </p:nvSpPr>
        <p:spPr>
          <a:xfrm>
            <a:off x="3465792" y="8587898"/>
            <a:ext cx="204257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〒</a:t>
            </a:r>
            <a:r>
              <a:rPr kumimoji="1" lang="en-US" altLang="ja-JP" sz="1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162-0844</a:t>
            </a:r>
          </a:p>
          <a:p>
            <a:r>
              <a:rPr lang="ja-JP" altLang="en-US" sz="1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東京都新宿区市ヶ谷八幡町</a:t>
            </a:r>
            <a:r>
              <a:rPr lang="en-US" altLang="ja-JP" sz="1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12-1 </a:t>
            </a:r>
            <a:r>
              <a:rPr lang="en-US" altLang="ja-JP" sz="1000" dirty="0" err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GardenTerrace</a:t>
            </a:r>
            <a:r>
              <a:rPr lang="en-US" altLang="ja-JP" sz="1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2F</a:t>
            </a:r>
            <a:endParaRPr lang="en-US" altLang="ja-JP" sz="9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9" name="正方形/長方形 138">
            <a:extLst>
              <a:ext uri="{FF2B5EF4-FFF2-40B4-BE49-F238E27FC236}">
                <a16:creationId xmlns="" xmlns:a16="http://schemas.microsoft.com/office/drawing/2014/main" id="{5EFAFABD-7F74-E5A0-A977-5DDA972CC0B9}"/>
              </a:ext>
            </a:extLst>
          </p:cNvPr>
          <p:cNvSpPr/>
          <p:nvPr/>
        </p:nvSpPr>
        <p:spPr>
          <a:xfrm>
            <a:off x="5509893" y="8273253"/>
            <a:ext cx="1196432" cy="11974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（地図）</a:t>
            </a:r>
            <a:endParaRPr kumimoji="1" lang="ja-JP" alt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0" name="円/楕円 44">
            <a:extLst>
              <a:ext uri="{FF2B5EF4-FFF2-40B4-BE49-F238E27FC236}">
                <a16:creationId xmlns="" xmlns:a16="http://schemas.microsoft.com/office/drawing/2014/main" id="{DD21DE24-2A23-0262-5BDB-A3B735B1F4E1}"/>
              </a:ext>
            </a:extLst>
          </p:cNvPr>
          <p:cNvSpPr>
            <a:spLocks noChangeAspect="1"/>
          </p:cNvSpPr>
          <p:nvPr/>
        </p:nvSpPr>
        <p:spPr>
          <a:xfrm>
            <a:off x="6288351" y="8189103"/>
            <a:ext cx="516156" cy="516156"/>
          </a:xfrm>
          <a:prstGeom prst="ellipse">
            <a:avLst/>
          </a:prstGeom>
          <a:solidFill>
            <a:srgbClr val="FFF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41" name="図 140">
            <a:extLst>
              <a:ext uri="{FF2B5EF4-FFF2-40B4-BE49-F238E27FC236}">
                <a16:creationId xmlns="" xmlns:a16="http://schemas.microsoft.com/office/drawing/2014/main" id="{7DDCDBCC-377B-9139-E84B-81930D4E6C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06476" y="8193798"/>
            <a:ext cx="381767" cy="381767"/>
          </a:xfrm>
          <a:prstGeom prst="rect">
            <a:avLst/>
          </a:prstGeom>
        </p:spPr>
      </p:pic>
      <p:sp>
        <p:nvSpPr>
          <p:cNvPr id="143" name="テキスト ボックス 142">
            <a:extLst>
              <a:ext uri="{FF2B5EF4-FFF2-40B4-BE49-F238E27FC236}">
                <a16:creationId xmlns="" xmlns:a16="http://schemas.microsoft.com/office/drawing/2014/main" id="{9DCAEE30-C59D-7674-26F3-70F8192275BA}"/>
              </a:ext>
            </a:extLst>
          </p:cNvPr>
          <p:cNvSpPr txBox="1"/>
          <p:nvPr/>
        </p:nvSpPr>
        <p:spPr>
          <a:xfrm>
            <a:off x="3834165" y="8184807"/>
            <a:ext cx="166803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学校法人市ヶ谷学園</a:t>
            </a:r>
            <a:endParaRPr lang="en-US" altLang="ja-JP" sz="1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GCLIP</a:t>
            </a:r>
            <a:r>
              <a:rPr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幼稚園</a:t>
            </a:r>
            <a:endParaRPr lang="en-US" altLang="ja-JP" sz="1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4" name="テキスト ボックス 143">
            <a:extLst>
              <a:ext uri="{FF2B5EF4-FFF2-40B4-BE49-F238E27FC236}">
                <a16:creationId xmlns="" xmlns:a16="http://schemas.microsoft.com/office/drawing/2014/main" id="{E2B1DE91-BB24-B441-61BE-0AD5D5FD7340}"/>
              </a:ext>
            </a:extLst>
          </p:cNvPr>
          <p:cNvSpPr txBox="1"/>
          <p:nvPr/>
        </p:nvSpPr>
        <p:spPr>
          <a:xfrm>
            <a:off x="6313496" y="8354947"/>
            <a:ext cx="465865" cy="195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MAP</a:t>
            </a:r>
            <a:endParaRPr kumimoji="1" lang="ja-JP" altLang="en-US" sz="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="" xmlns:a16="http://schemas.microsoft.com/office/drawing/2014/main" id="{34928044-C13F-3364-3C7A-14DB10983ADB}"/>
              </a:ext>
            </a:extLst>
          </p:cNvPr>
          <p:cNvSpPr txBox="1"/>
          <p:nvPr/>
        </p:nvSpPr>
        <p:spPr>
          <a:xfrm>
            <a:off x="8892" y="7999011"/>
            <a:ext cx="230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お申込みはコチラ</a:t>
            </a:r>
            <a:endParaRPr kumimoji="1" lang="ja-JP" altLang="en-US" sz="1600" dirty="0">
              <a:solidFill>
                <a:srgbClr val="FFFF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" t="5225" r="73467" b="43065"/>
          <a:stretch/>
        </p:blipFill>
        <p:spPr>
          <a:xfrm rot="21094807">
            <a:off x="3525084" y="3559698"/>
            <a:ext cx="456572" cy="702975"/>
          </a:xfrm>
          <a:prstGeom prst="rect">
            <a:avLst/>
          </a:prstGeom>
        </p:spPr>
      </p:pic>
      <p:pic>
        <p:nvPicPr>
          <p:cNvPr id="67" name="図 6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9" r="40402" b="46607"/>
          <a:stretch/>
        </p:blipFill>
        <p:spPr>
          <a:xfrm rot="2899308">
            <a:off x="2945904" y="3091780"/>
            <a:ext cx="600691" cy="87193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3"/>
          <a:stretch/>
        </p:blipFill>
        <p:spPr>
          <a:xfrm>
            <a:off x="4577600" y="6553010"/>
            <a:ext cx="2287036" cy="161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5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376</TotalTime>
  <Words>243</Words>
  <Application>Microsoft Office PowerPoint</Application>
  <PresentationFormat>A4 210 x 297 mm</PresentationFormat>
  <Paragraphs>48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HGS創英角ﾎﾟｯﾌﾟ体</vt:lpstr>
      <vt:lpstr>Meiryo UI</vt:lpstr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野中 彩乃</dc:creator>
  <cp:lastModifiedBy>User</cp:lastModifiedBy>
  <cp:revision>20</cp:revision>
  <dcterms:created xsi:type="dcterms:W3CDTF">2022-06-14T02:59:45Z</dcterms:created>
  <dcterms:modified xsi:type="dcterms:W3CDTF">2022-10-12T03:56:26Z</dcterms:modified>
</cp:coreProperties>
</file>