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56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99B"/>
    <a:srgbClr val="4B4B4B"/>
    <a:srgbClr val="97D1CE"/>
    <a:srgbClr val="E2D6B4"/>
    <a:srgbClr val="EEE7D2"/>
    <a:srgbClr val="663300"/>
    <a:srgbClr val="DA687E"/>
    <a:srgbClr val="F6D5D2"/>
    <a:srgbClr val="EA9F96"/>
    <a:srgbClr val="BED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342" y="53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6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6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6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2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2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3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30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15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8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238A-7D5D-4436-8A86-59AFFA651A43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9E87F-32F3-4AE0-A25D-BBD28AEE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2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6858001" cy="9906000"/>
          </a:xfrm>
          <a:prstGeom prst="rect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1328176" y="1614973"/>
            <a:ext cx="4201645" cy="42016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57DE40-4BCA-49E2-92A2-3BADD96DC153}"/>
              </a:ext>
            </a:extLst>
          </p:cNvPr>
          <p:cNvSpPr txBox="1"/>
          <p:nvPr/>
        </p:nvSpPr>
        <p:spPr>
          <a:xfrm>
            <a:off x="2336393" y="274107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7D1CE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</a:t>
            </a:r>
            <a:r>
              <a:rPr kumimoji="1" lang="ja-JP" altLang="en-US" sz="2400" dirty="0">
                <a:solidFill>
                  <a:srgbClr val="97D1CE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歳児親子教室</a:t>
            </a:r>
            <a:endParaRPr kumimoji="1" lang="en-US" altLang="ja-JP" sz="2400" dirty="0">
              <a:solidFill>
                <a:srgbClr val="97D1CE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43894" y="3125777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4400" b="1" dirty="0" err="1">
                <a:ln>
                  <a:solidFill>
                    <a:schemeClr val="bg1"/>
                  </a:solidFill>
                </a:ln>
                <a:solidFill>
                  <a:srgbClr val="DA687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うさぎくらぶ</a:t>
            </a:r>
            <a:endParaRPr kumimoji="1" lang="en-US" altLang="ja-JP" sz="3200" b="1" dirty="0">
              <a:ln>
                <a:solidFill>
                  <a:schemeClr val="bg1"/>
                </a:solidFill>
              </a:ln>
              <a:solidFill>
                <a:srgbClr val="DA687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19161" y="7461587"/>
            <a:ext cx="3819677" cy="56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643894" y="7541656"/>
            <a:ext cx="3570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ja-JP" altLang="en-US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歳児のご家族の皆様へのご案内</a:t>
            </a:r>
            <a:endParaRPr kumimoji="1" lang="en-US" altLang="ja-JP" sz="28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457DE40-4BCA-49E2-92A2-3BADD96DC153}"/>
              </a:ext>
            </a:extLst>
          </p:cNvPr>
          <p:cNvSpPr txBox="1"/>
          <p:nvPr/>
        </p:nvSpPr>
        <p:spPr>
          <a:xfrm>
            <a:off x="2310745" y="437654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latin typeface="富士ポップ" panose="040F0709000000000000" pitchFamily="49" charset="-128"/>
                <a:ea typeface="富士ポップ" panose="040F0709000000000000" pitchFamily="49" charset="-128"/>
              </a:rPr>
              <a:t>○ご案内○</a:t>
            </a:r>
            <a:endParaRPr kumimoji="1" lang="en-US" altLang="ja-JP" sz="2400" dirty="0"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217849" y="494083"/>
            <a:ext cx="6443425" cy="6443425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kumimoji="1" lang="ja-JP" altLang="en-US" sz="2400" b="1" spc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幼保連携型認定こども園　</a:t>
            </a:r>
            <a:r>
              <a:rPr kumimoji="1" lang="en-US" altLang="ja-JP" sz="2400" b="1" spc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2400" b="1" spc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  <a:endParaRPr kumimoji="1" lang="en-US" altLang="ja-JP" sz="3600" b="1" spc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35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2012" y="235323"/>
            <a:ext cx="3156758" cy="1005840"/>
          </a:xfrm>
          <a:prstGeom prst="rect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111863" y="342759"/>
            <a:ext cx="2929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幼保連携型認定こども園</a:t>
            </a:r>
            <a:endParaRPr kumimoji="1" lang="en-US" altLang="ja-JP" sz="16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kumimoji="1" lang="en-US" altLang="ja-JP" sz="28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GCLIP</a:t>
            </a:r>
            <a:r>
              <a:rPr kumimoji="1" lang="ja-JP" altLang="en-US" sz="28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幼稚園</a:t>
            </a:r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の概要</a:t>
            </a:r>
            <a:endParaRPr kumimoji="1" lang="ja-JP" altLang="en-US" sz="14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653908-13AE-46B2-9D0E-FA36D9A01C5D}"/>
              </a:ext>
            </a:extLst>
          </p:cNvPr>
          <p:cNvSpPr txBox="1"/>
          <p:nvPr/>
        </p:nvSpPr>
        <p:spPr>
          <a:xfrm>
            <a:off x="1877436" y="30159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DA687E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“そのままのキミがいい”</a:t>
            </a:r>
            <a:endParaRPr kumimoji="1" lang="ja-JP" altLang="en-US" sz="1400" dirty="0">
              <a:solidFill>
                <a:srgbClr val="DA687E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70761" y="3460811"/>
            <a:ext cx="3738452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幼稚園では</a:t>
            </a:r>
            <a:endParaRPr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子どもたち一人ひとりの考えを尊重し、</a:t>
            </a:r>
            <a:endParaRPr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羽を伸ばせるのびのびとした園生活の中で</a:t>
            </a:r>
            <a:endParaRPr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それぞれの個性を育む教育を行います。</a:t>
            </a:r>
            <a:endParaRPr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10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子どもたちはお友だちとの活動や遊びを通して</a:t>
            </a:r>
            <a:endParaRPr kumimoji="1"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楽しみながら学び、心身ともに成長します。</a:t>
            </a:r>
            <a:endParaRPr kumimoji="1"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当園は子どもたちの無限大の可能性を信じて</a:t>
            </a:r>
            <a:endParaRPr kumimoji="1"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充実した教育環境を提供いたします。</a:t>
            </a:r>
            <a:endParaRPr kumimoji="1" lang="en-US" altLang="ja-JP" sz="11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25745" y="3015920"/>
            <a:ext cx="336736" cy="3930479"/>
          </a:xfrm>
          <a:prstGeom prst="rect">
            <a:avLst/>
          </a:prstGeom>
          <a:solidFill>
            <a:srgbClr val="E2D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09447" y="4467279"/>
            <a:ext cx="36933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spc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教育理念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511629" y="1358194"/>
            <a:ext cx="352234" cy="1296000"/>
          </a:xfrm>
          <a:prstGeom prst="rect">
            <a:avLst/>
          </a:prstGeom>
          <a:solidFill>
            <a:srgbClr val="E2D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4875" y="1496909"/>
            <a:ext cx="36933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spc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園長挨拶</a:t>
            </a: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321267" y="1479230"/>
            <a:ext cx="1143240" cy="1143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園長先生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818234" y="1439705"/>
            <a:ext cx="4437071" cy="1143241"/>
          </a:xfrm>
          <a:prstGeom prst="wedgeRoundRectCallout">
            <a:avLst>
              <a:gd name="adj1" fmla="val -54769"/>
              <a:gd name="adj2" fmla="val 29954"/>
              <a:gd name="adj3" fmla="val 16667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510247" y="7288852"/>
            <a:ext cx="352234" cy="1268805"/>
          </a:xfrm>
          <a:prstGeom prst="rect">
            <a:avLst/>
          </a:prstGeom>
          <a:solidFill>
            <a:srgbClr val="E2D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04166" y="7426573"/>
            <a:ext cx="36933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spc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教育目標</a:t>
            </a: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1464507" y="7317809"/>
            <a:ext cx="364271" cy="364271"/>
          </a:xfrm>
          <a:prstGeom prst="ellipse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464507" y="7746868"/>
            <a:ext cx="364271" cy="364271"/>
          </a:xfrm>
          <a:prstGeom prst="ellipse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1464507" y="8175927"/>
            <a:ext cx="364271" cy="364271"/>
          </a:xfrm>
          <a:prstGeom prst="ellipse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93406" y="7322390"/>
            <a:ext cx="3103602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心身ともに豊かでじょうぶな子ども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89622" y="7743560"/>
            <a:ext cx="3497234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物事や人に対して共感できる子ども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89622" y="8164730"/>
            <a:ext cx="3812544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自ら考えて問題解決・行動できる子ども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29276" r="2143" b="7717"/>
          <a:stretch/>
        </p:blipFill>
        <p:spPr>
          <a:xfrm>
            <a:off x="2122641" y="8771041"/>
            <a:ext cx="2612718" cy="11520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18740" r="4533" b="6150"/>
          <a:stretch/>
        </p:blipFill>
        <p:spPr>
          <a:xfrm>
            <a:off x="-2012" y="8771041"/>
            <a:ext cx="2124652" cy="1152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22634" b="6547"/>
          <a:stretch/>
        </p:blipFill>
        <p:spPr>
          <a:xfrm>
            <a:off x="4735359" y="8754000"/>
            <a:ext cx="2144805" cy="115200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" b="18395"/>
          <a:stretch/>
        </p:blipFill>
        <p:spPr>
          <a:xfrm>
            <a:off x="2464846" y="5899126"/>
            <a:ext cx="1928308" cy="1047273"/>
          </a:xfrm>
          <a:prstGeom prst="rect">
            <a:avLst/>
          </a:prstGeom>
        </p:spPr>
      </p:pic>
      <p:cxnSp>
        <p:nvCxnSpPr>
          <p:cNvPr id="40" name="直線コネクタ 39"/>
          <p:cNvCxnSpPr/>
          <p:nvPr/>
        </p:nvCxnSpPr>
        <p:spPr>
          <a:xfrm>
            <a:off x="321267" y="7139920"/>
            <a:ext cx="6246306" cy="0"/>
          </a:xfrm>
          <a:prstGeom prst="line">
            <a:avLst/>
          </a:prstGeom>
          <a:ln w="19050">
            <a:solidFill>
              <a:srgbClr val="D9C99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73307" y="2831395"/>
            <a:ext cx="6246306" cy="0"/>
          </a:xfrm>
          <a:prstGeom prst="line">
            <a:avLst/>
          </a:prstGeom>
          <a:ln w="19050">
            <a:solidFill>
              <a:srgbClr val="D9C99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2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343" y="358327"/>
            <a:ext cx="3156758" cy="687003"/>
          </a:xfrm>
          <a:prstGeom prst="rect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0" y="399562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うさぎくらぶ</a:t>
            </a:r>
            <a:r>
              <a:rPr kumimoji="1" lang="ja-JP" altLang="en-US" sz="24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とは</a:t>
            </a:r>
            <a:endParaRPr kumimoji="1" lang="ja-JP" altLang="en-US" sz="16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7235" y="1353814"/>
            <a:ext cx="4523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spc="300" dirty="0" err="1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うさぎくらぶは</a:t>
            </a: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幼稚園に入る入り口です。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お友だちや親子での活動を通して、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集団生活への心の準備ができます。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保護者の皆様も子どもの成長を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直接感じていただけるはずです。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年間を通して子どもたちのわくわくするような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内容をご用意しております。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2" y="4402605"/>
            <a:ext cx="3132000" cy="20880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2" y="7381330"/>
            <a:ext cx="3132000" cy="235891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/>
          <a:stretch/>
        </p:blipFill>
        <p:spPr>
          <a:xfrm>
            <a:off x="184332" y="4397059"/>
            <a:ext cx="3132000" cy="283210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r="11408"/>
          <a:stretch/>
        </p:blipFill>
        <p:spPr>
          <a:xfrm>
            <a:off x="3593432" y="6601394"/>
            <a:ext cx="3132000" cy="31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323013"/>
            <a:ext cx="3156758" cy="687003"/>
          </a:xfrm>
          <a:prstGeom prst="rect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24107" y="384219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うさぎくらぶ</a:t>
            </a:r>
            <a:r>
              <a:rPr kumimoji="1" lang="ja-JP" altLang="en-US" sz="20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の</a:t>
            </a:r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概要</a:t>
            </a:r>
            <a:endParaRPr kumimoji="1" lang="ja-JP" altLang="en-US" sz="14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33399" y="3853744"/>
            <a:ext cx="3156758" cy="687003"/>
          </a:xfrm>
          <a:prstGeom prst="rect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-33399" y="3914789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うさぎくらぶ</a:t>
            </a:r>
            <a:r>
              <a:rPr kumimoji="1" lang="ja-JP" altLang="en-US" sz="20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の</a:t>
            </a:r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一日</a:t>
            </a:r>
            <a:endParaRPr kumimoji="1" lang="ja-JP" altLang="en-US" sz="14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561957" y="1236074"/>
            <a:ext cx="5063289" cy="2193757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747836" y="1422670"/>
            <a:ext cx="590769" cy="356518"/>
          </a:xfrm>
          <a:prstGeom prst="roundRect">
            <a:avLst>
              <a:gd name="adj" fmla="val 11139"/>
            </a:avLst>
          </a:prstGeom>
          <a:solidFill>
            <a:srgbClr val="D9C99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対象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8815" y="1446387"/>
            <a:ext cx="3999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H31.4.1~R1.4.1</a:t>
            </a: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生まれのお子さまとご家族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747836" y="1928123"/>
            <a:ext cx="590769" cy="356518"/>
          </a:xfrm>
          <a:prstGeom prst="roundRect">
            <a:avLst>
              <a:gd name="adj" fmla="val 11139"/>
            </a:avLst>
          </a:prstGeom>
          <a:solidFill>
            <a:srgbClr val="D9C99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場所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18814" y="1949444"/>
            <a:ext cx="2973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幼稚園（遊戯室・園庭）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47836" y="2436871"/>
            <a:ext cx="590769" cy="356518"/>
          </a:xfrm>
          <a:prstGeom prst="roundRect">
            <a:avLst>
              <a:gd name="adj" fmla="val 11139"/>
            </a:avLst>
          </a:prstGeom>
          <a:solidFill>
            <a:srgbClr val="D9C99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定員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747835" y="2941912"/>
            <a:ext cx="590769" cy="356518"/>
          </a:xfrm>
          <a:prstGeom prst="roundRect">
            <a:avLst>
              <a:gd name="adj" fmla="val 11139"/>
            </a:avLst>
          </a:prstGeom>
          <a:solidFill>
            <a:srgbClr val="D9C99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会費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8814" y="2454709"/>
            <a:ext cx="449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火曜日（年</a:t>
            </a:r>
            <a:r>
              <a:rPr kumimoji="1" lang="en-US" altLang="ja-JP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回程度）</a:t>
            </a:r>
            <a:r>
              <a:rPr kumimoji="1" lang="en-US" altLang="ja-JP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午前</a:t>
            </a:r>
            <a:r>
              <a:rPr kumimoji="1" lang="en-US" altLang="ja-JP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11:00~12:00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8814" y="2957766"/>
            <a:ext cx="1385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kumimoji="1" lang="en-US" altLang="ja-JP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2,000</a:t>
            </a:r>
            <a:r>
              <a:rPr kumimoji="1" lang="ja-JP" altLang="en-US" sz="1200" spc="3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kumimoji="1" lang="en-US" altLang="ja-JP" sz="1200" spc="3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9010"/>
          <a:stretch/>
        </p:blipFill>
        <p:spPr>
          <a:xfrm>
            <a:off x="264883" y="1300381"/>
            <a:ext cx="1090532" cy="2136611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176683" y="4793870"/>
            <a:ext cx="4145823" cy="4783266"/>
          </a:xfrm>
          <a:prstGeom prst="roundRect">
            <a:avLst>
              <a:gd name="adj" fmla="val 6883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 b="5093"/>
          <a:stretch/>
        </p:blipFill>
        <p:spPr>
          <a:xfrm>
            <a:off x="4594225" y="7242027"/>
            <a:ext cx="2127273" cy="11667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5"/>
          <a:stretch/>
        </p:blipFill>
        <p:spPr>
          <a:xfrm>
            <a:off x="4594225" y="4760760"/>
            <a:ext cx="2127273" cy="115054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 b="17601"/>
          <a:stretch/>
        </p:blipFill>
        <p:spPr>
          <a:xfrm>
            <a:off x="4594225" y="6052367"/>
            <a:ext cx="2127273" cy="104700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2" b="16200"/>
          <a:stretch/>
        </p:blipFill>
        <p:spPr>
          <a:xfrm>
            <a:off x="4594225" y="8551378"/>
            <a:ext cx="2127273" cy="1058053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80925" y="4777339"/>
            <a:ext cx="8961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11:00</a:t>
            </a:r>
          </a:p>
          <a:p>
            <a:pPr>
              <a:lnSpc>
                <a:spcPct val="200000"/>
              </a:lnSpc>
            </a:pP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11:05</a:t>
            </a:r>
          </a:p>
          <a:p>
            <a:pPr>
              <a:lnSpc>
                <a:spcPct val="200000"/>
              </a:lnSpc>
            </a:pP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11:15</a:t>
            </a:r>
          </a:p>
          <a:p>
            <a:pPr>
              <a:lnSpc>
                <a:spcPct val="200000"/>
              </a:lnSpc>
            </a:pP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11:25</a:t>
            </a:r>
          </a:p>
          <a:p>
            <a:pPr>
              <a:lnSpc>
                <a:spcPct val="200000"/>
              </a:lnSpc>
            </a:pP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11:50</a:t>
            </a: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12:00</a:t>
            </a: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55690" y="4793870"/>
            <a:ext cx="33828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登園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朝のうた・あいさつ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体操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絵本読み聞かせ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主活動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帰りのうた・あいさつ　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降園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子育て相談などの個別相談にも応じます）</a:t>
            </a:r>
            <a:endParaRPr kumimoji="1" lang="en-US" altLang="ja-JP" sz="16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55690" y="6851973"/>
            <a:ext cx="3256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その日に予定された活動を行います。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音楽、体を動かす活動、季節の製作、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季節の行事やお誕生日会など親子で</a:t>
            </a:r>
            <a:endParaRPr kumimoji="1" lang="en-US" altLang="ja-JP" sz="14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楽しめる活動を毎回ご用意します。</a:t>
            </a:r>
            <a:r>
              <a:rPr kumimoji="1" lang="en-US" altLang="ja-JP" sz="14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917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92397"/>
            <a:ext cx="3156758" cy="687003"/>
          </a:xfrm>
          <a:prstGeom prst="rect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0" y="353442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うさぎくらぶ</a:t>
            </a:r>
            <a:r>
              <a:rPr kumimoji="1" lang="ja-JP" altLang="en-US" sz="20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の</a:t>
            </a:r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活動</a:t>
            </a:r>
            <a:endParaRPr kumimoji="1" lang="ja-JP" altLang="en-US" sz="14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" y="1040445"/>
            <a:ext cx="388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うさぎくらぶでの</a:t>
            </a:r>
            <a:r>
              <a:rPr kumimoji="1" lang="ja-JP" altLang="en-US" sz="1200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活動の一部をご紹介します！</a:t>
            </a:r>
            <a:endParaRPr kumimoji="1" lang="en-US" altLang="ja-JP" sz="1200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2092737" y="7220843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クリスマスパー</a:t>
            </a:r>
            <a:r>
              <a:rPr kumimoji="1" lang="ja-JP" altLang="en-US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ティー</a:t>
            </a:r>
            <a:endParaRPr kumimoji="1" lang="ja-JP" altLang="en-US" sz="105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2823706" y="43950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風鈴作り</a:t>
            </a:r>
            <a:endParaRPr kumimoji="1" lang="ja-JP" altLang="en-US" sz="11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2567225" y="167480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たけのこ掘り</a:t>
            </a:r>
            <a:endParaRPr kumimoji="1" lang="ja-JP" altLang="en-US" sz="11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8309" y="2247238"/>
            <a:ext cx="1781907" cy="1781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133371" y="2239833"/>
            <a:ext cx="14726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133371" y="3228754"/>
            <a:ext cx="1472650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925684" y="4957429"/>
            <a:ext cx="1781907" cy="1781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88309" y="7846086"/>
            <a:ext cx="1781907" cy="1781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133371" y="7838681"/>
            <a:ext cx="14726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133371" y="8827602"/>
            <a:ext cx="1472650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353328" y="4971458"/>
            <a:ext cx="14726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353328" y="5960379"/>
            <a:ext cx="1472650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活動写真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34313" y="2399527"/>
            <a:ext cx="2973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　テキスト　テキスト　テキスト　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0344" y="5198951"/>
            <a:ext cx="2973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　テキスト　テキスト　テキスト　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34313" y="7998375"/>
            <a:ext cx="2973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　テキスト　テキスト　テキスト　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rgbClr val="66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テキスト</a:t>
            </a:r>
            <a:endParaRPr kumimoji="1" lang="en-US" altLang="ja-JP" sz="1200" dirty="0">
              <a:solidFill>
                <a:srgbClr val="6633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305847" y="4248615"/>
            <a:ext cx="6246306" cy="0"/>
          </a:xfrm>
          <a:prstGeom prst="line">
            <a:avLst/>
          </a:prstGeom>
          <a:ln w="19050">
            <a:solidFill>
              <a:srgbClr val="D9C99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05847" y="1568606"/>
            <a:ext cx="6246306" cy="0"/>
          </a:xfrm>
          <a:prstGeom prst="line">
            <a:avLst/>
          </a:prstGeom>
          <a:ln w="19050">
            <a:solidFill>
              <a:srgbClr val="D9C99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05847" y="7140498"/>
            <a:ext cx="6246306" cy="0"/>
          </a:xfrm>
          <a:prstGeom prst="line">
            <a:avLst/>
          </a:prstGeom>
          <a:ln w="19050">
            <a:solidFill>
              <a:srgbClr val="D9C99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80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92397"/>
            <a:ext cx="3156758" cy="687003"/>
          </a:xfrm>
          <a:prstGeom prst="rect">
            <a:avLst/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502074-9DC8-48E1-B8A5-9BA32ED84DAC}"/>
              </a:ext>
            </a:extLst>
          </p:cNvPr>
          <p:cNvSpPr txBox="1"/>
          <p:nvPr/>
        </p:nvSpPr>
        <p:spPr>
          <a:xfrm>
            <a:off x="0" y="353442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うさぎくらぶ</a:t>
            </a:r>
            <a:r>
              <a:rPr kumimoji="1" lang="ja-JP" altLang="en-US" sz="2000" b="1" dirty="0" err="1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の</a:t>
            </a:r>
            <a:r>
              <a:rPr kumimoji="1" lang="ja-JP" altLang="en-US" sz="2000" b="1" dirty="0">
                <a:ln>
                  <a:solidFill>
                    <a:srgbClr val="97D1C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声</a:t>
            </a:r>
            <a:endParaRPr kumimoji="1" lang="ja-JP" altLang="en-US" sz="1400" b="1" dirty="0">
              <a:ln>
                <a:solidFill>
                  <a:srgbClr val="97D1C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2" y="1040445"/>
            <a:ext cx="5165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うさぎくらぶに</a:t>
            </a:r>
            <a:r>
              <a:rPr kumimoji="1" lang="ja-JP" altLang="en-US" sz="1200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ご参加いただいた皆さまから声をいただきました！</a:t>
            </a:r>
            <a:endParaRPr kumimoji="1" lang="en-US" altLang="ja-JP" sz="1200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65710" y="1556490"/>
            <a:ext cx="6126580" cy="2537286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91871" y="1646978"/>
            <a:ext cx="1318070" cy="387795"/>
          </a:xfrm>
          <a:prstGeom prst="roundRect">
            <a:avLst>
              <a:gd name="adj" fmla="val 50000"/>
            </a:avLst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5533" y="1686988"/>
            <a:ext cx="123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400" spc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65710" y="4313743"/>
            <a:ext cx="6126580" cy="2537286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91871" y="4420273"/>
            <a:ext cx="1318070" cy="387795"/>
          </a:xfrm>
          <a:prstGeom prst="roundRect">
            <a:avLst>
              <a:gd name="adj" fmla="val 50000"/>
            </a:avLst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5532" y="4460283"/>
            <a:ext cx="13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400" spc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65710" y="7097050"/>
            <a:ext cx="6126580" cy="2537286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91871" y="7219622"/>
            <a:ext cx="1318070" cy="387795"/>
          </a:xfrm>
          <a:prstGeom prst="roundRect">
            <a:avLst>
              <a:gd name="adj" fmla="val 50000"/>
            </a:avLst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5532" y="7259632"/>
            <a:ext cx="13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400" spc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89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365710" y="207750"/>
            <a:ext cx="6126580" cy="2218400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91871" y="298238"/>
            <a:ext cx="1318070" cy="387795"/>
          </a:xfrm>
          <a:prstGeom prst="roundRect">
            <a:avLst>
              <a:gd name="adj" fmla="val 50000"/>
            </a:avLst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5533" y="338248"/>
            <a:ext cx="123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400" spc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65710" y="2650902"/>
            <a:ext cx="6126580" cy="2218400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91871" y="2740063"/>
            <a:ext cx="1318070" cy="387795"/>
          </a:xfrm>
          <a:prstGeom prst="roundRect">
            <a:avLst>
              <a:gd name="adj" fmla="val 50000"/>
            </a:avLst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5532" y="2780073"/>
            <a:ext cx="13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400" spc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65710" y="5094054"/>
            <a:ext cx="6126580" cy="2218400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91871" y="5207942"/>
            <a:ext cx="1318070" cy="387795"/>
          </a:xfrm>
          <a:prstGeom prst="roundRect">
            <a:avLst>
              <a:gd name="adj" fmla="val 50000"/>
            </a:avLst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5532" y="5247952"/>
            <a:ext cx="13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400" spc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4">
            <a:extLst>
              <a:ext uri="{FF2B5EF4-FFF2-40B4-BE49-F238E27FC236}">
                <a16:creationId xmlns:a16="http://schemas.microsoft.com/office/drawing/2014/main" id="{15A17E88-4456-4356-8A57-CE2C5BAECDBF}"/>
              </a:ext>
            </a:extLst>
          </p:cNvPr>
          <p:cNvSpPr/>
          <p:nvPr/>
        </p:nvSpPr>
        <p:spPr>
          <a:xfrm>
            <a:off x="365710" y="7537207"/>
            <a:ext cx="6126580" cy="2218400"/>
          </a:xfrm>
          <a:prstGeom prst="roundRect">
            <a:avLst>
              <a:gd name="adj" fmla="val 6020"/>
            </a:avLst>
          </a:prstGeom>
          <a:solidFill>
            <a:schemeClr val="bg1"/>
          </a:solidFill>
          <a:ln w="19050">
            <a:solidFill>
              <a:srgbClr val="E2D6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5">
            <a:extLst>
              <a:ext uri="{FF2B5EF4-FFF2-40B4-BE49-F238E27FC236}">
                <a16:creationId xmlns:a16="http://schemas.microsoft.com/office/drawing/2014/main" id="{13CF244A-09B0-464A-847E-888BA753E685}"/>
              </a:ext>
            </a:extLst>
          </p:cNvPr>
          <p:cNvSpPr/>
          <p:nvPr/>
        </p:nvSpPr>
        <p:spPr>
          <a:xfrm>
            <a:off x="491871" y="7659779"/>
            <a:ext cx="1318070" cy="387795"/>
          </a:xfrm>
          <a:prstGeom prst="roundRect">
            <a:avLst>
              <a:gd name="adj" fmla="val 50000"/>
            </a:avLst>
          </a:pr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A41998-BCC2-4E45-A089-9AB281C65AF6}"/>
              </a:ext>
            </a:extLst>
          </p:cNvPr>
          <p:cNvSpPr txBox="1"/>
          <p:nvPr/>
        </p:nvSpPr>
        <p:spPr>
          <a:xfrm>
            <a:off x="575532" y="7699789"/>
            <a:ext cx="13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4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400" spc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4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/>
          <p:nvPr/>
        </p:nvSpPr>
        <p:spPr>
          <a:xfrm>
            <a:off x="0" y="3594102"/>
            <a:ext cx="6858001" cy="6311898"/>
          </a:xfrm>
          <a:custGeom>
            <a:avLst/>
            <a:gdLst>
              <a:gd name="connsiteX0" fmla="*/ 0 w 6858001"/>
              <a:gd name="connsiteY0" fmla="*/ 0 h 6311898"/>
              <a:gd name="connsiteX1" fmla="*/ 29051 w 6858001"/>
              <a:gd name="connsiteY1" fmla="*/ 23851 h 6311898"/>
              <a:gd name="connsiteX2" fmla="*/ 3429001 w 6858001"/>
              <a:gd name="connsiteY2" fmla="*/ 816914 h 6311898"/>
              <a:gd name="connsiteX3" fmla="*/ 6828952 w 6858001"/>
              <a:gd name="connsiteY3" fmla="*/ 23851 h 6311898"/>
              <a:gd name="connsiteX4" fmla="*/ 6858001 w 6858001"/>
              <a:gd name="connsiteY4" fmla="*/ 0 h 6311898"/>
              <a:gd name="connsiteX5" fmla="*/ 6858001 w 6858001"/>
              <a:gd name="connsiteY5" fmla="*/ 6311898 h 6311898"/>
              <a:gd name="connsiteX6" fmla="*/ 0 w 6858001"/>
              <a:gd name="connsiteY6" fmla="*/ 6311898 h 631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1" h="6311898">
                <a:moveTo>
                  <a:pt x="0" y="0"/>
                </a:moveTo>
                <a:lnTo>
                  <a:pt x="29051" y="23851"/>
                </a:lnTo>
                <a:cubicBezTo>
                  <a:pt x="638215" y="493099"/>
                  <a:pt x="1931728" y="816914"/>
                  <a:pt x="3429001" y="816914"/>
                </a:cubicBezTo>
                <a:cubicBezTo>
                  <a:pt x="4926275" y="816914"/>
                  <a:pt x="6219788" y="493099"/>
                  <a:pt x="6828952" y="23851"/>
                </a:cubicBezTo>
                <a:lnTo>
                  <a:pt x="6858001" y="0"/>
                </a:lnTo>
                <a:lnTo>
                  <a:pt x="6858001" y="6311898"/>
                </a:lnTo>
                <a:lnTo>
                  <a:pt x="0" y="6311898"/>
                </a:lnTo>
                <a:close/>
              </a:path>
            </a:pathLst>
          </a:custGeom>
          <a:solidFill>
            <a:srgbClr val="97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96252" y="7970034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</a:t>
            </a:r>
            <a:r>
              <a:rPr kumimoji="1" lang="ja-JP" altLang="en-US" dirty="0">
                <a:solidFill>
                  <a:schemeClr val="bg1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歳児親子教室</a:t>
            </a:r>
            <a:r>
              <a:rPr kumimoji="1" lang="ja-JP" altLang="en-US" sz="2800" b="1" dirty="0" err="1">
                <a:ln>
                  <a:solidFill>
                    <a:schemeClr val="bg1"/>
                  </a:solidFill>
                </a:ln>
                <a:solidFill>
                  <a:srgbClr val="DA687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富士ポップ" panose="040F0709000000000000" pitchFamily="49" charset="-128"/>
                <a:ea typeface="富士ポップ" panose="040F0709000000000000" pitchFamily="49" charset="-128"/>
              </a:rPr>
              <a:t>うさぎくらぶ</a:t>
            </a:r>
            <a:endParaRPr kumimoji="1" lang="en-US" altLang="ja-JP" b="1" dirty="0">
              <a:ln>
                <a:solidFill>
                  <a:schemeClr val="bg1"/>
                </a:solidFill>
              </a:ln>
              <a:solidFill>
                <a:srgbClr val="DA687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5FE76E-7866-461B-B29C-05039EC51944}"/>
              </a:ext>
            </a:extLst>
          </p:cNvPr>
          <p:cNvSpPr txBox="1"/>
          <p:nvPr/>
        </p:nvSpPr>
        <p:spPr>
          <a:xfrm>
            <a:off x="96252" y="8835278"/>
            <a:ext cx="3692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4B4B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幼保連携型認定こども園 </a:t>
            </a:r>
            <a:r>
              <a:rPr kumimoji="1" lang="en-US" altLang="ja-JP" sz="2000" b="1" dirty="0">
                <a:solidFill>
                  <a:srgbClr val="4B4B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2000" b="1" dirty="0">
                <a:solidFill>
                  <a:srgbClr val="4B4B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26C4BEE-AB29-43CB-BB80-28D60AA0C4E4}"/>
              </a:ext>
            </a:extLst>
          </p:cNvPr>
          <p:cNvSpPr txBox="1"/>
          <p:nvPr/>
        </p:nvSpPr>
        <p:spPr>
          <a:xfrm>
            <a:off x="96252" y="9268890"/>
            <a:ext cx="399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4B4B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住所：</a:t>
            </a:r>
            <a:r>
              <a:rPr lang="ja-JP" altLang="en-US" sz="1200" b="0" i="0" dirty="0">
                <a:solidFill>
                  <a:srgbClr val="4B4B4B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1200" b="0" i="0" dirty="0">
                <a:solidFill>
                  <a:srgbClr val="4B4B4B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162-0844 </a:t>
            </a:r>
            <a:r>
              <a:rPr lang="ja-JP" altLang="en-US" sz="1200" b="0" i="0" dirty="0">
                <a:solidFill>
                  <a:srgbClr val="4B4B4B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東京都新宿区市谷八幡町１２−１</a:t>
            </a:r>
            <a:endParaRPr lang="en-US" altLang="ja-JP" sz="1200" b="0" i="0" dirty="0">
              <a:solidFill>
                <a:srgbClr val="4B4B4B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solidFill>
                  <a:srgbClr val="4B4B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200" dirty="0">
                <a:solidFill>
                  <a:srgbClr val="4B4B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dirty="0">
                <a:solidFill>
                  <a:srgbClr val="4B4B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03-5579-2356</a:t>
            </a:r>
            <a:endParaRPr kumimoji="1" lang="ja-JP" altLang="en-US" sz="1200" dirty="0">
              <a:solidFill>
                <a:srgbClr val="4B4B4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02295A-6F28-42BB-B6FF-DF5468D32963}"/>
              </a:ext>
            </a:extLst>
          </p:cNvPr>
          <p:cNvSpPr txBox="1"/>
          <p:nvPr/>
        </p:nvSpPr>
        <p:spPr>
          <a:xfrm>
            <a:off x="4880321" y="9499723"/>
            <a:ext cx="203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https://www.gclip.net/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四角形: 角を丸くする 96">
            <a:extLst>
              <a:ext uri="{FF2B5EF4-FFF2-40B4-BE49-F238E27FC236}">
                <a16:creationId xmlns:a16="http://schemas.microsoft.com/office/drawing/2014/main" id="{0FCE011C-FD4B-43C4-8AC4-2D6782A16D50}"/>
              </a:ext>
            </a:extLst>
          </p:cNvPr>
          <p:cNvSpPr/>
          <p:nvPr/>
        </p:nvSpPr>
        <p:spPr>
          <a:xfrm>
            <a:off x="4914891" y="9209798"/>
            <a:ext cx="1489615" cy="2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6" name="四角形: 角を丸くする 99">
            <a:extLst>
              <a:ext uri="{FF2B5EF4-FFF2-40B4-BE49-F238E27FC236}">
                <a16:creationId xmlns:a16="http://schemas.microsoft.com/office/drawing/2014/main" id="{A2232D4A-E601-45AC-8D86-2A6A6EC9517E}"/>
              </a:ext>
            </a:extLst>
          </p:cNvPr>
          <p:cNvSpPr/>
          <p:nvPr/>
        </p:nvSpPr>
        <p:spPr>
          <a:xfrm>
            <a:off x="6455643" y="9198647"/>
            <a:ext cx="252000" cy="252000"/>
          </a:xfrm>
          <a:prstGeom prst="roundRect">
            <a:avLst/>
          </a:prstGeom>
          <a:solidFill>
            <a:srgbClr val="4B4B4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AC0CAC2-7805-44E2-AB78-49601A74B220}"/>
              </a:ext>
            </a:extLst>
          </p:cNvPr>
          <p:cNvSpPr txBox="1"/>
          <p:nvPr/>
        </p:nvSpPr>
        <p:spPr>
          <a:xfrm>
            <a:off x="4902449" y="9195394"/>
            <a:ext cx="1147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A45A12F-A888-4F45-958B-291011E98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97" y="9247723"/>
            <a:ext cx="152400" cy="1524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F1AF9F8-7E12-4CA2-AF74-5004A3EB4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93" y="218052"/>
            <a:ext cx="368808" cy="36880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7EE6817-A876-47C8-95CC-985D4BCE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26" y="218052"/>
            <a:ext cx="368808" cy="368808"/>
          </a:xfrm>
          <a:prstGeom prst="rect">
            <a:avLst/>
          </a:prstGeom>
        </p:spPr>
      </p:pic>
      <p:sp>
        <p:nvSpPr>
          <p:cNvPr id="36" name="吹き出し: 円形 103">
            <a:extLst>
              <a:ext uri="{FF2B5EF4-FFF2-40B4-BE49-F238E27FC236}">
                <a16:creationId xmlns:a16="http://schemas.microsoft.com/office/drawing/2014/main" id="{C4B5320B-04FF-47C1-95CB-2FDC9927B678}"/>
              </a:ext>
            </a:extLst>
          </p:cNvPr>
          <p:cNvSpPr/>
          <p:nvPr/>
        </p:nvSpPr>
        <p:spPr>
          <a:xfrm>
            <a:off x="5562624" y="7997236"/>
            <a:ext cx="551378" cy="511741"/>
          </a:xfrm>
          <a:prstGeom prst="wedgeEllipseCallout">
            <a:avLst>
              <a:gd name="adj1" fmla="val 31346"/>
              <a:gd name="adj2" fmla="val 497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939CF6-AE81-4A61-B868-BB47912F8AA5}"/>
              </a:ext>
            </a:extLst>
          </p:cNvPr>
          <p:cNvSpPr txBox="1"/>
          <p:nvPr/>
        </p:nvSpPr>
        <p:spPr>
          <a:xfrm>
            <a:off x="5903551" y="640033"/>
            <a:ext cx="78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やってます！</a:t>
            </a:r>
          </a:p>
        </p:txBody>
      </p:sp>
      <p:cxnSp>
        <p:nvCxnSpPr>
          <p:cNvPr id="39" name="直線コネクタ 38"/>
          <p:cNvCxnSpPr/>
          <p:nvPr/>
        </p:nvCxnSpPr>
        <p:spPr>
          <a:xfrm>
            <a:off x="6601046" y="673771"/>
            <a:ext cx="133933" cy="299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5810154" y="671313"/>
            <a:ext cx="133933" cy="299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D3F358-CE55-4CC8-97D0-168A6AFFB655}"/>
              </a:ext>
            </a:extLst>
          </p:cNvPr>
          <p:cNvSpPr/>
          <p:nvPr/>
        </p:nvSpPr>
        <p:spPr>
          <a:xfrm>
            <a:off x="6083095" y="8435468"/>
            <a:ext cx="624548" cy="624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QR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7E0C54-5AEC-4FE9-A3EF-318D293304AF}"/>
              </a:ext>
            </a:extLst>
          </p:cNvPr>
          <p:cNvSpPr txBox="1"/>
          <p:nvPr/>
        </p:nvSpPr>
        <p:spPr>
          <a:xfrm>
            <a:off x="5458540" y="8074304"/>
            <a:ext cx="786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コチラから！</a:t>
            </a:r>
          </a:p>
        </p:txBody>
      </p:sp>
    </p:spTree>
    <p:extLst>
      <p:ext uri="{BB962C8B-B14F-4D97-AF65-F5344CB8AC3E}">
        <p14:creationId xmlns:p14="http://schemas.microsoft.com/office/powerpoint/2010/main" val="333598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451</Words>
  <Application>Microsoft Office PowerPoint</Application>
  <PresentationFormat>A4 210 x 297 mm</PresentationFormat>
  <Paragraphs>125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HGS創英角ﾎﾟｯﾌﾟ体</vt:lpstr>
      <vt:lpstr>Meiryo UI</vt:lpstr>
      <vt:lpstr>富士ポップ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野中 彩乃</dc:creator>
  <cp:lastModifiedBy>watanabe@gclip.net</cp:lastModifiedBy>
  <cp:revision>28</cp:revision>
  <dcterms:created xsi:type="dcterms:W3CDTF">2022-04-01T03:50:30Z</dcterms:created>
  <dcterms:modified xsi:type="dcterms:W3CDTF">2022-04-05T00:57:09Z</dcterms:modified>
</cp:coreProperties>
</file>