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687E"/>
    <a:srgbClr val="E08294"/>
    <a:srgbClr val="F7DDE2"/>
    <a:srgbClr val="F3CDD4"/>
    <a:srgbClr val="FAF4E6"/>
    <a:srgbClr val="F67500"/>
    <a:srgbClr val="C5A7C9"/>
    <a:srgbClr val="663300"/>
    <a:srgbClr val="996633"/>
    <a:srgbClr val="FFFD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 showGuides="1">
      <p:cViewPr>
        <p:scale>
          <a:sx n="100" d="100"/>
          <a:sy n="100" d="100"/>
        </p:scale>
        <p:origin x="1680" y="21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1715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481964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3648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50724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849856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73606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32642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46140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711801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561043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4581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CD0715-9DA2-4F27-B980-5CA34CA4F4DF}" type="datetimeFigureOut">
              <a:rPr kumimoji="1" lang="ja-JP" altLang="en-US" smtClean="0"/>
              <a:t>2022/10/12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EB27A6-2BEE-4D19-B2CB-EE69CC77362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430066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12" Type="http://schemas.openxmlformats.org/officeDocument/2006/relationships/image" Target="../media/image11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jpeg"/><Relationship Id="rId5" Type="http://schemas.openxmlformats.org/officeDocument/2006/relationships/image" Target="../media/image4.pn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>
            <a:extLst>
              <a:ext uri="{FF2B5EF4-FFF2-40B4-BE49-F238E27FC236}">
                <a16:creationId xmlns="" xmlns:a16="http://schemas.microsoft.com/office/drawing/2014/main" id="{007E135A-E7E9-4F97-AC50-1AAAA6459EEF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solidFill>
            <a:srgbClr val="FAF4E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14" name="フリーフォーム: 図形 13">
            <a:extLst>
              <a:ext uri="{FF2B5EF4-FFF2-40B4-BE49-F238E27FC236}">
                <a16:creationId xmlns="" xmlns:a16="http://schemas.microsoft.com/office/drawing/2014/main" id="{5CC6C81C-7404-4899-9DE6-68F861526473}"/>
              </a:ext>
            </a:extLst>
          </p:cNvPr>
          <p:cNvSpPr>
            <a:spLocks noChangeAspect="1"/>
          </p:cNvSpPr>
          <p:nvPr/>
        </p:nvSpPr>
        <p:spPr>
          <a:xfrm flipH="1">
            <a:off x="2817653" y="1640545"/>
            <a:ext cx="3606368" cy="3644872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noFill/>
            <a:prstDash val="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16" name="フリーフォーム: 図形 15">
            <a:extLst>
              <a:ext uri="{FF2B5EF4-FFF2-40B4-BE49-F238E27FC236}">
                <a16:creationId xmlns="" xmlns:a16="http://schemas.microsoft.com/office/drawing/2014/main" id="{6E6738F7-6D59-412C-90C5-6114A8CB7C44}"/>
              </a:ext>
            </a:extLst>
          </p:cNvPr>
          <p:cNvSpPr>
            <a:spLocks noChangeAspect="1"/>
          </p:cNvSpPr>
          <p:nvPr/>
        </p:nvSpPr>
        <p:spPr>
          <a:xfrm flipH="1">
            <a:off x="2899617" y="1723384"/>
            <a:ext cx="3442440" cy="3479194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solidFill>
              <a:srgbClr val="E0829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6" name="フリーフォーム: 図形 35">
            <a:extLst>
              <a:ext uri="{FF2B5EF4-FFF2-40B4-BE49-F238E27FC236}">
                <a16:creationId xmlns="" xmlns:a16="http://schemas.microsoft.com/office/drawing/2014/main" id="{271C8E3A-A45D-42F3-8413-CA51C27DE621}"/>
              </a:ext>
            </a:extLst>
          </p:cNvPr>
          <p:cNvSpPr>
            <a:spLocks noChangeAspect="1"/>
          </p:cNvSpPr>
          <p:nvPr/>
        </p:nvSpPr>
        <p:spPr>
          <a:xfrm flipV="1">
            <a:off x="117994" y="3560193"/>
            <a:ext cx="3606368" cy="3644872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noFill/>
            <a:prstDash val="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7" name="フリーフォーム: 図形 36">
            <a:extLst>
              <a:ext uri="{FF2B5EF4-FFF2-40B4-BE49-F238E27FC236}">
                <a16:creationId xmlns="" xmlns:a16="http://schemas.microsoft.com/office/drawing/2014/main" id="{CDEB55E6-D222-4ED8-B2BA-0248B3D0A4DA}"/>
              </a:ext>
            </a:extLst>
          </p:cNvPr>
          <p:cNvSpPr>
            <a:spLocks noChangeAspect="1"/>
          </p:cNvSpPr>
          <p:nvPr/>
        </p:nvSpPr>
        <p:spPr>
          <a:xfrm flipV="1">
            <a:off x="199958" y="3643032"/>
            <a:ext cx="3442440" cy="3479194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solidFill>
              <a:srgbClr val="E0829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26" name="テキスト ボックス 25">
            <a:extLst>
              <a:ext uri="{FF2B5EF4-FFF2-40B4-BE49-F238E27FC236}">
                <a16:creationId xmlns="" xmlns:a16="http://schemas.microsoft.com/office/drawing/2014/main" id="{5A6A9B9E-1F04-46CA-907E-F2599E51CC39}"/>
              </a:ext>
            </a:extLst>
          </p:cNvPr>
          <p:cNvSpPr txBox="1"/>
          <p:nvPr/>
        </p:nvSpPr>
        <p:spPr>
          <a:xfrm>
            <a:off x="3367725" y="2312311"/>
            <a:ext cx="24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n>
                  <a:solidFill>
                    <a:schemeClr val="accent2"/>
                  </a:solidFill>
                </a:ln>
                <a:solidFill>
                  <a:schemeClr val="bg1"/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ぴよふぁみりー</a:t>
            </a:r>
          </a:p>
        </p:txBody>
      </p:sp>
      <p:sp>
        <p:nvSpPr>
          <p:cNvPr id="30" name="正方形/長方形 29">
            <a:extLst>
              <a:ext uri="{FF2B5EF4-FFF2-40B4-BE49-F238E27FC236}">
                <a16:creationId xmlns="" xmlns:a16="http://schemas.microsoft.com/office/drawing/2014/main" id="{01228267-6087-4C41-9B05-28F7E4CA7C55}"/>
              </a:ext>
            </a:extLst>
          </p:cNvPr>
          <p:cNvSpPr/>
          <p:nvPr/>
        </p:nvSpPr>
        <p:spPr>
          <a:xfrm>
            <a:off x="-1" y="8580302"/>
            <a:ext cx="6858000" cy="1316226"/>
          </a:xfrm>
          <a:prstGeom prst="rect">
            <a:avLst/>
          </a:prstGeom>
          <a:solidFill>
            <a:srgbClr val="F7DD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41" name="正方形/長方形 40">
            <a:extLst>
              <a:ext uri="{FF2B5EF4-FFF2-40B4-BE49-F238E27FC236}">
                <a16:creationId xmlns="" xmlns:a16="http://schemas.microsoft.com/office/drawing/2014/main" id="{DCD2183B-5A16-4B11-842B-40248D0DD6D8}"/>
              </a:ext>
            </a:extLst>
          </p:cNvPr>
          <p:cNvSpPr/>
          <p:nvPr/>
        </p:nvSpPr>
        <p:spPr>
          <a:xfrm>
            <a:off x="0" y="0"/>
            <a:ext cx="6858000" cy="1512193"/>
          </a:xfrm>
          <a:prstGeom prst="rect">
            <a:avLst/>
          </a:prstGeom>
          <a:solidFill>
            <a:srgbClr val="E08294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44" name="図 43" descr="黒い背景に白い文字がある&#10;&#10;中程度の精度で自動的に生成された説明">
            <a:extLst>
              <a:ext uri="{FF2B5EF4-FFF2-40B4-BE49-F238E27FC236}">
                <a16:creationId xmlns="" xmlns:a16="http://schemas.microsoft.com/office/drawing/2014/main" id="{3994E31A-479C-49D1-A981-E18D11B0E8F4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70" b="39564"/>
          <a:stretch/>
        </p:blipFill>
        <p:spPr>
          <a:xfrm>
            <a:off x="3440251" y="2353095"/>
            <a:ext cx="2185169" cy="471261"/>
          </a:xfrm>
          <a:prstGeom prst="rect">
            <a:avLst/>
          </a:prstGeom>
        </p:spPr>
      </p:pic>
      <p:pic>
        <p:nvPicPr>
          <p:cNvPr id="46" name="図 45" descr="図形, 矢印&#10;&#10;自動的に生成された説明">
            <a:extLst>
              <a:ext uri="{FF2B5EF4-FFF2-40B4-BE49-F238E27FC236}">
                <a16:creationId xmlns="" xmlns:a16="http://schemas.microsoft.com/office/drawing/2014/main" id="{85335D01-EA5E-4AA4-982B-A8FBE186563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706" b="42842"/>
          <a:stretch/>
        </p:blipFill>
        <p:spPr>
          <a:xfrm>
            <a:off x="-31209" y="-127928"/>
            <a:ext cx="2248037" cy="702359"/>
          </a:xfrm>
          <a:prstGeom prst="rect">
            <a:avLst/>
          </a:prstGeom>
        </p:spPr>
      </p:pic>
      <p:pic>
        <p:nvPicPr>
          <p:cNvPr id="65" name="図 64" descr="図形, 矢印&#10;&#10;自動的に生成された説明">
            <a:extLst>
              <a:ext uri="{FF2B5EF4-FFF2-40B4-BE49-F238E27FC236}">
                <a16:creationId xmlns="" xmlns:a16="http://schemas.microsoft.com/office/drawing/2014/main" id="{DE6FDC44-94EB-4772-B746-4B7D5B752050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757" b="43791"/>
          <a:stretch/>
        </p:blipFill>
        <p:spPr>
          <a:xfrm>
            <a:off x="2304981" y="-127928"/>
            <a:ext cx="2248037" cy="702359"/>
          </a:xfrm>
          <a:prstGeom prst="rect">
            <a:avLst/>
          </a:prstGeom>
        </p:spPr>
      </p:pic>
      <p:pic>
        <p:nvPicPr>
          <p:cNvPr id="66" name="図 65" descr="図形, 矢印&#10;&#10;自動的に生成された説明">
            <a:extLst>
              <a:ext uri="{FF2B5EF4-FFF2-40B4-BE49-F238E27FC236}">
                <a16:creationId xmlns="" xmlns:a16="http://schemas.microsoft.com/office/drawing/2014/main" id="{65999450-FB46-436A-8F80-CB44BB14C837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924" b="43791"/>
          <a:stretch/>
        </p:blipFill>
        <p:spPr>
          <a:xfrm>
            <a:off x="4633580" y="-226456"/>
            <a:ext cx="2248037" cy="800888"/>
          </a:xfrm>
          <a:prstGeom prst="rect">
            <a:avLst/>
          </a:prstGeom>
        </p:spPr>
      </p:pic>
      <p:sp>
        <p:nvSpPr>
          <p:cNvPr id="49" name="テキスト ボックス 48">
            <a:extLst>
              <a:ext uri="{FF2B5EF4-FFF2-40B4-BE49-F238E27FC236}">
                <a16:creationId xmlns="" xmlns:a16="http://schemas.microsoft.com/office/drawing/2014/main" id="{7CB3523A-4B74-40D2-80E9-0D32192945A6}"/>
              </a:ext>
            </a:extLst>
          </p:cNvPr>
          <p:cNvSpPr txBox="1"/>
          <p:nvPr/>
        </p:nvSpPr>
        <p:spPr>
          <a:xfrm>
            <a:off x="1672389" y="516914"/>
            <a:ext cx="3390672" cy="40011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sz="2000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認定こども園　</a:t>
            </a:r>
            <a:r>
              <a:rPr kumimoji="1" lang="en-US" altLang="ja-JP" sz="2000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GCLIP</a:t>
            </a:r>
            <a:r>
              <a:rPr kumimoji="1" lang="ja-JP" altLang="en-US" sz="2000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幼稚園</a:t>
            </a:r>
          </a:p>
        </p:txBody>
      </p:sp>
      <p:sp>
        <p:nvSpPr>
          <p:cNvPr id="50" name="テキスト ボックス 49">
            <a:extLst>
              <a:ext uri="{FF2B5EF4-FFF2-40B4-BE49-F238E27FC236}">
                <a16:creationId xmlns="" xmlns:a16="http://schemas.microsoft.com/office/drawing/2014/main" id="{4CCEC1FF-B340-4007-B8A0-1A7BAA567E56}"/>
              </a:ext>
            </a:extLst>
          </p:cNvPr>
          <p:cNvSpPr txBox="1"/>
          <p:nvPr/>
        </p:nvSpPr>
        <p:spPr>
          <a:xfrm>
            <a:off x="189587" y="899399"/>
            <a:ext cx="6481261" cy="523220"/>
          </a:xfrm>
          <a:prstGeom prst="rect">
            <a:avLst/>
          </a:prstGeom>
          <a:noFill/>
          <a:ln>
            <a:noFill/>
          </a:ln>
        </p:spPr>
        <p:txBody>
          <a:bodyPr wrap="none" rtlCol="0">
            <a:spAutoFit/>
          </a:bodyPr>
          <a:lstStyle/>
          <a:p>
            <a:r>
              <a:rPr kumimoji="1" lang="ja-JP" altLang="en-US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令和</a:t>
            </a:r>
            <a:r>
              <a:rPr kumimoji="1" lang="en-US" altLang="ja-JP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4</a:t>
            </a:r>
            <a:r>
              <a:rPr kumimoji="1" lang="ja-JP" altLang="en-US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年度　</a:t>
            </a:r>
            <a:r>
              <a:rPr kumimoji="1" lang="ja-JP" altLang="en-US" sz="2800" dirty="0">
                <a:ln>
                  <a:solidFill>
                    <a:srgbClr val="E08294"/>
                  </a:solidFill>
                </a:ln>
                <a:solidFill>
                  <a:srgbClr val="FFFF00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０歳から２歳親子教室</a:t>
            </a:r>
            <a:r>
              <a:rPr kumimoji="1" lang="ja-JP" altLang="en-US" sz="2800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のご案内</a:t>
            </a:r>
          </a:p>
        </p:txBody>
      </p:sp>
      <p:sp>
        <p:nvSpPr>
          <p:cNvPr id="67" name="テキスト ボックス 66">
            <a:extLst>
              <a:ext uri="{FF2B5EF4-FFF2-40B4-BE49-F238E27FC236}">
                <a16:creationId xmlns="" xmlns:a16="http://schemas.microsoft.com/office/drawing/2014/main" id="{09C2B46A-7865-4EFC-9C6A-E400F6CD834C}"/>
              </a:ext>
            </a:extLst>
          </p:cNvPr>
          <p:cNvSpPr txBox="1"/>
          <p:nvPr/>
        </p:nvSpPr>
        <p:spPr>
          <a:xfrm>
            <a:off x="729080" y="4216076"/>
            <a:ext cx="24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n>
                  <a:solidFill>
                    <a:schemeClr val="accent5"/>
                  </a:solidFill>
                </a:ln>
                <a:solidFill>
                  <a:schemeClr val="bg1"/>
                </a:solidFill>
                <a:effectLst>
                  <a:glow rad="139700">
                    <a:schemeClr val="accent5">
                      <a:satMod val="175000"/>
                      <a:alpha val="40000"/>
                    </a:scheme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のびのびひろば</a:t>
            </a:r>
          </a:p>
        </p:txBody>
      </p:sp>
      <p:pic>
        <p:nvPicPr>
          <p:cNvPr id="68" name="図 67" descr="黒い背景に白い文字がある&#10;&#10;中程度の精度で自動的に生成された説明">
            <a:extLst>
              <a:ext uri="{FF2B5EF4-FFF2-40B4-BE49-F238E27FC236}">
                <a16:creationId xmlns="" xmlns:a16="http://schemas.microsoft.com/office/drawing/2014/main" id="{6A55BB48-6E52-4811-B749-0E4EF5BFF3D2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70" b="39564"/>
          <a:stretch/>
        </p:blipFill>
        <p:spPr>
          <a:xfrm>
            <a:off x="804788" y="4258466"/>
            <a:ext cx="2185169" cy="471261"/>
          </a:xfrm>
          <a:prstGeom prst="rect">
            <a:avLst/>
          </a:prstGeom>
        </p:spPr>
      </p:pic>
      <p:sp>
        <p:nvSpPr>
          <p:cNvPr id="69" name="テキスト ボックス 68">
            <a:extLst>
              <a:ext uri="{FF2B5EF4-FFF2-40B4-BE49-F238E27FC236}">
                <a16:creationId xmlns="" xmlns:a16="http://schemas.microsoft.com/office/drawing/2014/main" id="{D747D5B7-67CB-4D60-85F8-6B4DE659866E}"/>
              </a:ext>
            </a:extLst>
          </p:cNvPr>
          <p:cNvSpPr txBox="1"/>
          <p:nvPr/>
        </p:nvSpPr>
        <p:spPr>
          <a:xfrm>
            <a:off x="71044" y="1582291"/>
            <a:ext cx="2664646" cy="18342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en-US" altLang="ja-JP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幼稚園では</a:t>
            </a:r>
            <a:r>
              <a:rPr kumimoji="1" lang="ja-JP" altLang="en-US" sz="11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０歳、１歳、２歳</a:t>
            </a:r>
            <a:endParaRPr kumimoji="1" lang="en-US" altLang="ja-JP" sz="1100" b="1" dirty="0">
              <a:solidFill>
                <a:schemeClr val="accent5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それぞれのお子さまのご家族に向けた</a:t>
            </a:r>
            <a:endParaRPr kumimoji="1" lang="en-US" altLang="ja-JP" sz="1100" b="1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親子教室</a:t>
            </a: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をご用意しております！</a:t>
            </a:r>
            <a:endParaRPr kumimoji="1" lang="en-US" altLang="ja-JP" sz="1100" b="1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子育てをがんばるご家族の皆さまも</a:t>
            </a:r>
            <a:endParaRPr kumimoji="1" lang="en-US" altLang="ja-JP" sz="1100" b="1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ゆったりと一息</a:t>
            </a: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つきませんか？</a:t>
            </a:r>
            <a:endParaRPr kumimoji="1" lang="en-US" altLang="ja-JP" sz="1100" b="1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親子やお友だちとのふれあいを通して、</a:t>
            </a:r>
            <a:endParaRPr kumimoji="1" lang="en-US" altLang="ja-JP" sz="1100" b="1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100" b="1" dirty="0">
                <a:solidFill>
                  <a:schemeClr val="accent5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心休まるひととき</a:t>
            </a:r>
            <a:r>
              <a:rPr kumimoji="1" lang="ja-JP" altLang="en-US" sz="1100" b="1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をお過ごしください♪</a:t>
            </a:r>
          </a:p>
        </p:txBody>
      </p:sp>
      <p:sp>
        <p:nvSpPr>
          <p:cNvPr id="72" name="テキスト ボックス 71">
            <a:extLst>
              <a:ext uri="{FF2B5EF4-FFF2-40B4-BE49-F238E27FC236}">
                <a16:creationId xmlns="" xmlns:a16="http://schemas.microsoft.com/office/drawing/2014/main" id="{64E57565-0870-403D-921B-4D0B6322DEDD}"/>
              </a:ext>
            </a:extLst>
          </p:cNvPr>
          <p:cNvSpPr txBox="1"/>
          <p:nvPr/>
        </p:nvSpPr>
        <p:spPr>
          <a:xfrm>
            <a:off x="4296925" y="1824533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０歳</a:t>
            </a:r>
          </a:p>
        </p:txBody>
      </p:sp>
      <p:sp>
        <p:nvSpPr>
          <p:cNvPr id="75" name="テキスト ボックス 74">
            <a:extLst>
              <a:ext uri="{FF2B5EF4-FFF2-40B4-BE49-F238E27FC236}">
                <a16:creationId xmlns="" xmlns:a16="http://schemas.microsoft.com/office/drawing/2014/main" id="{D9980761-62E9-4725-B093-EFEFEC20EF22}"/>
              </a:ext>
            </a:extLst>
          </p:cNvPr>
          <p:cNvSpPr txBox="1"/>
          <p:nvPr/>
        </p:nvSpPr>
        <p:spPr>
          <a:xfrm>
            <a:off x="1663009" y="3763215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１歳</a:t>
            </a:r>
          </a:p>
        </p:txBody>
      </p:sp>
      <p:sp>
        <p:nvSpPr>
          <p:cNvPr id="78" name="テキスト ボックス 77">
            <a:extLst>
              <a:ext uri="{FF2B5EF4-FFF2-40B4-BE49-F238E27FC236}">
                <a16:creationId xmlns="" xmlns:a16="http://schemas.microsoft.com/office/drawing/2014/main" id="{B653C857-D1CE-4C5E-9F8D-6FDC54BCDFED}"/>
              </a:ext>
            </a:extLst>
          </p:cNvPr>
          <p:cNvSpPr txBox="1"/>
          <p:nvPr/>
        </p:nvSpPr>
        <p:spPr>
          <a:xfrm>
            <a:off x="644582" y="4666332"/>
            <a:ext cx="2642566" cy="75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000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親子で楽しく遊べる活動を計画しています！音楽や体操、絵本の読み聞かせや季節の製作など、子どもたちの大好きな内容でいっぱいです♪</a:t>
            </a:r>
            <a:endParaRPr kumimoji="1" lang="en-US" altLang="ja-JP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4" name="フリーフォーム: 図形 33">
            <a:extLst>
              <a:ext uri="{FF2B5EF4-FFF2-40B4-BE49-F238E27FC236}">
                <a16:creationId xmlns="" xmlns:a16="http://schemas.microsoft.com/office/drawing/2014/main" id="{5DF0C4AF-6D14-4888-B78C-BCA49893752B}"/>
              </a:ext>
            </a:extLst>
          </p:cNvPr>
          <p:cNvSpPr>
            <a:spLocks noChangeAspect="1"/>
          </p:cNvSpPr>
          <p:nvPr/>
        </p:nvSpPr>
        <p:spPr>
          <a:xfrm>
            <a:off x="3148062" y="4852591"/>
            <a:ext cx="3606368" cy="3644872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noFill/>
            <a:prstDash val="dashDot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35" name="フリーフォーム: 図形 34">
            <a:extLst>
              <a:ext uri="{FF2B5EF4-FFF2-40B4-BE49-F238E27FC236}">
                <a16:creationId xmlns="" xmlns:a16="http://schemas.microsoft.com/office/drawing/2014/main" id="{F5CDFD53-D294-4F79-A6C9-6522010E893F}"/>
              </a:ext>
            </a:extLst>
          </p:cNvPr>
          <p:cNvSpPr>
            <a:spLocks noChangeAspect="1"/>
          </p:cNvSpPr>
          <p:nvPr/>
        </p:nvSpPr>
        <p:spPr>
          <a:xfrm>
            <a:off x="3230026" y="4935430"/>
            <a:ext cx="3442440" cy="3479194"/>
          </a:xfrm>
          <a:custGeom>
            <a:avLst/>
            <a:gdLst>
              <a:gd name="connsiteX0" fmla="*/ 1369227 w 2709517"/>
              <a:gd name="connsiteY0" fmla="*/ 0 h 2738446"/>
              <a:gd name="connsiteX1" fmla="*/ 1786256 w 2709517"/>
              <a:gd name="connsiteY1" fmla="*/ 243906 h 2738446"/>
              <a:gd name="connsiteX2" fmla="*/ 1799849 w 2709517"/>
              <a:gd name="connsiteY2" fmla="*/ 271453 h 2738446"/>
              <a:gd name="connsiteX3" fmla="*/ 1879085 w 2709517"/>
              <a:gd name="connsiteY3" fmla="*/ 238701 h 2738446"/>
              <a:gd name="connsiteX4" fmla="*/ 2431222 w 2709517"/>
              <a:gd name="connsiteY4" fmla="*/ 393760 h 2738446"/>
              <a:gd name="connsiteX5" fmla="*/ 2452435 w 2709517"/>
              <a:gd name="connsiteY5" fmla="*/ 966864 h 2738446"/>
              <a:gd name="connsiteX6" fmla="*/ 2449159 w 2709517"/>
              <a:gd name="connsiteY6" fmla="*/ 971369 h 2738446"/>
              <a:gd name="connsiteX7" fmla="*/ 2465611 w 2709517"/>
              <a:gd name="connsiteY7" fmla="*/ 979487 h 2738446"/>
              <a:gd name="connsiteX8" fmla="*/ 2709517 w 2709517"/>
              <a:gd name="connsiteY8" fmla="*/ 1396516 h 2738446"/>
              <a:gd name="connsiteX9" fmla="*/ 2547485 w 2709517"/>
              <a:gd name="connsiteY9" fmla="*/ 1752134 h 2738446"/>
              <a:gd name="connsiteX10" fmla="*/ 2494747 w 2709517"/>
              <a:gd name="connsiteY10" fmla="*/ 1791691 h 2738446"/>
              <a:gd name="connsiteX11" fmla="*/ 2509535 w 2709517"/>
              <a:gd name="connsiteY11" fmla="*/ 1820651 h 2738446"/>
              <a:gd name="connsiteX12" fmla="*/ 2498748 w 2709517"/>
              <a:gd name="connsiteY12" fmla="*/ 2211295 h 2738446"/>
              <a:gd name="connsiteX13" fmla="*/ 1885410 w 2709517"/>
              <a:gd name="connsiteY13" fmla="*/ 2459667 h 2738446"/>
              <a:gd name="connsiteX14" fmla="*/ 1831312 w 2709517"/>
              <a:gd name="connsiteY14" fmla="*/ 2439073 h 2738446"/>
              <a:gd name="connsiteX15" fmla="*/ 1803942 w 2709517"/>
              <a:gd name="connsiteY15" fmla="*/ 2494541 h 2738446"/>
              <a:gd name="connsiteX16" fmla="*/ 1386913 w 2709517"/>
              <a:gd name="connsiteY16" fmla="*/ 2738446 h 2738446"/>
              <a:gd name="connsiteX17" fmla="*/ 969884 w 2709517"/>
              <a:gd name="connsiteY17" fmla="*/ 2494541 h 2738446"/>
              <a:gd name="connsiteX18" fmla="*/ 945735 w 2709517"/>
              <a:gd name="connsiteY18" fmla="*/ 2445600 h 2738446"/>
              <a:gd name="connsiteX19" fmla="*/ 936135 w 2709517"/>
              <a:gd name="connsiteY19" fmla="*/ 2450382 h 2738446"/>
              <a:gd name="connsiteX20" fmla="*/ 301367 w 2709517"/>
              <a:gd name="connsiteY20" fmla="*/ 2263453 h 2738446"/>
              <a:gd name="connsiteX21" fmla="*/ 252262 w 2709517"/>
              <a:gd name="connsiteY21" fmla="*/ 1875758 h 2738446"/>
              <a:gd name="connsiteX22" fmla="*/ 271350 w 2709517"/>
              <a:gd name="connsiteY22" fmla="*/ 1827087 h 2738446"/>
              <a:gd name="connsiteX23" fmla="*/ 243906 w 2709517"/>
              <a:gd name="connsiteY23" fmla="*/ 1813545 h 2738446"/>
              <a:gd name="connsiteX24" fmla="*/ 0 w 2709517"/>
              <a:gd name="connsiteY24" fmla="*/ 1396516 h 2738446"/>
              <a:gd name="connsiteX25" fmla="*/ 243906 w 2709517"/>
              <a:gd name="connsiteY25" fmla="*/ 979487 h 2738446"/>
              <a:gd name="connsiteX26" fmla="*/ 304872 w 2709517"/>
              <a:gd name="connsiteY26" fmla="*/ 949404 h 2738446"/>
              <a:gd name="connsiteX27" fmla="*/ 284470 w 2709517"/>
              <a:gd name="connsiteY27" fmla="*/ 914668 h 2738446"/>
              <a:gd name="connsiteX28" fmla="*/ 309638 w 2709517"/>
              <a:gd name="connsiteY28" fmla="*/ 432206 h 2738446"/>
              <a:gd name="connsiteX29" fmla="*/ 846482 w 2709517"/>
              <a:gd name="connsiteY29" fmla="*/ 230472 h 2738446"/>
              <a:gd name="connsiteX30" fmla="*/ 943662 w 2709517"/>
              <a:gd name="connsiteY30" fmla="*/ 261204 h 2738446"/>
              <a:gd name="connsiteX31" fmla="*/ 952198 w 2709517"/>
              <a:gd name="connsiteY31" fmla="*/ 243906 h 2738446"/>
              <a:gd name="connsiteX32" fmla="*/ 1369227 w 2709517"/>
              <a:gd name="connsiteY32" fmla="*/ 0 h 27384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</a:cxnLst>
            <a:rect l="l" t="t" r="r" b="b"/>
            <a:pathLst>
              <a:path w="2709517" h="2738446">
                <a:moveTo>
                  <a:pt x="1369227" y="0"/>
                </a:moveTo>
                <a:cubicBezTo>
                  <a:pt x="1542824" y="0"/>
                  <a:pt x="1695878" y="96750"/>
                  <a:pt x="1786256" y="243906"/>
                </a:cubicBezTo>
                <a:lnTo>
                  <a:pt x="1799849" y="271453"/>
                </a:lnTo>
                <a:lnTo>
                  <a:pt x="1879085" y="238701"/>
                </a:lnTo>
                <a:cubicBezTo>
                  <a:pt x="2082317" y="175852"/>
                  <a:pt x="2302350" y="230090"/>
                  <a:pt x="2431222" y="393760"/>
                </a:cubicBezTo>
                <a:cubicBezTo>
                  <a:pt x="2560094" y="557429"/>
                  <a:pt x="2561205" y="784045"/>
                  <a:pt x="2452435" y="966864"/>
                </a:cubicBezTo>
                <a:lnTo>
                  <a:pt x="2449159" y="971369"/>
                </a:lnTo>
                <a:lnTo>
                  <a:pt x="2465611" y="979487"/>
                </a:lnTo>
                <a:cubicBezTo>
                  <a:pt x="2612767" y="1069865"/>
                  <a:pt x="2709517" y="1222919"/>
                  <a:pt x="2709517" y="1396516"/>
                </a:cubicBezTo>
                <a:cubicBezTo>
                  <a:pt x="2709517" y="1535394"/>
                  <a:pt x="2647597" y="1661124"/>
                  <a:pt x="2547485" y="1752134"/>
                </a:cubicBezTo>
                <a:lnTo>
                  <a:pt x="2494747" y="1791691"/>
                </a:lnTo>
                <a:lnTo>
                  <a:pt x="2509535" y="1820651"/>
                </a:lnTo>
                <a:cubicBezTo>
                  <a:pt x="2559448" y="1946405"/>
                  <a:pt x="2559796" y="2086555"/>
                  <a:pt x="2498748" y="2211295"/>
                </a:cubicBezTo>
                <a:cubicBezTo>
                  <a:pt x="2391913" y="2429590"/>
                  <a:pt x="2132451" y="2528360"/>
                  <a:pt x="1885410" y="2459667"/>
                </a:cubicBezTo>
                <a:lnTo>
                  <a:pt x="1831312" y="2439073"/>
                </a:lnTo>
                <a:lnTo>
                  <a:pt x="1803942" y="2494541"/>
                </a:lnTo>
                <a:cubicBezTo>
                  <a:pt x="1713564" y="2641696"/>
                  <a:pt x="1560510" y="2738446"/>
                  <a:pt x="1386913" y="2738446"/>
                </a:cubicBezTo>
                <a:cubicBezTo>
                  <a:pt x="1213316" y="2738446"/>
                  <a:pt x="1060262" y="2641696"/>
                  <a:pt x="969884" y="2494541"/>
                </a:cubicBezTo>
                <a:lnTo>
                  <a:pt x="945735" y="2445600"/>
                </a:lnTo>
                <a:lnTo>
                  <a:pt x="936135" y="2450382"/>
                </a:lnTo>
                <a:cubicBezTo>
                  <a:pt x="697035" y="2543008"/>
                  <a:pt x="429126" y="2470200"/>
                  <a:pt x="301367" y="2263453"/>
                </a:cubicBezTo>
                <a:cubicBezTo>
                  <a:pt x="228361" y="2145313"/>
                  <a:pt x="214942" y="2005806"/>
                  <a:pt x="252262" y="1875758"/>
                </a:cubicBezTo>
                <a:lnTo>
                  <a:pt x="271350" y="1827087"/>
                </a:lnTo>
                <a:lnTo>
                  <a:pt x="243906" y="1813545"/>
                </a:lnTo>
                <a:cubicBezTo>
                  <a:pt x="96751" y="1723167"/>
                  <a:pt x="0" y="1570113"/>
                  <a:pt x="0" y="1396516"/>
                </a:cubicBezTo>
                <a:cubicBezTo>
                  <a:pt x="0" y="1222919"/>
                  <a:pt x="96751" y="1069865"/>
                  <a:pt x="243906" y="979487"/>
                </a:cubicBezTo>
                <a:lnTo>
                  <a:pt x="304872" y="949404"/>
                </a:lnTo>
                <a:lnTo>
                  <a:pt x="284470" y="914668"/>
                </a:lnTo>
                <a:cubicBezTo>
                  <a:pt x="211118" y="758327"/>
                  <a:pt x="214309" y="577286"/>
                  <a:pt x="309638" y="432206"/>
                </a:cubicBezTo>
                <a:cubicBezTo>
                  <a:pt x="424033" y="258110"/>
                  <a:pt x="638618" y="185243"/>
                  <a:pt x="846482" y="230472"/>
                </a:cubicBezTo>
                <a:lnTo>
                  <a:pt x="943662" y="261204"/>
                </a:lnTo>
                <a:lnTo>
                  <a:pt x="952198" y="243906"/>
                </a:lnTo>
                <a:cubicBezTo>
                  <a:pt x="1042576" y="96750"/>
                  <a:pt x="1195630" y="0"/>
                  <a:pt x="1369227" y="0"/>
                </a:cubicBezTo>
                <a:close/>
              </a:path>
            </a:pathLst>
          </a:custGeom>
          <a:solidFill>
            <a:srgbClr val="F3CDD4"/>
          </a:solidFill>
          <a:ln w="19050">
            <a:solidFill>
              <a:srgbClr val="E08294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kumimoji="1" lang="ja-JP" altLang="en-US" dirty="0"/>
          </a:p>
        </p:txBody>
      </p:sp>
      <p:sp>
        <p:nvSpPr>
          <p:cNvPr id="70" name="テキスト ボックス 69">
            <a:extLst>
              <a:ext uri="{FF2B5EF4-FFF2-40B4-BE49-F238E27FC236}">
                <a16:creationId xmlns="" xmlns:a16="http://schemas.microsoft.com/office/drawing/2014/main" id="{A473B512-8D28-49AD-A860-07FD88A88943}"/>
              </a:ext>
            </a:extLst>
          </p:cNvPr>
          <p:cNvSpPr txBox="1"/>
          <p:nvPr/>
        </p:nvSpPr>
        <p:spPr>
          <a:xfrm>
            <a:off x="3769830" y="5509506"/>
            <a:ext cx="247357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b="1" dirty="0">
                <a:ln>
                  <a:solidFill>
                    <a:srgbClr val="E08294"/>
                  </a:solidFill>
                </a:ln>
                <a:solidFill>
                  <a:schemeClr val="bg1"/>
                </a:solidFill>
                <a:effectLst>
                  <a:glow rad="139700">
                    <a:srgbClr val="E08294">
                      <a:alpha val="40000"/>
                    </a:srgbClr>
                  </a:glow>
                </a:effectLst>
                <a:latin typeface="HG創英角ﾎﾟｯﾌﾟ体" panose="040B0A09000000000000" pitchFamily="49" charset="-128"/>
                <a:ea typeface="HG創英角ﾎﾟｯﾌﾟ体" panose="040B0A09000000000000" pitchFamily="49" charset="-128"/>
              </a:rPr>
              <a:t>うさぎくらぶ</a:t>
            </a:r>
          </a:p>
        </p:txBody>
      </p:sp>
      <p:pic>
        <p:nvPicPr>
          <p:cNvPr id="71" name="図 70" descr="黒い背景に白い文字がある&#10;&#10;中程度の精度で自動的に生成された説明">
            <a:extLst>
              <a:ext uri="{FF2B5EF4-FFF2-40B4-BE49-F238E27FC236}">
                <a16:creationId xmlns="" xmlns:a16="http://schemas.microsoft.com/office/drawing/2014/main" id="{07A88A22-CCE1-4500-B6EB-8766DCBC079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8870" b="39564"/>
          <a:stretch/>
        </p:blipFill>
        <p:spPr>
          <a:xfrm>
            <a:off x="3842356" y="5544097"/>
            <a:ext cx="2185169" cy="471261"/>
          </a:xfrm>
          <a:prstGeom prst="rect">
            <a:avLst/>
          </a:prstGeom>
        </p:spPr>
      </p:pic>
      <p:sp>
        <p:nvSpPr>
          <p:cNvPr id="74" name="テキスト ボックス 73">
            <a:extLst>
              <a:ext uri="{FF2B5EF4-FFF2-40B4-BE49-F238E27FC236}">
                <a16:creationId xmlns="" xmlns:a16="http://schemas.microsoft.com/office/drawing/2014/main" id="{29F79DCF-7981-42FD-A916-EE87E74E45F2}"/>
              </a:ext>
            </a:extLst>
          </p:cNvPr>
          <p:cNvSpPr txBox="1"/>
          <p:nvPr/>
        </p:nvSpPr>
        <p:spPr>
          <a:xfrm>
            <a:off x="4663070" y="5042419"/>
            <a:ext cx="54373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4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２歳</a:t>
            </a:r>
          </a:p>
        </p:txBody>
      </p:sp>
      <p:sp>
        <p:nvSpPr>
          <p:cNvPr id="76" name="テキスト ボックス 75">
            <a:extLst>
              <a:ext uri="{FF2B5EF4-FFF2-40B4-BE49-F238E27FC236}">
                <a16:creationId xmlns="" xmlns:a16="http://schemas.microsoft.com/office/drawing/2014/main" id="{B781EAEA-E323-423F-A6FF-E95980B09596}"/>
              </a:ext>
            </a:extLst>
          </p:cNvPr>
          <p:cNvSpPr txBox="1"/>
          <p:nvPr/>
        </p:nvSpPr>
        <p:spPr>
          <a:xfrm>
            <a:off x="3299554" y="2755909"/>
            <a:ext cx="2642566" cy="75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000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０歳児の保護者の皆さまが集まります！</a:t>
            </a:r>
            <a:endParaRPr kumimoji="1" lang="en-US" altLang="ja-JP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000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子育ての悩みや子育てエピソードを話し合いながら、親子同士で楽しく交流しましょう♪</a:t>
            </a:r>
            <a:endParaRPr kumimoji="1" lang="en-US" altLang="ja-JP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="" xmlns:a16="http://schemas.microsoft.com/office/drawing/2014/main" id="{46A86A88-2A77-4CD7-9929-376FEB93E5D1}"/>
              </a:ext>
            </a:extLst>
          </p:cNvPr>
          <p:cNvSpPr txBox="1"/>
          <p:nvPr/>
        </p:nvSpPr>
        <p:spPr>
          <a:xfrm>
            <a:off x="3532479" y="2082646"/>
            <a:ext cx="2073003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R3.4.2</a:t>
            </a:r>
            <a:r>
              <a:rPr kumimoji="1" lang="ja-JP" altLang="en-US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以降生まれのお子さまとご家族</a:t>
            </a:r>
          </a:p>
        </p:txBody>
      </p:sp>
      <p:sp>
        <p:nvSpPr>
          <p:cNvPr id="81" name="テキスト ボックス 80">
            <a:extLst>
              <a:ext uri="{FF2B5EF4-FFF2-40B4-BE49-F238E27FC236}">
                <a16:creationId xmlns="" xmlns:a16="http://schemas.microsoft.com/office/drawing/2014/main" id="{5F7CFED8-B0AA-4DAE-9B4C-A886A4F95B30}"/>
              </a:ext>
            </a:extLst>
          </p:cNvPr>
          <p:cNvSpPr txBox="1"/>
          <p:nvPr/>
        </p:nvSpPr>
        <p:spPr>
          <a:xfrm>
            <a:off x="3612188" y="5933597"/>
            <a:ext cx="2642566" cy="7525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000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幼稚園生活に向けて、グループでの活動を通じてお友だちとの関わり方などを学びます♪</a:t>
            </a:r>
            <a:endParaRPr kumimoji="1" lang="en-US" altLang="ja-JP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000" dirty="0">
                <a:solidFill>
                  <a:srgbClr val="6633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子どもたちの大きな一歩を応援します！</a:t>
            </a:r>
            <a:endParaRPr kumimoji="1" lang="en-US" altLang="ja-JP" sz="1000" dirty="0">
              <a:solidFill>
                <a:srgbClr val="6633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3" name="テキスト ボックス 82">
            <a:extLst>
              <a:ext uri="{FF2B5EF4-FFF2-40B4-BE49-F238E27FC236}">
                <a16:creationId xmlns="" xmlns:a16="http://schemas.microsoft.com/office/drawing/2014/main" id="{2BBB66D9-4745-4EF0-BFA1-1FC1FC84989F}"/>
              </a:ext>
            </a:extLst>
          </p:cNvPr>
          <p:cNvSpPr txBox="1"/>
          <p:nvPr/>
        </p:nvSpPr>
        <p:spPr>
          <a:xfrm>
            <a:off x="3492667" y="3521164"/>
            <a:ext cx="2223686" cy="40780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spc="3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開催日｜</a:t>
            </a:r>
            <a:r>
              <a:rPr kumimoji="1"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水曜日（年６回程度）</a:t>
            </a:r>
            <a:endParaRPr kumimoji="1"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algn="ctr"/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11:00~12:00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85" name="テキスト ボックス 84">
            <a:extLst>
              <a:ext uri="{FF2B5EF4-FFF2-40B4-BE49-F238E27FC236}">
                <a16:creationId xmlns="" xmlns:a16="http://schemas.microsoft.com/office/drawing/2014/main" id="{C82CC031-FE77-4F22-8436-B10AD1774CFF}"/>
              </a:ext>
            </a:extLst>
          </p:cNvPr>
          <p:cNvSpPr txBox="1"/>
          <p:nvPr/>
        </p:nvSpPr>
        <p:spPr>
          <a:xfrm>
            <a:off x="845140" y="5438027"/>
            <a:ext cx="2307042" cy="40780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spc="3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開催日｜</a:t>
            </a:r>
            <a:r>
              <a:rPr kumimoji="1"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火曜日（年</a:t>
            </a:r>
            <a:r>
              <a:rPr kumimoji="1"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２回程度）</a:t>
            </a:r>
            <a:endParaRPr kumimoji="1"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algn="ctr"/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9:30~10:30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="" xmlns:a16="http://schemas.microsoft.com/office/drawing/2014/main" id="{D55FE76E-7866-461B-B29C-05039EC51944}"/>
              </a:ext>
            </a:extLst>
          </p:cNvPr>
          <p:cNvSpPr txBox="1"/>
          <p:nvPr/>
        </p:nvSpPr>
        <p:spPr>
          <a:xfrm>
            <a:off x="34660" y="8971136"/>
            <a:ext cx="316304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幼保連携型認定こども園 </a:t>
            </a:r>
            <a:r>
              <a:rPr kumimoji="1" lang="en-US" altLang="ja-JP" dirty="0"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kumimoji="1" lang="ja-JP" altLang="en-US" dirty="0">
                <a:latin typeface="Meiryo UI" panose="020B0604030504040204" pitchFamily="50" charset="-128"/>
                <a:ea typeface="Meiryo UI" panose="020B0604030504040204" pitchFamily="50" charset="-128"/>
              </a:rPr>
              <a:t>幼稚園</a:t>
            </a:r>
          </a:p>
        </p:txBody>
      </p:sp>
      <p:sp>
        <p:nvSpPr>
          <p:cNvPr id="94" name="四角形: 角を丸くする 93">
            <a:extLst>
              <a:ext uri="{FF2B5EF4-FFF2-40B4-BE49-F238E27FC236}">
                <a16:creationId xmlns="" xmlns:a16="http://schemas.microsoft.com/office/drawing/2014/main" id="{AF7403C2-ACF4-463C-BCA1-6D5BA42E9B02}"/>
              </a:ext>
            </a:extLst>
          </p:cNvPr>
          <p:cNvSpPr/>
          <p:nvPr/>
        </p:nvSpPr>
        <p:spPr>
          <a:xfrm>
            <a:off x="64144" y="8689855"/>
            <a:ext cx="1502515" cy="299372"/>
          </a:xfrm>
          <a:prstGeom prst="roundRect">
            <a:avLst>
              <a:gd name="adj" fmla="val 50000"/>
            </a:avLst>
          </a:prstGeom>
          <a:solidFill>
            <a:srgbClr val="E08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000" dirty="0">
                <a:latin typeface="Meiryo UI" panose="020B0604030504040204" pitchFamily="50" charset="-128"/>
                <a:ea typeface="Meiryo UI" panose="020B0604030504040204" pitchFamily="50" charset="-128"/>
              </a:rPr>
              <a:t>ご予約・お問い合わせ先</a:t>
            </a:r>
          </a:p>
        </p:txBody>
      </p:sp>
      <p:sp>
        <p:nvSpPr>
          <p:cNvPr id="96" name="テキスト ボックス 95">
            <a:extLst>
              <a:ext uri="{FF2B5EF4-FFF2-40B4-BE49-F238E27FC236}">
                <a16:creationId xmlns="" xmlns:a16="http://schemas.microsoft.com/office/drawing/2014/main" id="{226C4BEE-AB29-43CB-BB80-28D60AA0C4E4}"/>
              </a:ext>
            </a:extLst>
          </p:cNvPr>
          <p:cNvSpPr txBox="1"/>
          <p:nvPr/>
        </p:nvSpPr>
        <p:spPr>
          <a:xfrm>
            <a:off x="33324" y="9345771"/>
            <a:ext cx="3691038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住所：</a:t>
            </a:r>
            <a:r>
              <a:rPr lang="ja-JP" altLang="en-US" sz="11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1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162-0844 </a:t>
            </a:r>
            <a:r>
              <a:rPr lang="ja-JP" altLang="en-US" sz="1100" b="0" i="0" dirty="0">
                <a:effectLst/>
                <a:latin typeface="Meiryo UI" panose="020B0604030504040204" pitchFamily="50" charset="-128"/>
                <a:ea typeface="Meiryo UI" panose="020B0604030504040204" pitchFamily="50" charset="-128"/>
              </a:rPr>
              <a:t>東京都新宿区市谷八幡町１２−１</a:t>
            </a:r>
            <a:endParaRPr lang="en-US" altLang="ja-JP" sz="1100" b="0" i="0" dirty="0">
              <a:effectLst/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TEL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：</a:t>
            </a:r>
            <a:r>
              <a:rPr lang="en-US" altLang="ja-JP" sz="16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03-5579-2356</a:t>
            </a:r>
            <a:endParaRPr kumimoji="1" lang="ja-JP" altLang="en-US" sz="1100" b="1" dirty="0">
              <a:solidFill>
                <a:srgbClr val="DA687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5" name="正方形/長方形 94">
            <a:extLst>
              <a:ext uri="{FF2B5EF4-FFF2-40B4-BE49-F238E27FC236}">
                <a16:creationId xmlns="" xmlns:a16="http://schemas.microsoft.com/office/drawing/2014/main" id="{34D3F358-CE55-4CC8-97D0-168A6AFFB655}"/>
              </a:ext>
            </a:extLst>
          </p:cNvPr>
          <p:cNvSpPr/>
          <p:nvPr/>
        </p:nvSpPr>
        <p:spPr>
          <a:xfrm>
            <a:off x="6067427" y="8624594"/>
            <a:ext cx="687003" cy="68700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400" dirty="0">
                <a:solidFill>
                  <a:schemeClr val="tx1"/>
                </a:solidFill>
              </a:rPr>
              <a:t>QR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98" name="テキスト ボックス 97">
            <a:extLst>
              <a:ext uri="{FF2B5EF4-FFF2-40B4-BE49-F238E27FC236}">
                <a16:creationId xmlns="" xmlns:a16="http://schemas.microsoft.com/office/drawing/2014/main" id="{3B02295A-6F28-42BB-B6FF-DF5468D32963}"/>
              </a:ext>
            </a:extLst>
          </p:cNvPr>
          <p:cNvSpPr txBox="1"/>
          <p:nvPr/>
        </p:nvSpPr>
        <p:spPr>
          <a:xfrm>
            <a:off x="5091330" y="9649172"/>
            <a:ext cx="177556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https://www.gclip.net/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97" name="四角形: 角を丸くする 96">
            <a:extLst>
              <a:ext uri="{FF2B5EF4-FFF2-40B4-BE49-F238E27FC236}">
                <a16:creationId xmlns="" xmlns:a16="http://schemas.microsoft.com/office/drawing/2014/main" id="{0FCE011C-FD4B-43C4-8AC4-2D6782A16D50}"/>
              </a:ext>
            </a:extLst>
          </p:cNvPr>
          <p:cNvSpPr/>
          <p:nvPr/>
        </p:nvSpPr>
        <p:spPr>
          <a:xfrm>
            <a:off x="4971545" y="9421125"/>
            <a:ext cx="1489615" cy="252000"/>
          </a:xfrm>
          <a:prstGeom prst="roundRect">
            <a:avLst/>
          </a:prstGeom>
          <a:solidFill>
            <a:schemeClr val="bg1"/>
          </a:solidFill>
          <a:ln w="19050">
            <a:solidFill>
              <a:srgbClr val="E0829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0" name="四角形: 角を丸くする 99">
            <a:extLst>
              <a:ext uri="{FF2B5EF4-FFF2-40B4-BE49-F238E27FC236}">
                <a16:creationId xmlns="" xmlns:a16="http://schemas.microsoft.com/office/drawing/2014/main" id="{A2232D4A-E601-45AC-8D86-2A6A6EC9517E}"/>
              </a:ext>
            </a:extLst>
          </p:cNvPr>
          <p:cNvSpPr/>
          <p:nvPr/>
        </p:nvSpPr>
        <p:spPr>
          <a:xfrm>
            <a:off x="6512297" y="9409974"/>
            <a:ext cx="252000" cy="252000"/>
          </a:xfrm>
          <a:prstGeom prst="roundRect">
            <a:avLst/>
          </a:prstGeom>
          <a:solidFill>
            <a:srgbClr val="E08294"/>
          </a:solidFill>
          <a:ln w="190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1" name="テキスト ボックス 100">
            <a:extLst>
              <a:ext uri="{FF2B5EF4-FFF2-40B4-BE49-F238E27FC236}">
                <a16:creationId xmlns="" xmlns:a16="http://schemas.microsoft.com/office/drawing/2014/main" id="{BAC0CAC2-7805-44E2-AB78-49601A74B220}"/>
              </a:ext>
            </a:extLst>
          </p:cNvPr>
          <p:cNvSpPr txBox="1"/>
          <p:nvPr/>
        </p:nvSpPr>
        <p:spPr>
          <a:xfrm>
            <a:off x="4959103" y="9406721"/>
            <a:ext cx="114779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GCLIP</a:t>
            </a:r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</a:rPr>
              <a:t>幼稚園</a:t>
            </a:r>
          </a:p>
        </p:txBody>
      </p:sp>
      <p:pic>
        <p:nvPicPr>
          <p:cNvPr id="102" name="図 101">
            <a:extLst>
              <a:ext uri="{FF2B5EF4-FFF2-40B4-BE49-F238E27FC236}">
                <a16:creationId xmlns="" xmlns:a16="http://schemas.microsoft.com/office/drawing/2014/main" id="{8A45A12F-A888-4F45-958B-291011E989C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59151" y="9459050"/>
            <a:ext cx="152400" cy="152400"/>
          </a:xfrm>
          <a:prstGeom prst="rect">
            <a:avLst/>
          </a:prstGeom>
        </p:spPr>
      </p:pic>
      <p:sp>
        <p:nvSpPr>
          <p:cNvPr id="104" name="吹き出し: 円形 103">
            <a:extLst>
              <a:ext uri="{FF2B5EF4-FFF2-40B4-BE49-F238E27FC236}">
                <a16:creationId xmlns="" xmlns:a16="http://schemas.microsoft.com/office/drawing/2014/main" id="{C4B5320B-04FF-47C1-95CB-2FDC9927B678}"/>
              </a:ext>
            </a:extLst>
          </p:cNvPr>
          <p:cNvSpPr/>
          <p:nvPr/>
        </p:nvSpPr>
        <p:spPr>
          <a:xfrm>
            <a:off x="3517362" y="8911579"/>
            <a:ext cx="667168" cy="619207"/>
          </a:xfrm>
          <a:prstGeom prst="wedgeEllipseCallout">
            <a:avLst>
              <a:gd name="adj1" fmla="val 39912"/>
              <a:gd name="adj2" fmla="val 46639"/>
            </a:avLst>
          </a:prstGeom>
          <a:solidFill>
            <a:srgbClr val="E0829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9" name="テキスト ボックス 108">
            <a:extLst>
              <a:ext uri="{FF2B5EF4-FFF2-40B4-BE49-F238E27FC236}">
                <a16:creationId xmlns="" xmlns:a16="http://schemas.microsoft.com/office/drawing/2014/main" id="{157E0C54-5AEC-4FE9-A3EF-318D293304AF}"/>
              </a:ext>
            </a:extLst>
          </p:cNvPr>
          <p:cNvSpPr txBox="1"/>
          <p:nvPr/>
        </p:nvSpPr>
        <p:spPr>
          <a:xfrm>
            <a:off x="4041724" y="8657663"/>
            <a:ext cx="2065169" cy="25391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HP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は検索または</a:t>
            </a:r>
            <a:r>
              <a:rPr kumimoji="1" lang="en-US" altLang="ja-JP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QR</a:t>
            </a:r>
            <a:r>
              <a:rPr kumimoji="1" lang="ja-JP" altLang="en-US" sz="1050" dirty="0">
                <a:latin typeface="Meiryo UI" panose="020B0604030504040204" pitchFamily="50" charset="-128"/>
                <a:ea typeface="Meiryo UI" panose="020B0604030504040204" pitchFamily="50" charset="-128"/>
              </a:rPr>
              <a:t>コードから！▶</a:t>
            </a:r>
          </a:p>
        </p:txBody>
      </p:sp>
      <p:sp>
        <p:nvSpPr>
          <p:cNvPr id="110" name="テキスト ボックス 109">
            <a:extLst>
              <a:ext uri="{FF2B5EF4-FFF2-40B4-BE49-F238E27FC236}">
                <a16:creationId xmlns="" xmlns:a16="http://schemas.microsoft.com/office/drawing/2014/main" id="{73395B97-7956-4FB6-81E4-601289E3723F}"/>
              </a:ext>
            </a:extLst>
          </p:cNvPr>
          <p:cNvSpPr txBox="1"/>
          <p:nvPr/>
        </p:nvSpPr>
        <p:spPr>
          <a:xfrm>
            <a:off x="1044334" y="7441694"/>
            <a:ext cx="2397002" cy="1016689"/>
          </a:xfrm>
          <a:prstGeom prst="rect">
            <a:avLst/>
          </a:prstGeom>
          <a:noFill/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参加をご希望の方は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お電話またはホームページより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>
              <a:lnSpc>
                <a:spcPct val="150000"/>
              </a:lnSpc>
            </a:pPr>
            <a:r>
              <a:rPr kumimoji="1" lang="ja-JP" altLang="en-US" sz="1400" b="1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お問い合わせください！</a:t>
            </a:r>
            <a:endParaRPr kumimoji="1" lang="en-US" altLang="ja-JP" sz="1400" b="1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1" name="テキスト ボックス 110">
            <a:extLst>
              <a:ext uri="{FF2B5EF4-FFF2-40B4-BE49-F238E27FC236}">
                <a16:creationId xmlns="" xmlns:a16="http://schemas.microsoft.com/office/drawing/2014/main" id="{E718545D-3BC1-4870-BB2F-38A40C6C6437}"/>
              </a:ext>
            </a:extLst>
          </p:cNvPr>
          <p:cNvSpPr txBox="1"/>
          <p:nvPr/>
        </p:nvSpPr>
        <p:spPr>
          <a:xfrm>
            <a:off x="3811416" y="5279957"/>
            <a:ext cx="239039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H31.4.2~R2.4.1</a:t>
            </a:r>
            <a:r>
              <a:rPr kumimoji="1" lang="ja-JP" altLang="en-US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生まれのお子さまとご家族</a:t>
            </a:r>
          </a:p>
        </p:txBody>
      </p:sp>
      <p:sp>
        <p:nvSpPr>
          <p:cNvPr id="112" name="テキスト ボックス 111">
            <a:extLst>
              <a:ext uri="{FF2B5EF4-FFF2-40B4-BE49-F238E27FC236}">
                <a16:creationId xmlns="" xmlns:a16="http://schemas.microsoft.com/office/drawing/2014/main" id="{3BDA3B0F-4101-4424-B00C-8DE9B8AC9DE7}"/>
              </a:ext>
            </a:extLst>
          </p:cNvPr>
          <p:cNvSpPr txBox="1"/>
          <p:nvPr/>
        </p:nvSpPr>
        <p:spPr>
          <a:xfrm>
            <a:off x="842623" y="4006670"/>
            <a:ext cx="230543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R2.4.2~R3.4.1</a:t>
            </a:r>
            <a:r>
              <a:rPr kumimoji="1" lang="ja-JP" altLang="en-US" sz="900" b="1" dirty="0">
                <a:solidFill>
                  <a:srgbClr val="DA687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生まれのお子さまとご家族</a:t>
            </a:r>
          </a:p>
        </p:txBody>
      </p:sp>
      <p:sp>
        <p:nvSpPr>
          <p:cNvPr id="113" name="吹き出し: 円形 112">
            <a:extLst>
              <a:ext uri="{FF2B5EF4-FFF2-40B4-BE49-F238E27FC236}">
                <a16:creationId xmlns="" xmlns:a16="http://schemas.microsoft.com/office/drawing/2014/main" id="{0854E05E-1CD9-46A8-A9D1-C7A46A2BB6FD}"/>
              </a:ext>
            </a:extLst>
          </p:cNvPr>
          <p:cNvSpPr/>
          <p:nvPr/>
        </p:nvSpPr>
        <p:spPr>
          <a:xfrm>
            <a:off x="170413" y="7060133"/>
            <a:ext cx="1003266" cy="997238"/>
          </a:xfrm>
          <a:prstGeom prst="wedgeEllipseCallout">
            <a:avLst>
              <a:gd name="adj1" fmla="val 60753"/>
              <a:gd name="adj2" fmla="val 13116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4" name="テキスト ボックス 113">
            <a:extLst>
              <a:ext uri="{FF2B5EF4-FFF2-40B4-BE49-F238E27FC236}">
                <a16:creationId xmlns="" xmlns:a16="http://schemas.microsoft.com/office/drawing/2014/main" id="{20DC203B-017E-4017-9E25-E8E27D8132FC}"/>
              </a:ext>
            </a:extLst>
          </p:cNvPr>
          <p:cNvSpPr txBox="1"/>
          <p:nvPr/>
        </p:nvSpPr>
        <p:spPr>
          <a:xfrm>
            <a:off x="53622" y="7245537"/>
            <a:ext cx="1225274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お気軽に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お問い合わせ</a:t>
            </a:r>
            <a:endParaRPr kumimoji="1" lang="en-US" altLang="ja-JP" sz="1200" b="1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2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ください♪</a:t>
            </a:r>
          </a:p>
        </p:txBody>
      </p:sp>
      <p:sp>
        <p:nvSpPr>
          <p:cNvPr id="115" name="テキスト ボックス 114">
            <a:extLst>
              <a:ext uri="{FF2B5EF4-FFF2-40B4-BE49-F238E27FC236}">
                <a16:creationId xmlns="" xmlns:a16="http://schemas.microsoft.com/office/drawing/2014/main" id="{44E39B62-FEAB-416C-A437-7038EF1A8F0A}"/>
              </a:ext>
            </a:extLst>
          </p:cNvPr>
          <p:cNvSpPr txBox="1"/>
          <p:nvPr/>
        </p:nvSpPr>
        <p:spPr>
          <a:xfrm>
            <a:off x="3779950" y="6735079"/>
            <a:ext cx="2307042" cy="407804"/>
          </a:xfrm>
          <a:prstGeom prst="rect">
            <a:avLst/>
          </a:prstGeom>
          <a:solidFill>
            <a:schemeClr val="accent5"/>
          </a:solidFill>
        </p:spPr>
        <p:txBody>
          <a:bodyPr wrap="none" rtlCol="0">
            <a:spAutoFit/>
          </a:bodyPr>
          <a:lstStyle/>
          <a:p>
            <a:pPr algn="ctr"/>
            <a:r>
              <a:rPr kumimoji="1" lang="ja-JP" altLang="en-US" sz="1050" spc="3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開催日｜</a:t>
            </a:r>
            <a:r>
              <a:rPr kumimoji="1"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火曜日（年</a:t>
            </a:r>
            <a:r>
              <a:rPr kumimoji="1" lang="en-US" altLang="ja-JP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05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２回程度）</a:t>
            </a:r>
            <a:endParaRPr kumimoji="1" lang="en-US" altLang="ja-JP" sz="105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lvl="1" algn="ctr"/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午前</a:t>
            </a:r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11:00~12:00</a:t>
            </a:r>
            <a:endParaRPr kumimoji="1" lang="ja-JP" altLang="en-US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18" name="図 117">
            <a:extLst>
              <a:ext uri="{FF2B5EF4-FFF2-40B4-BE49-F238E27FC236}">
                <a16:creationId xmlns="" xmlns:a16="http://schemas.microsoft.com/office/drawing/2014/main" id="{DF1AF9F8-7E12-4CA2-AF74-5004A3EB4E7A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3000" y="9496772"/>
            <a:ext cx="304800" cy="304800"/>
          </a:xfrm>
          <a:prstGeom prst="rect">
            <a:avLst/>
          </a:prstGeom>
        </p:spPr>
      </p:pic>
      <p:pic>
        <p:nvPicPr>
          <p:cNvPr id="120" name="図 119">
            <a:extLst>
              <a:ext uri="{FF2B5EF4-FFF2-40B4-BE49-F238E27FC236}">
                <a16:creationId xmlns="" xmlns:a16="http://schemas.microsoft.com/office/drawing/2014/main" id="{47EE6817-A876-47C8-95CC-985D4BCED23D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65402" y="9488371"/>
            <a:ext cx="304800" cy="304800"/>
          </a:xfrm>
          <a:prstGeom prst="rect">
            <a:avLst/>
          </a:prstGeom>
        </p:spPr>
      </p:pic>
      <p:sp>
        <p:nvSpPr>
          <p:cNvPr id="122" name="テキスト ボックス 121">
            <a:extLst>
              <a:ext uri="{FF2B5EF4-FFF2-40B4-BE49-F238E27FC236}">
                <a16:creationId xmlns="" xmlns:a16="http://schemas.microsoft.com/office/drawing/2014/main" id="{03939CF6-AE81-4A61-B868-BB47912F8AA5}"/>
              </a:ext>
            </a:extLst>
          </p:cNvPr>
          <p:cNvSpPr txBox="1"/>
          <p:nvPr/>
        </p:nvSpPr>
        <p:spPr>
          <a:xfrm>
            <a:off x="3472658" y="9023165"/>
            <a:ext cx="78335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1" lang="en-US" altLang="ja-JP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SNS</a:t>
            </a:r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も</a:t>
            </a:r>
            <a:endParaRPr kumimoji="1" lang="en-US" altLang="ja-JP" sz="900" dirty="0">
              <a:solidFill>
                <a:schemeClr val="bg1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900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やってます！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184" r="9924"/>
          <a:stretch/>
        </p:blipFill>
        <p:spPr>
          <a:xfrm>
            <a:off x="967702" y="5920789"/>
            <a:ext cx="954990" cy="794336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3" name="図 2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472" r="13087"/>
          <a:stretch/>
        </p:blipFill>
        <p:spPr>
          <a:xfrm>
            <a:off x="3997752" y="3943449"/>
            <a:ext cx="1238883" cy="831763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4" name="図 3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70" r="4357"/>
          <a:stretch/>
        </p:blipFill>
        <p:spPr>
          <a:xfrm>
            <a:off x="1952237" y="5921111"/>
            <a:ext cx="1042999" cy="794014"/>
          </a:xfrm>
          <a:prstGeom prst="rect">
            <a:avLst/>
          </a:prstGeom>
          <a:effectLst>
            <a:softEdge rad="63500"/>
          </a:effectLst>
        </p:spPr>
      </p:pic>
      <p:pic>
        <p:nvPicPr>
          <p:cNvPr id="5" name="図 4"/>
          <p:cNvPicPr>
            <a:picLocks noChangeAspect="1"/>
          </p:cNvPicPr>
          <p:nvPr/>
        </p:nvPicPr>
        <p:blipFill rotWithShape="1"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720" t="37387" r="31718"/>
          <a:stretch/>
        </p:blipFill>
        <p:spPr>
          <a:xfrm>
            <a:off x="4402728" y="7188712"/>
            <a:ext cx="1173660" cy="796421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32140990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249</TotalTime>
  <Words>279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HG創英角ﾎﾟｯﾌﾟ体</vt:lpstr>
      <vt:lpstr>Meiryo UI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野中 彩乃</dc:creator>
  <cp:lastModifiedBy>User</cp:lastModifiedBy>
  <cp:revision>4</cp:revision>
  <dcterms:created xsi:type="dcterms:W3CDTF">2022-04-01T01:33:04Z</dcterms:created>
  <dcterms:modified xsi:type="dcterms:W3CDTF">2022-10-12T02:28:56Z</dcterms:modified>
</cp:coreProperties>
</file>