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Lst>
  <p:sldSz cx="6858000" cy="9906000" type="A4"/>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8394E"/>
    <a:srgbClr val="FF0000"/>
    <a:srgbClr val="F5E045"/>
    <a:srgbClr val="FF5050"/>
    <a:srgbClr val="F3DA21"/>
    <a:srgbClr val="F7E771"/>
    <a:srgbClr val="FFFFFF"/>
    <a:srgbClr val="FF7C80"/>
    <a:srgbClr val="F1D3C7"/>
    <a:srgbClr val="CD595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65" autoAdjust="0"/>
    <p:restoredTop sz="94660"/>
  </p:normalViewPr>
  <p:slideViewPr>
    <p:cSldViewPr snapToGrid="0" showGuides="1">
      <p:cViewPr>
        <p:scale>
          <a:sx n="116" d="100"/>
          <a:sy n="116" d="100"/>
        </p:scale>
        <p:origin x="2104" y="-2152"/>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663C3D33-4E13-4D99-B908-B050511B4A27}" type="datetimeFigureOut">
              <a:rPr kumimoji="1" lang="ja-JP" altLang="en-US" smtClean="0"/>
              <a:t>2022/5/24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93EB05C-89AF-4BFF-8DB0-5C012D258A75}" type="slidenum">
              <a:rPr kumimoji="1" lang="ja-JP" altLang="en-US" smtClean="0"/>
              <a:t>‹#›</a:t>
            </a:fld>
            <a:endParaRPr kumimoji="1" lang="ja-JP" altLang="en-US"/>
          </a:p>
        </p:txBody>
      </p:sp>
    </p:spTree>
    <p:extLst>
      <p:ext uri="{BB962C8B-B14F-4D97-AF65-F5344CB8AC3E}">
        <p14:creationId xmlns:p14="http://schemas.microsoft.com/office/powerpoint/2010/main" val="16735008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663C3D33-4E13-4D99-B908-B050511B4A27}" type="datetimeFigureOut">
              <a:rPr kumimoji="1" lang="ja-JP" altLang="en-US" smtClean="0"/>
              <a:t>2022/5/24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93EB05C-89AF-4BFF-8DB0-5C012D258A75}" type="slidenum">
              <a:rPr kumimoji="1" lang="ja-JP" altLang="en-US" smtClean="0"/>
              <a:t>‹#›</a:t>
            </a:fld>
            <a:endParaRPr kumimoji="1" lang="ja-JP" altLang="en-US"/>
          </a:p>
        </p:txBody>
      </p:sp>
    </p:spTree>
    <p:extLst>
      <p:ext uri="{BB962C8B-B14F-4D97-AF65-F5344CB8AC3E}">
        <p14:creationId xmlns:p14="http://schemas.microsoft.com/office/powerpoint/2010/main" val="20558853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663C3D33-4E13-4D99-B908-B050511B4A27}" type="datetimeFigureOut">
              <a:rPr kumimoji="1" lang="ja-JP" altLang="en-US" smtClean="0"/>
              <a:t>2022/5/24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93EB05C-89AF-4BFF-8DB0-5C012D258A75}" type="slidenum">
              <a:rPr kumimoji="1" lang="ja-JP" altLang="en-US" smtClean="0"/>
              <a:t>‹#›</a:t>
            </a:fld>
            <a:endParaRPr kumimoji="1" lang="ja-JP" altLang="en-US"/>
          </a:p>
        </p:txBody>
      </p:sp>
    </p:spTree>
    <p:extLst>
      <p:ext uri="{BB962C8B-B14F-4D97-AF65-F5344CB8AC3E}">
        <p14:creationId xmlns:p14="http://schemas.microsoft.com/office/powerpoint/2010/main" val="5950858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663C3D33-4E13-4D99-B908-B050511B4A27}" type="datetimeFigureOut">
              <a:rPr kumimoji="1" lang="ja-JP" altLang="en-US" smtClean="0"/>
              <a:t>2022/5/24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93EB05C-89AF-4BFF-8DB0-5C012D258A75}" type="slidenum">
              <a:rPr kumimoji="1" lang="ja-JP" altLang="en-US" smtClean="0"/>
              <a:t>‹#›</a:t>
            </a:fld>
            <a:endParaRPr kumimoji="1" lang="ja-JP" altLang="en-US"/>
          </a:p>
        </p:txBody>
      </p:sp>
    </p:spTree>
    <p:extLst>
      <p:ext uri="{BB962C8B-B14F-4D97-AF65-F5344CB8AC3E}">
        <p14:creationId xmlns:p14="http://schemas.microsoft.com/office/powerpoint/2010/main" val="34414824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663C3D33-4E13-4D99-B908-B050511B4A27}" type="datetimeFigureOut">
              <a:rPr kumimoji="1" lang="ja-JP" altLang="en-US" smtClean="0"/>
              <a:t>2022/5/24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93EB05C-89AF-4BFF-8DB0-5C012D258A75}" type="slidenum">
              <a:rPr kumimoji="1" lang="ja-JP" altLang="en-US" smtClean="0"/>
              <a:t>‹#›</a:t>
            </a:fld>
            <a:endParaRPr kumimoji="1" lang="ja-JP" altLang="en-US"/>
          </a:p>
        </p:txBody>
      </p:sp>
    </p:spTree>
    <p:extLst>
      <p:ext uri="{BB962C8B-B14F-4D97-AF65-F5344CB8AC3E}">
        <p14:creationId xmlns:p14="http://schemas.microsoft.com/office/powerpoint/2010/main" val="19196784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663C3D33-4E13-4D99-B908-B050511B4A27}" type="datetimeFigureOut">
              <a:rPr kumimoji="1" lang="ja-JP" altLang="en-US" smtClean="0"/>
              <a:t>2022/5/24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93EB05C-89AF-4BFF-8DB0-5C012D258A75}" type="slidenum">
              <a:rPr kumimoji="1" lang="ja-JP" altLang="en-US" smtClean="0"/>
              <a:t>‹#›</a:t>
            </a:fld>
            <a:endParaRPr kumimoji="1" lang="ja-JP" altLang="en-US"/>
          </a:p>
        </p:txBody>
      </p:sp>
    </p:spTree>
    <p:extLst>
      <p:ext uri="{BB962C8B-B14F-4D97-AF65-F5344CB8AC3E}">
        <p14:creationId xmlns:p14="http://schemas.microsoft.com/office/powerpoint/2010/main" val="3236426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663C3D33-4E13-4D99-B908-B050511B4A27}" type="datetimeFigureOut">
              <a:rPr kumimoji="1" lang="ja-JP" altLang="en-US" smtClean="0"/>
              <a:t>2022/5/24</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A93EB05C-89AF-4BFF-8DB0-5C012D258A75}" type="slidenum">
              <a:rPr kumimoji="1" lang="ja-JP" altLang="en-US" smtClean="0"/>
              <a:t>‹#›</a:t>
            </a:fld>
            <a:endParaRPr kumimoji="1" lang="ja-JP" altLang="en-US"/>
          </a:p>
        </p:txBody>
      </p:sp>
    </p:spTree>
    <p:extLst>
      <p:ext uri="{BB962C8B-B14F-4D97-AF65-F5344CB8AC3E}">
        <p14:creationId xmlns:p14="http://schemas.microsoft.com/office/powerpoint/2010/main" val="12145609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663C3D33-4E13-4D99-B908-B050511B4A27}" type="datetimeFigureOut">
              <a:rPr kumimoji="1" lang="ja-JP" altLang="en-US" smtClean="0"/>
              <a:t>2022/5/24</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A93EB05C-89AF-4BFF-8DB0-5C012D258A75}" type="slidenum">
              <a:rPr kumimoji="1" lang="ja-JP" altLang="en-US" smtClean="0"/>
              <a:t>‹#›</a:t>
            </a:fld>
            <a:endParaRPr kumimoji="1" lang="ja-JP" altLang="en-US"/>
          </a:p>
        </p:txBody>
      </p:sp>
    </p:spTree>
    <p:extLst>
      <p:ext uri="{BB962C8B-B14F-4D97-AF65-F5344CB8AC3E}">
        <p14:creationId xmlns:p14="http://schemas.microsoft.com/office/powerpoint/2010/main" val="3258846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63C3D33-4E13-4D99-B908-B050511B4A27}" type="datetimeFigureOut">
              <a:rPr kumimoji="1" lang="ja-JP" altLang="en-US" smtClean="0"/>
              <a:t>2022/5/24</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A93EB05C-89AF-4BFF-8DB0-5C012D258A75}" type="slidenum">
              <a:rPr kumimoji="1" lang="ja-JP" altLang="en-US" smtClean="0"/>
              <a:t>‹#›</a:t>
            </a:fld>
            <a:endParaRPr kumimoji="1" lang="ja-JP" altLang="en-US"/>
          </a:p>
        </p:txBody>
      </p:sp>
    </p:spTree>
    <p:extLst>
      <p:ext uri="{BB962C8B-B14F-4D97-AF65-F5344CB8AC3E}">
        <p14:creationId xmlns:p14="http://schemas.microsoft.com/office/powerpoint/2010/main" val="5484066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663C3D33-4E13-4D99-B908-B050511B4A27}" type="datetimeFigureOut">
              <a:rPr kumimoji="1" lang="ja-JP" altLang="en-US" smtClean="0"/>
              <a:t>2022/5/24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93EB05C-89AF-4BFF-8DB0-5C012D258A75}" type="slidenum">
              <a:rPr kumimoji="1" lang="ja-JP" altLang="en-US" smtClean="0"/>
              <a:t>‹#›</a:t>
            </a:fld>
            <a:endParaRPr kumimoji="1" lang="ja-JP" altLang="en-US"/>
          </a:p>
        </p:txBody>
      </p:sp>
    </p:spTree>
    <p:extLst>
      <p:ext uri="{BB962C8B-B14F-4D97-AF65-F5344CB8AC3E}">
        <p14:creationId xmlns:p14="http://schemas.microsoft.com/office/powerpoint/2010/main" val="25137578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663C3D33-4E13-4D99-B908-B050511B4A27}" type="datetimeFigureOut">
              <a:rPr kumimoji="1" lang="ja-JP" altLang="en-US" smtClean="0"/>
              <a:t>2022/5/24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93EB05C-89AF-4BFF-8DB0-5C012D258A75}" type="slidenum">
              <a:rPr kumimoji="1" lang="ja-JP" altLang="en-US" smtClean="0"/>
              <a:t>‹#›</a:t>
            </a:fld>
            <a:endParaRPr kumimoji="1" lang="ja-JP" altLang="en-US"/>
          </a:p>
        </p:txBody>
      </p:sp>
    </p:spTree>
    <p:extLst>
      <p:ext uri="{BB962C8B-B14F-4D97-AF65-F5344CB8AC3E}">
        <p14:creationId xmlns:p14="http://schemas.microsoft.com/office/powerpoint/2010/main" val="41532299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663C3D33-4E13-4D99-B908-B050511B4A27}" type="datetimeFigureOut">
              <a:rPr kumimoji="1" lang="ja-JP" altLang="en-US" smtClean="0"/>
              <a:t>2022/5/24</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A93EB05C-89AF-4BFF-8DB0-5C012D258A75}" type="slidenum">
              <a:rPr kumimoji="1" lang="ja-JP" altLang="en-US" smtClean="0"/>
              <a:t>‹#›</a:t>
            </a:fld>
            <a:endParaRPr kumimoji="1" lang="ja-JP" altLang="en-US"/>
          </a:p>
        </p:txBody>
      </p:sp>
    </p:spTree>
    <p:extLst>
      <p:ext uri="{BB962C8B-B14F-4D97-AF65-F5344CB8AC3E}">
        <p14:creationId xmlns:p14="http://schemas.microsoft.com/office/powerpoint/2010/main" val="300471628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s/_rels/slide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正方形/長方形 12"/>
          <p:cNvSpPr/>
          <p:nvPr/>
        </p:nvSpPr>
        <p:spPr>
          <a:xfrm>
            <a:off x="57698" y="5036683"/>
            <a:ext cx="1481785" cy="123564"/>
          </a:xfrm>
          <a:prstGeom prst="rect">
            <a:avLst/>
          </a:prstGeom>
          <a:solidFill>
            <a:srgbClr val="F1D3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正方形/長方形 29"/>
          <p:cNvSpPr/>
          <p:nvPr/>
        </p:nvSpPr>
        <p:spPr>
          <a:xfrm>
            <a:off x="2295772" y="5042728"/>
            <a:ext cx="1692000" cy="123564"/>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 name="正方形/長方形 30"/>
          <p:cNvSpPr/>
          <p:nvPr/>
        </p:nvSpPr>
        <p:spPr>
          <a:xfrm>
            <a:off x="4707837" y="5036683"/>
            <a:ext cx="1440000" cy="123564"/>
          </a:xfrm>
          <a:prstGeom prst="rect">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正方形/長方形 4"/>
          <p:cNvSpPr/>
          <p:nvPr/>
        </p:nvSpPr>
        <p:spPr>
          <a:xfrm>
            <a:off x="0" y="0"/>
            <a:ext cx="6858000" cy="525039"/>
          </a:xfrm>
          <a:prstGeom prst="rect">
            <a:avLst/>
          </a:prstGeom>
          <a:solidFill>
            <a:srgbClr val="F5E0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pic>
        <p:nvPicPr>
          <p:cNvPr id="8" name="図 7"/>
          <p:cNvPicPr>
            <a:picLocks noChangeAspect="1"/>
          </p:cNvPicPr>
          <p:nvPr/>
        </p:nvPicPr>
        <p:blipFill rotWithShape="1">
          <a:blip r:embed="rId2">
            <a:extLst>
              <a:ext uri="{28A0092B-C50C-407E-A947-70E740481C1C}">
                <a14:useLocalDpi xmlns:a14="http://schemas.microsoft.com/office/drawing/2010/main" val="0"/>
              </a:ext>
            </a:extLst>
          </a:blip>
          <a:srcRect b="7270"/>
          <a:stretch/>
        </p:blipFill>
        <p:spPr>
          <a:xfrm>
            <a:off x="0" y="381960"/>
            <a:ext cx="6861060" cy="4244809"/>
          </a:xfrm>
          <a:prstGeom prst="rect">
            <a:avLst/>
          </a:prstGeom>
        </p:spPr>
      </p:pic>
      <p:sp>
        <p:nvSpPr>
          <p:cNvPr id="12" name="正方形/長方形 11"/>
          <p:cNvSpPr/>
          <p:nvPr/>
        </p:nvSpPr>
        <p:spPr>
          <a:xfrm>
            <a:off x="0" y="5772542"/>
            <a:ext cx="6858000" cy="3546270"/>
          </a:xfrm>
          <a:prstGeom prst="rect">
            <a:avLst/>
          </a:prstGeom>
          <a:solidFill>
            <a:srgbClr val="F5E0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テキスト ボックス 8"/>
          <p:cNvSpPr txBox="1"/>
          <p:nvPr/>
        </p:nvSpPr>
        <p:spPr>
          <a:xfrm>
            <a:off x="23619" y="4654858"/>
            <a:ext cx="1285929" cy="261610"/>
          </a:xfrm>
          <a:prstGeom prst="rect">
            <a:avLst/>
          </a:prstGeom>
          <a:noFill/>
        </p:spPr>
        <p:txBody>
          <a:bodyPr wrap="none" rtlCol="0">
            <a:spAutoFit/>
          </a:bodyPr>
          <a:lstStyle/>
          <a:p>
            <a:r>
              <a:rPr kumimoji="1" lang="ja-JP" altLang="en-US" sz="1100" dirty="0">
                <a:latin typeface="Meiryo UI" panose="020B0604030504040204" pitchFamily="50" charset="-128"/>
                <a:ea typeface="Meiryo UI" panose="020B0604030504040204" pitchFamily="50" charset="-128"/>
              </a:rPr>
              <a:t>大きな緑に囲まれた</a:t>
            </a:r>
          </a:p>
        </p:txBody>
      </p:sp>
      <p:sp>
        <p:nvSpPr>
          <p:cNvPr id="15" name="テキスト ボックス 14"/>
          <p:cNvSpPr txBox="1"/>
          <p:nvPr/>
        </p:nvSpPr>
        <p:spPr>
          <a:xfrm>
            <a:off x="2185256" y="4852425"/>
            <a:ext cx="1880643" cy="369332"/>
          </a:xfrm>
          <a:prstGeom prst="rect">
            <a:avLst/>
          </a:prstGeom>
          <a:noFill/>
        </p:spPr>
        <p:txBody>
          <a:bodyPr wrap="none" rtlCol="0">
            <a:spAutoFit/>
          </a:bodyPr>
          <a:lstStyle/>
          <a:p>
            <a:r>
              <a:rPr kumimoji="1" lang="ja-JP" altLang="en-US" b="1" dirty="0">
                <a:latin typeface="Meiryo UI" panose="020B0604030504040204" pitchFamily="50" charset="-128"/>
                <a:ea typeface="Meiryo UI" panose="020B0604030504040204" pitchFamily="50" charset="-128"/>
              </a:rPr>
              <a:t>アットホーム</a:t>
            </a:r>
            <a:r>
              <a:rPr kumimoji="1" lang="ja-JP" altLang="en-US" sz="1600" b="1" dirty="0">
                <a:latin typeface="Meiryo UI" panose="020B0604030504040204" pitchFamily="50" charset="-128"/>
                <a:ea typeface="Meiryo UI" panose="020B0604030504040204" pitchFamily="50" charset="-128"/>
              </a:rPr>
              <a:t>な環境</a:t>
            </a:r>
          </a:p>
        </p:txBody>
      </p:sp>
      <p:sp>
        <p:nvSpPr>
          <p:cNvPr id="16" name="テキスト ボックス 15"/>
          <p:cNvSpPr txBox="1"/>
          <p:nvPr/>
        </p:nvSpPr>
        <p:spPr>
          <a:xfrm>
            <a:off x="4647647" y="4654858"/>
            <a:ext cx="1428596" cy="261610"/>
          </a:xfrm>
          <a:prstGeom prst="rect">
            <a:avLst/>
          </a:prstGeom>
          <a:noFill/>
        </p:spPr>
        <p:txBody>
          <a:bodyPr wrap="none" rtlCol="0">
            <a:spAutoFit/>
          </a:bodyPr>
          <a:lstStyle/>
          <a:p>
            <a:r>
              <a:rPr lang="ja-JP" altLang="en-US" sz="1100" dirty="0">
                <a:latin typeface="Meiryo UI" panose="020B0604030504040204" pitchFamily="50" charset="-128"/>
                <a:ea typeface="Meiryo UI" panose="020B0604030504040204" pitchFamily="50" charset="-128"/>
              </a:rPr>
              <a:t>一人一人に寄り添った</a:t>
            </a:r>
            <a:endParaRPr kumimoji="1" lang="ja-JP" altLang="en-US" sz="1100" dirty="0">
              <a:latin typeface="Meiryo UI" panose="020B0604030504040204" pitchFamily="50" charset="-128"/>
              <a:ea typeface="Meiryo UI" panose="020B0604030504040204" pitchFamily="50" charset="-128"/>
            </a:endParaRPr>
          </a:p>
        </p:txBody>
      </p:sp>
      <p:sp>
        <p:nvSpPr>
          <p:cNvPr id="17" name="テキスト ボックス 16"/>
          <p:cNvSpPr txBox="1"/>
          <p:nvPr/>
        </p:nvSpPr>
        <p:spPr>
          <a:xfrm>
            <a:off x="2185256" y="4654858"/>
            <a:ext cx="1282723" cy="261610"/>
          </a:xfrm>
          <a:prstGeom prst="rect">
            <a:avLst/>
          </a:prstGeom>
          <a:noFill/>
        </p:spPr>
        <p:txBody>
          <a:bodyPr wrap="none" rtlCol="0">
            <a:spAutoFit/>
          </a:bodyPr>
          <a:lstStyle/>
          <a:p>
            <a:r>
              <a:rPr kumimoji="1" lang="ja-JP" altLang="en-US" sz="1100" dirty="0">
                <a:latin typeface="Meiryo UI" panose="020B0604030504040204" pitchFamily="50" charset="-128"/>
                <a:ea typeface="Meiryo UI" panose="020B0604030504040204" pitchFamily="50" charset="-128"/>
              </a:rPr>
              <a:t>頑張りが評価される</a:t>
            </a:r>
          </a:p>
        </p:txBody>
      </p:sp>
      <p:sp>
        <p:nvSpPr>
          <p:cNvPr id="18" name="テキスト ボックス 17"/>
          <p:cNvSpPr txBox="1"/>
          <p:nvPr/>
        </p:nvSpPr>
        <p:spPr>
          <a:xfrm>
            <a:off x="4642052" y="4846295"/>
            <a:ext cx="1580882" cy="369332"/>
          </a:xfrm>
          <a:prstGeom prst="rect">
            <a:avLst/>
          </a:prstGeom>
          <a:noFill/>
        </p:spPr>
        <p:txBody>
          <a:bodyPr wrap="none" rtlCol="0">
            <a:spAutoFit/>
          </a:bodyPr>
          <a:lstStyle/>
          <a:p>
            <a:r>
              <a:rPr kumimoji="1" lang="ja-JP" altLang="en-US" b="1" dirty="0">
                <a:latin typeface="Meiryo UI" panose="020B0604030504040204" pitchFamily="50" charset="-128"/>
                <a:ea typeface="Meiryo UI" panose="020B0604030504040204" pitchFamily="50" charset="-128"/>
              </a:rPr>
              <a:t>働きやすい</a:t>
            </a:r>
            <a:r>
              <a:rPr kumimoji="1" lang="ja-JP" altLang="en-US" sz="1600" b="1" dirty="0">
                <a:latin typeface="Meiryo UI" panose="020B0604030504040204" pitchFamily="50" charset="-128"/>
                <a:ea typeface="Meiryo UI" panose="020B0604030504040204" pitchFamily="50" charset="-128"/>
              </a:rPr>
              <a:t>環境</a:t>
            </a:r>
          </a:p>
        </p:txBody>
      </p:sp>
      <p:sp>
        <p:nvSpPr>
          <p:cNvPr id="21" name="テキスト ボックス 20"/>
          <p:cNvSpPr txBox="1"/>
          <p:nvPr/>
        </p:nvSpPr>
        <p:spPr>
          <a:xfrm>
            <a:off x="-14293" y="4846295"/>
            <a:ext cx="1625766" cy="369332"/>
          </a:xfrm>
          <a:prstGeom prst="rect">
            <a:avLst/>
          </a:prstGeom>
          <a:noFill/>
        </p:spPr>
        <p:txBody>
          <a:bodyPr wrap="none" rtlCol="0">
            <a:spAutoFit/>
          </a:bodyPr>
          <a:lstStyle/>
          <a:p>
            <a:r>
              <a:rPr kumimoji="1" lang="ja-JP" altLang="en-US" b="1" dirty="0">
                <a:latin typeface="Meiryo UI" panose="020B0604030504040204" pitchFamily="50" charset="-128"/>
                <a:ea typeface="Meiryo UI" panose="020B0604030504040204" pitchFamily="50" charset="-128"/>
              </a:rPr>
              <a:t>自然</a:t>
            </a:r>
            <a:r>
              <a:rPr kumimoji="1" lang="ja-JP" altLang="en-US" sz="1600" b="1" dirty="0">
                <a:latin typeface="Meiryo UI" panose="020B0604030504040204" pitchFamily="50" charset="-128"/>
                <a:ea typeface="Meiryo UI" panose="020B0604030504040204" pitchFamily="50" charset="-128"/>
              </a:rPr>
              <a:t>豊かな環境</a:t>
            </a:r>
          </a:p>
        </p:txBody>
      </p:sp>
      <p:sp>
        <p:nvSpPr>
          <p:cNvPr id="23" name="テキスト ボックス 22"/>
          <p:cNvSpPr txBox="1"/>
          <p:nvPr/>
        </p:nvSpPr>
        <p:spPr>
          <a:xfrm>
            <a:off x="5107279" y="28316"/>
            <a:ext cx="1776448" cy="338554"/>
          </a:xfrm>
          <a:prstGeom prst="rect">
            <a:avLst/>
          </a:prstGeom>
          <a:noFill/>
        </p:spPr>
        <p:txBody>
          <a:bodyPr wrap="none" rtlCol="0">
            <a:spAutoFit/>
          </a:bodyPr>
          <a:lstStyle/>
          <a:p>
            <a:r>
              <a:rPr kumimoji="1" lang="en-US" altLang="ja-JP" sz="1600" b="1" spc="300" dirty="0">
                <a:solidFill>
                  <a:schemeClr val="bg1"/>
                </a:solidFill>
                <a:latin typeface="Meiryo UI" panose="020B0604030504040204" pitchFamily="50" charset="-128"/>
                <a:ea typeface="Meiryo UI" panose="020B0604030504040204" pitchFamily="50" charset="-128"/>
              </a:rPr>
              <a:t>GCLIP</a:t>
            </a:r>
            <a:r>
              <a:rPr kumimoji="1" lang="ja-JP" altLang="en-US" sz="1600" b="1" spc="300" dirty="0">
                <a:solidFill>
                  <a:schemeClr val="bg1"/>
                </a:solidFill>
                <a:latin typeface="Meiryo UI" panose="020B0604030504040204" pitchFamily="50" charset="-128"/>
                <a:ea typeface="Meiryo UI" panose="020B0604030504040204" pitchFamily="50" charset="-128"/>
              </a:rPr>
              <a:t>幼稚園</a:t>
            </a:r>
          </a:p>
        </p:txBody>
      </p:sp>
      <p:pic>
        <p:nvPicPr>
          <p:cNvPr id="20" name="図 1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480666" y="4620794"/>
            <a:ext cx="632965" cy="632965"/>
          </a:xfrm>
          <a:prstGeom prst="rect">
            <a:avLst/>
          </a:prstGeom>
        </p:spPr>
      </p:pic>
      <p:pic>
        <p:nvPicPr>
          <p:cNvPr id="24" name="図 2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872184" y="4557609"/>
            <a:ext cx="765888" cy="765888"/>
          </a:xfrm>
          <a:prstGeom prst="rect">
            <a:avLst/>
          </a:prstGeom>
        </p:spPr>
      </p:pic>
      <p:pic>
        <p:nvPicPr>
          <p:cNvPr id="27" name="図 2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116869" y="4548444"/>
            <a:ext cx="765888" cy="765888"/>
          </a:xfrm>
          <a:prstGeom prst="rect">
            <a:avLst/>
          </a:prstGeom>
        </p:spPr>
      </p:pic>
      <p:sp>
        <p:nvSpPr>
          <p:cNvPr id="32" name="正方形/長方形 31"/>
          <p:cNvSpPr/>
          <p:nvPr/>
        </p:nvSpPr>
        <p:spPr>
          <a:xfrm>
            <a:off x="0" y="3502096"/>
            <a:ext cx="6872990" cy="1126526"/>
          </a:xfrm>
          <a:prstGeom prst="rect">
            <a:avLst/>
          </a:pr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9" name="円/楕円 38"/>
          <p:cNvSpPr>
            <a:spLocks noChangeAspect="1"/>
          </p:cNvSpPr>
          <p:nvPr/>
        </p:nvSpPr>
        <p:spPr>
          <a:xfrm>
            <a:off x="174763" y="145106"/>
            <a:ext cx="1472650" cy="1472650"/>
          </a:xfrm>
          <a:prstGeom prst="ellipse">
            <a:avLst/>
          </a:prstGeom>
          <a:solidFill>
            <a:srgbClr val="FF5050"/>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dirty="0">
              <a:solidFill>
                <a:schemeClr val="tx1"/>
              </a:solidFill>
              <a:latin typeface="Meiryo UI" panose="020B0604030504040204" pitchFamily="50" charset="-128"/>
              <a:ea typeface="Meiryo UI" panose="020B0604030504040204" pitchFamily="50" charset="-128"/>
            </a:endParaRPr>
          </a:p>
        </p:txBody>
      </p:sp>
      <p:sp>
        <p:nvSpPr>
          <p:cNvPr id="38" name="テキスト ボックス 37"/>
          <p:cNvSpPr txBox="1"/>
          <p:nvPr/>
        </p:nvSpPr>
        <p:spPr>
          <a:xfrm>
            <a:off x="370900" y="580940"/>
            <a:ext cx="1107996" cy="830997"/>
          </a:xfrm>
          <a:prstGeom prst="rect">
            <a:avLst/>
          </a:prstGeom>
          <a:noFill/>
          <a:ln>
            <a:noFill/>
          </a:ln>
          <a:effectLst/>
        </p:spPr>
        <p:txBody>
          <a:bodyPr wrap="none" rtlCol="0">
            <a:spAutoFit/>
          </a:bodyPr>
          <a:lstStyle/>
          <a:p>
            <a:pPr algn="ctr"/>
            <a:r>
              <a:rPr kumimoji="1" lang="ja-JP" altLang="en-US" sz="2400" dirty="0">
                <a:ln w="3175">
                  <a:solidFill>
                    <a:schemeClr val="tx1">
                      <a:lumMod val="75000"/>
                      <a:lumOff val="25000"/>
                    </a:schemeClr>
                  </a:solidFill>
                </a:ln>
                <a:solidFill>
                  <a:schemeClr val="bg1"/>
                </a:solidFill>
                <a:latin typeface="HGP創英角ｺﾞｼｯｸUB" panose="020B0900000000000000" pitchFamily="50" charset="-128"/>
                <a:ea typeface="HGP創英角ｺﾞｼｯｸUB" panose="020B0900000000000000" pitchFamily="50" charset="-128"/>
              </a:rPr>
              <a:t>幼稚園</a:t>
            </a:r>
            <a:endParaRPr kumimoji="1" lang="en-US" altLang="ja-JP" sz="2400" dirty="0">
              <a:ln w="3175">
                <a:solidFill>
                  <a:schemeClr val="tx1">
                    <a:lumMod val="75000"/>
                    <a:lumOff val="25000"/>
                  </a:schemeClr>
                </a:solidFill>
              </a:ln>
              <a:solidFill>
                <a:schemeClr val="bg1"/>
              </a:solidFill>
              <a:latin typeface="HGP創英角ｺﾞｼｯｸUB" panose="020B0900000000000000" pitchFamily="50" charset="-128"/>
              <a:ea typeface="HGP創英角ｺﾞｼｯｸUB" panose="020B0900000000000000" pitchFamily="50" charset="-128"/>
            </a:endParaRPr>
          </a:p>
          <a:p>
            <a:pPr algn="ctr"/>
            <a:r>
              <a:rPr lang="ja-JP" altLang="en-US" sz="2400" dirty="0">
                <a:ln w="3175">
                  <a:solidFill>
                    <a:schemeClr val="tx1">
                      <a:lumMod val="75000"/>
                      <a:lumOff val="25000"/>
                    </a:schemeClr>
                  </a:solidFill>
                </a:ln>
                <a:solidFill>
                  <a:schemeClr val="bg1"/>
                </a:solidFill>
                <a:latin typeface="HGP創英角ｺﾞｼｯｸUB" panose="020B0900000000000000" pitchFamily="50" charset="-128"/>
                <a:ea typeface="HGP創英角ｺﾞｼｯｸUB" panose="020B0900000000000000" pitchFamily="50" charset="-128"/>
              </a:rPr>
              <a:t>教諭</a:t>
            </a:r>
            <a:endParaRPr kumimoji="1" lang="en-US" altLang="ja-JP" sz="2400" dirty="0">
              <a:ln w="3175">
                <a:solidFill>
                  <a:schemeClr val="tx1">
                    <a:lumMod val="75000"/>
                    <a:lumOff val="25000"/>
                  </a:schemeClr>
                </a:solidFill>
              </a:ln>
              <a:solidFill>
                <a:schemeClr val="bg1"/>
              </a:solidFill>
              <a:latin typeface="HGP創英角ｺﾞｼｯｸUB" panose="020B0900000000000000" pitchFamily="50" charset="-128"/>
              <a:ea typeface="HGP創英角ｺﾞｼｯｸUB" panose="020B0900000000000000" pitchFamily="50" charset="-128"/>
            </a:endParaRPr>
          </a:p>
        </p:txBody>
      </p:sp>
      <p:sp>
        <p:nvSpPr>
          <p:cNvPr id="40" name="テキスト ボックス 39"/>
          <p:cNvSpPr txBox="1"/>
          <p:nvPr/>
        </p:nvSpPr>
        <p:spPr>
          <a:xfrm>
            <a:off x="469696" y="5206985"/>
            <a:ext cx="5918608" cy="523220"/>
          </a:xfrm>
          <a:prstGeom prst="rect">
            <a:avLst/>
          </a:prstGeom>
          <a:noFill/>
        </p:spPr>
        <p:txBody>
          <a:bodyPr wrap="none" rtlCol="0">
            <a:spAutoFit/>
          </a:bodyPr>
          <a:lstStyle/>
          <a:p>
            <a:r>
              <a:rPr kumimoji="1" lang="en-US" altLang="ja-JP" sz="2800" b="1" dirty="0">
                <a:solidFill>
                  <a:srgbClr val="FF5050"/>
                </a:solidFill>
                <a:latin typeface="Meiryo UI" panose="020B0604030504040204" pitchFamily="50" charset="-128"/>
                <a:ea typeface="Meiryo UI" panose="020B0604030504040204" pitchFamily="50" charset="-128"/>
              </a:rPr>
              <a:t>GCLIP</a:t>
            </a:r>
            <a:r>
              <a:rPr kumimoji="1" lang="ja-JP" altLang="en-US" sz="2800" b="1" dirty="0">
                <a:solidFill>
                  <a:srgbClr val="FF5050"/>
                </a:solidFill>
                <a:latin typeface="Meiryo UI" panose="020B0604030504040204" pitchFamily="50" charset="-128"/>
                <a:ea typeface="Meiryo UI" panose="020B0604030504040204" pitchFamily="50" charset="-128"/>
              </a:rPr>
              <a:t>幼稚園の先生になりませんか？</a:t>
            </a:r>
            <a:endParaRPr kumimoji="1" lang="ja-JP" altLang="en-US" sz="2400" b="1" dirty="0">
              <a:solidFill>
                <a:srgbClr val="FF5050"/>
              </a:solidFill>
              <a:latin typeface="Meiryo UI" panose="020B0604030504040204" pitchFamily="50" charset="-128"/>
              <a:ea typeface="Meiryo UI" panose="020B0604030504040204" pitchFamily="50" charset="-128"/>
            </a:endParaRPr>
          </a:p>
        </p:txBody>
      </p:sp>
      <p:sp>
        <p:nvSpPr>
          <p:cNvPr id="28" name="正方形/長方形 27"/>
          <p:cNvSpPr/>
          <p:nvPr/>
        </p:nvSpPr>
        <p:spPr>
          <a:xfrm>
            <a:off x="587924" y="181333"/>
            <a:ext cx="646331" cy="442878"/>
          </a:xfrm>
          <a:prstGeom prst="rect">
            <a:avLst/>
          </a:prstGeom>
        </p:spPr>
        <p:txBody>
          <a:bodyPr wrap="none">
            <a:spAutoFit/>
          </a:bodyPr>
          <a:lstStyle/>
          <a:p>
            <a:pPr algn="ctr">
              <a:lnSpc>
                <a:spcPct val="150000"/>
              </a:lnSpc>
            </a:pPr>
            <a:r>
              <a:rPr lang="ja-JP" altLang="en-US" dirty="0">
                <a:ln w="3175">
                  <a:noFill/>
                </a:ln>
                <a:solidFill>
                  <a:schemeClr val="tx1">
                    <a:lumMod val="75000"/>
                    <a:lumOff val="25000"/>
                  </a:schemeClr>
                </a:solidFill>
                <a:latin typeface="HGP創英角ｺﾞｼｯｸUB" panose="020B0900000000000000" pitchFamily="50" charset="-128"/>
                <a:ea typeface="HGP創英角ｺﾞｼｯｸUB" panose="020B0900000000000000" pitchFamily="50" charset="-128"/>
              </a:rPr>
              <a:t>求人</a:t>
            </a:r>
            <a:endParaRPr lang="ja-JP" altLang="en-US" sz="1600" dirty="0">
              <a:ln w="3175">
                <a:noFill/>
              </a:ln>
              <a:solidFill>
                <a:schemeClr val="tx1">
                  <a:lumMod val="75000"/>
                  <a:lumOff val="25000"/>
                </a:schemeClr>
              </a:solidFill>
              <a:latin typeface="HGP創英角ｺﾞｼｯｸUB" panose="020B0900000000000000" pitchFamily="50" charset="-128"/>
              <a:ea typeface="HGP創英角ｺﾞｼｯｸUB" panose="020B0900000000000000" pitchFamily="50" charset="-128"/>
            </a:endParaRPr>
          </a:p>
        </p:txBody>
      </p:sp>
      <p:pic>
        <p:nvPicPr>
          <p:cNvPr id="6" name="図 5"/>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208479" y="168120"/>
            <a:ext cx="502920" cy="502920"/>
          </a:xfrm>
          <a:prstGeom prst="rect">
            <a:avLst/>
          </a:prstGeom>
        </p:spPr>
      </p:pic>
      <p:grpSp>
        <p:nvGrpSpPr>
          <p:cNvPr id="3" name="グループ化 2"/>
          <p:cNvGrpSpPr/>
          <p:nvPr/>
        </p:nvGrpSpPr>
        <p:grpSpPr>
          <a:xfrm>
            <a:off x="166494" y="5844227"/>
            <a:ext cx="3798089" cy="188273"/>
            <a:chOff x="213818" y="6287237"/>
            <a:chExt cx="3798089" cy="188273"/>
          </a:xfrm>
        </p:grpSpPr>
        <p:sp>
          <p:nvSpPr>
            <p:cNvPr id="29" name="正方形/長方形 12">
              <a:extLst>
                <a:ext uri="{FF2B5EF4-FFF2-40B4-BE49-F238E27FC236}">
                  <a16:creationId xmlns:a16="http://schemas.microsoft.com/office/drawing/2014/main" id="{4D6C4CA8-DA0A-43D9-ADC9-E91625B666BB}"/>
                </a:ext>
              </a:extLst>
            </p:cNvPr>
            <p:cNvSpPr/>
            <p:nvPr/>
          </p:nvSpPr>
          <p:spPr>
            <a:xfrm>
              <a:off x="213818" y="6287237"/>
              <a:ext cx="935185" cy="188273"/>
            </a:xfrm>
            <a:custGeom>
              <a:avLst/>
              <a:gdLst>
                <a:gd name="connsiteX0" fmla="*/ 0 w 1291994"/>
                <a:gd name="connsiteY0" fmla="*/ 0 h 200527"/>
                <a:gd name="connsiteX1" fmla="*/ 1291994 w 1291994"/>
                <a:gd name="connsiteY1" fmla="*/ 0 h 200527"/>
                <a:gd name="connsiteX2" fmla="*/ 1291994 w 1291994"/>
                <a:gd name="connsiteY2" fmla="*/ 200527 h 200527"/>
                <a:gd name="connsiteX3" fmla="*/ 0 w 1291994"/>
                <a:gd name="connsiteY3" fmla="*/ 200527 h 200527"/>
                <a:gd name="connsiteX4" fmla="*/ 0 w 1291994"/>
                <a:gd name="connsiteY4" fmla="*/ 0 h 200527"/>
                <a:gd name="connsiteX0" fmla="*/ 0 w 1291994"/>
                <a:gd name="connsiteY0" fmla="*/ 8021 h 208548"/>
                <a:gd name="connsiteX1" fmla="*/ 1067405 w 1291994"/>
                <a:gd name="connsiteY1" fmla="*/ 0 h 208548"/>
                <a:gd name="connsiteX2" fmla="*/ 1291994 w 1291994"/>
                <a:gd name="connsiteY2" fmla="*/ 208548 h 208548"/>
                <a:gd name="connsiteX3" fmla="*/ 0 w 1291994"/>
                <a:gd name="connsiteY3" fmla="*/ 208548 h 208548"/>
                <a:gd name="connsiteX4" fmla="*/ 0 w 1291994"/>
                <a:gd name="connsiteY4" fmla="*/ 8021 h 20854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91994" h="208548">
                  <a:moveTo>
                    <a:pt x="0" y="8021"/>
                  </a:moveTo>
                  <a:lnTo>
                    <a:pt x="1067405" y="0"/>
                  </a:lnTo>
                  <a:lnTo>
                    <a:pt x="1291994" y="208548"/>
                  </a:lnTo>
                  <a:lnTo>
                    <a:pt x="0" y="208548"/>
                  </a:lnTo>
                  <a:lnTo>
                    <a:pt x="0" y="8021"/>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33" name="直線コネクタ 32">
              <a:extLst>
                <a:ext uri="{FF2B5EF4-FFF2-40B4-BE49-F238E27FC236}">
                  <a16:creationId xmlns:a16="http://schemas.microsoft.com/office/drawing/2014/main" id="{20EF0317-76A4-4479-87E2-324B24E4A3A6}"/>
                </a:ext>
              </a:extLst>
            </p:cNvPr>
            <p:cNvCxnSpPr>
              <a:cxnSpLocks/>
            </p:cNvCxnSpPr>
            <p:nvPr/>
          </p:nvCxnSpPr>
          <p:spPr>
            <a:xfrm>
              <a:off x="1089031" y="6464752"/>
              <a:ext cx="2922876"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grpSp>
      <p:grpSp>
        <p:nvGrpSpPr>
          <p:cNvPr id="34" name="グループ化 33"/>
          <p:cNvGrpSpPr/>
          <p:nvPr/>
        </p:nvGrpSpPr>
        <p:grpSpPr>
          <a:xfrm>
            <a:off x="4147066" y="5849174"/>
            <a:ext cx="2555425" cy="188273"/>
            <a:chOff x="213818" y="6287237"/>
            <a:chExt cx="2555425" cy="188273"/>
          </a:xfrm>
        </p:grpSpPr>
        <p:sp>
          <p:nvSpPr>
            <p:cNvPr id="35" name="正方形/長方形 12">
              <a:extLst>
                <a:ext uri="{FF2B5EF4-FFF2-40B4-BE49-F238E27FC236}">
                  <a16:creationId xmlns:a16="http://schemas.microsoft.com/office/drawing/2014/main" id="{4D6C4CA8-DA0A-43D9-ADC9-E91625B666BB}"/>
                </a:ext>
              </a:extLst>
            </p:cNvPr>
            <p:cNvSpPr/>
            <p:nvPr/>
          </p:nvSpPr>
          <p:spPr>
            <a:xfrm>
              <a:off x="213818" y="6287237"/>
              <a:ext cx="935185" cy="188273"/>
            </a:xfrm>
            <a:custGeom>
              <a:avLst/>
              <a:gdLst>
                <a:gd name="connsiteX0" fmla="*/ 0 w 1291994"/>
                <a:gd name="connsiteY0" fmla="*/ 0 h 200527"/>
                <a:gd name="connsiteX1" fmla="*/ 1291994 w 1291994"/>
                <a:gd name="connsiteY1" fmla="*/ 0 h 200527"/>
                <a:gd name="connsiteX2" fmla="*/ 1291994 w 1291994"/>
                <a:gd name="connsiteY2" fmla="*/ 200527 h 200527"/>
                <a:gd name="connsiteX3" fmla="*/ 0 w 1291994"/>
                <a:gd name="connsiteY3" fmla="*/ 200527 h 200527"/>
                <a:gd name="connsiteX4" fmla="*/ 0 w 1291994"/>
                <a:gd name="connsiteY4" fmla="*/ 0 h 200527"/>
                <a:gd name="connsiteX0" fmla="*/ 0 w 1291994"/>
                <a:gd name="connsiteY0" fmla="*/ 8021 h 208548"/>
                <a:gd name="connsiteX1" fmla="*/ 1067405 w 1291994"/>
                <a:gd name="connsiteY1" fmla="*/ 0 h 208548"/>
                <a:gd name="connsiteX2" fmla="*/ 1291994 w 1291994"/>
                <a:gd name="connsiteY2" fmla="*/ 208548 h 208548"/>
                <a:gd name="connsiteX3" fmla="*/ 0 w 1291994"/>
                <a:gd name="connsiteY3" fmla="*/ 208548 h 208548"/>
                <a:gd name="connsiteX4" fmla="*/ 0 w 1291994"/>
                <a:gd name="connsiteY4" fmla="*/ 8021 h 20854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91994" h="208548">
                  <a:moveTo>
                    <a:pt x="0" y="8021"/>
                  </a:moveTo>
                  <a:lnTo>
                    <a:pt x="1067405" y="0"/>
                  </a:lnTo>
                  <a:lnTo>
                    <a:pt x="1291994" y="208548"/>
                  </a:lnTo>
                  <a:lnTo>
                    <a:pt x="0" y="208548"/>
                  </a:lnTo>
                  <a:lnTo>
                    <a:pt x="0" y="8021"/>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36" name="直線コネクタ 35">
              <a:extLst>
                <a:ext uri="{FF2B5EF4-FFF2-40B4-BE49-F238E27FC236}">
                  <a16:creationId xmlns:a16="http://schemas.microsoft.com/office/drawing/2014/main" id="{20EF0317-76A4-4479-87E2-324B24E4A3A6}"/>
                </a:ext>
              </a:extLst>
            </p:cNvPr>
            <p:cNvCxnSpPr>
              <a:cxnSpLocks/>
            </p:cNvCxnSpPr>
            <p:nvPr/>
          </p:nvCxnSpPr>
          <p:spPr>
            <a:xfrm>
              <a:off x="1119356" y="6464752"/>
              <a:ext cx="1649887"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2" name="テキスト ボックス 1"/>
          <p:cNvSpPr txBox="1"/>
          <p:nvPr/>
        </p:nvSpPr>
        <p:spPr>
          <a:xfrm>
            <a:off x="164095" y="5819244"/>
            <a:ext cx="877163" cy="253916"/>
          </a:xfrm>
          <a:prstGeom prst="rect">
            <a:avLst/>
          </a:prstGeom>
          <a:noFill/>
        </p:spPr>
        <p:txBody>
          <a:bodyPr wrap="none" rtlCol="0">
            <a:spAutoFit/>
          </a:bodyPr>
          <a:lstStyle/>
          <a:p>
            <a:r>
              <a:rPr kumimoji="1" lang="ja-JP" altLang="en-US" sz="1050" b="1" spc="300" dirty="0">
                <a:latin typeface="Meiryo UI" panose="020B0604030504040204" pitchFamily="50" charset="-128"/>
                <a:ea typeface="Meiryo UI" panose="020B0604030504040204" pitchFamily="50" charset="-128"/>
              </a:rPr>
              <a:t>募集要項</a:t>
            </a:r>
          </a:p>
        </p:txBody>
      </p:sp>
      <p:sp>
        <p:nvSpPr>
          <p:cNvPr id="37" name="テキスト ボックス 36"/>
          <p:cNvSpPr txBox="1"/>
          <p:nvPr/>
        </p:nvSpPr>
        <p:spPr>
          <a:xfrm>
            <a:off x="4116557" y="5816352"/>
            <a:ext cx="970137" cy="253916"/>
          </a:xfrm>
          <a:prstGeom prst="rect">
            <a:avLst/>
          </a:prstGeom>
          <a:noFill/>
        </p:spPr>
        <p:txBody>
          <a:bodyPr wrap="none" rtlCol="0">
            <a:spAutoFit/>
          </a:bodyPr>
          <a:lstStyle/>
          <a:p>
            <a:r>
              <a:rPr kumimoji="1" lang="ja-JP" altLang="en-US" sz="1050" b="1" spc="300" dirty="0">
                <a:latin typeface="Meiryo UI" panose="020B0604030504040204" pitchFamily="50" charset="-128"/>
                <a:ea typeface="Meiryo UI" panose="020B0604030504040204" pitchFamily="50" charset="-128"/>
              </a:rPr>
              <a:t>採用フロー</a:t>
            </a:r>
          </a:p>
        </p:txBody>
      </p:sp>
      <p:grpSp>
        <p:nvGrpSpPr>
          <p:cNvPr id="7" name="グループ化 6"/>
          <p:cNvGrpSpPr/>
          <p:nvPr/>
        </p:nvGrpSpPr>
        <p:grpSpPr>
          <a:xfrm>
            <a:off x="163610" y="8597565"/>
            <a:ext cx="3776101" cy="325761"/>
            <a:chOff x="163610" y="8948449"/>
            <a:chExt cx="3776101" cy="180909"/>
          </a:xfrm>
        </p:grpSpPr>
        <p:sp>
          <p:nvSpPr>
            <p:cNvPr id="72" name="正方形/長方形 71"/>
            <p:cNvSpPr/>
            <p:nvPr/>
          </p:nvSpPr>
          <p:spPr>
            <a:xfrm>
              <a:off x="163610" y="8948449"/>
              <a:ext cx="684000" cy="180909"/>
            </a:xfrm>
            <a:prstGeom prst="rect">
              <a:avLst/>
            </a:prstGeom>
            <a:solidFill>
              <a:srgbClr val="FF5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dist"/>
              <a:r>
                <a:rPr kumimoji="1" lang="ja-JP" altLang="en-US" sz="600" b="1" dirty="0">
                  <a:latin typeface="Meiryo UI" panose="020B0604030504040204" pitchFamily="50" charset="-128"/>
                  <a:ea typeface="Meiryo UI" panose="020B0604030504040204" pitchFamily="50" charset="-128"/>
                </a:rPr>
                <a:t>休日</a:t>
              </a:r>
            </a:p>
          </p:txBody>
        </p:sp>
        <p:sp>
          <p:nvSpPr>
            <p:cNvPr id="73" name="正方形/長方形 72"/>
            <p:cNvSpPr/>
            <p:nvPr/>
          </p:nvSpPr>
          <p:spPr>
            <a:xfrm>
              <a:off x="851563" y="8948449"/>
              <a:ext cx="3088148" cy="18090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600"/>
            </a:p>
          </p:txBody>
        </p:sp>
      </p:grpSp>
      <p:grpSp>
        <p:nvGrpSpPr>
          <p:cNvPr id="26" name="グループ化 25"/>
          <p:cNvGrpSpPr/>
          <p:nvPr/>
        </p:nvGrpSpPr>
        <p:grpSpPr>
          <a:xfrm>
            <a:off x="163610" y="6817068"/>
            <a:ext cx="3779868" cy="164463"/>
            <a:chOff x="163610" y="7528594"/>
            <a:chExt cx="3779868" cy="180909"/>
          </a:xfrm>
        </p:grpSpPr>
        <p:sp>
          <p:nvSpPr>
            <p:cNvPr id="81" name="正方形/長方形 80"/>
            <p:cNvSpPr/>
            <p:nvPr/>
          </p:nvSpPr>
          <p:spPr>
            <a:xfrm>
              <a:off x="163610" y="7528594"/>
              <a:ext cx="684000" cy="180909"/>
            </a:xfrm>
            <a:prstGeom prst="rect">
              <a:avLst/>
            </a:prstGeom>
            <a:solidFill>
              <a:srgbClr val="FF5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dist"/>
              <a:r>
                <a:rPr lang="ja-JP" altLang="en-US" sz="600" b="1" dirty="0">
                  <a:latin typeface="Meiryo UI" panose="020B0604030504040204" pitchFamily="50" charset="-128"/>
                  <a:ea typeface="Meiryo UI" panose="020B0604030504040204" pitchFamily="50" charset="-128"/>
                </a:rPr>
                <a:t>採用人数</a:t>
              </a:r>
              <a:endParaRPr kumimoji="1" lang="ja-JP" altLang="en-US" sz="600" b="1" dirty="0">
                <a:latin typeface="Meiryo UI" panose="020B0604030504040204" pitchFamily="50" charset="-128"/>
                <a:ea typeface="Meiryo UI" panose="020B0604030504040204" pitchFamily="50" charset="-128"/>
              </a:endParaRPr>
            </a:p>
          </p:txBody>
        </p:sp>
        <p:sp>
          <p:nvSpPr>
            <p:cNvPr id="82" name="正方形/長方形 81"/>
            <p:cNvSpPr/>
            <p:nvPr/>
          </p:nvSpPr>
          <p:spPr>
            <a:xfrm>
              <a:off x="858542" y="7528594"/>
              <a:ext cx="3084936" cy="18090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600"/>
            </a:p>
          </p:txBody>
        </p:sp>
      </p:grpSp>
      <p:grpSp>
        <p:nvGrpSpPr>
          <p:cNvPr id="46" name="グループ化 45">
            <a:extLst>
              <a:ext uri="{FF2B5EF4-FFF2-40B4-BE49-F238E27FC236}">
                <a16:creationId xmlns:a16="http://schemas.microsoft.com/office/drawing/2014/main" id="{8499C704-5540-9AD8-D6E3-37DF89CB26D8}"/>
              </a:ext>
            </a:extLst>
          </p:cNvPr>
          <p:cNvGrpSpPr/>
          <p:nvPr/>
        </p:nvGrpSpPr>
        <p:grpSpPr>
          <a:xfrm>
            <a:off x="163610" y="7430568"/>
            <a:ext cx="3776101" cy="516156"/>
            <a:chOff x="163610" y="7503947"/>
            <a:chExt cx="3776101" cy="567772"/>
          </a:xfrm>
        </p:grpSpPr>
        <p:sp>
          <p:nvSpPr>
            <p:cNvPr id="84" name="正方形/長方形 83"/>
            <p:cNvSpPr/>
            <p:nvPr/>
          </p:nvSpPr>
          <p:spPr>
            <a:xfrm>
              <a:off x="163610" y="7503947"/>
              <a:ext cx="684000" cy="567772"/>
            </a:xfrm>
            <a:prstGeom prst="rect">
              <a:avLst/>
            </a:prstGeom>
            <a:solidFill>
              <a:srgbClr val="FF5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dist"/>
              <a:r>
                <a:rPr kumimoji="1" lang="ja-JP" altLang="en-US" sz="600" b="1" dirty="0">
                  <a:latin typeface="Meiryo UI" panose="020B0604030504040204" pitchFamily="50" charset="-128"/>
                  <a:ea typeface="Meiryo UI" panose="020B0604030504040204" pitchFamily="50" charset="-128"/>
                </a:rPr>
                <a:t>手当・その他</a:t>
              </a:r>
            </a:p>
          </p:txBody>
        </p:sp>
        <p:sp>
          <p:nvSpPr>
            <p:cNvPr id="85" name="正方形/長方形 84"/>
            <p:cNvSpPr/>
            <p:nvPr/>
          </p:nvSpPr>
          <p:spPr>
            <a:xfrm>
              <a:off x="854775" y="7503947"/>
              <a:ext cx="3084936" cy="56777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600"/>
            </a:p>
          </p:txBody>
        </p:sp>
      </p:grpSp>
      <p:grpSp>
        <p:nvGrpSpPr>
          <p:cNvPr id="14" name="グループ化 13"/>
          <p:cNvGrpSpPr/>
          <p:nvPr/>
        </p:nvGrpSpPr>
        <p:grpSpPr>
          <a:xfrm>
            <a:off x="163610" y="7954482"/>
            <a:ext cx="3772889" cy="218900"/>
            <a:chOff x="163610" y="8380507"/>
            <a:chExt cx="3772889" cy="180909"/>
          </a:xfrm>
        </p:grpSpPr>
        <p:sp>
          <p:nvSpPr>
            <p:cNvPr id="87" name="正方形/長方形 86"/>
            <p:cNvSpPr/>
            <p:nvPr/>
          </p:nvSpPr>
          <p:spPr>
            <a:xfrm>
              <a:off x="163610" y="8380507"/>
              <a:ext cx="684000" cy="180909"/>
            </a:xfrm>
            <a:prstGeom prst="rect">
              <a:avLst/>
            </a:prstGeom>
            <a:solidFill>
              <a:srgbClr val="FF5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dist"/>
              <a:r>
                <a:rPr lang="ja-JP" altLang="en-US" sz="600" b="1" dirty="0">
                  <a:latin typeface="Meiryo UI" panose="020B0604030504040204" pitchFamily="50" charset="-128"/>
                  <a:ea typeface="Meiryo UI" panose="020B0604030504040204" pitchFamily="50" charset="-128"/>
                </a:rPr>
                <a:t>加入社会保険</a:t>
              </a:r>
              <a:endParaRPr kumimoji="1" lang="ja-JP" altLang="en-US" sz="600" b="1" dirty="0">
                <a:latin typeface="Meiryo UI" panose="020B0604030504040204" pitchFamily="50" charset="-128"/>
                <a:ea typeface="Meiryo UI" panose="020B0604030504040204" pitchFamily="50" charset="-128"/>
              </a:endParaRPr>
            </a:p>
          </p:txBody>
        </p:sp>
        <p:sp>
          <p:nvSpPr>
            <p:cNvPr id="88" name="正方形/長方形 87"/>
            <p:cNvSpPr/>
            <p:nvPr/>
          </p:nvSpPr>
          <p:spPr>
            <a:xfrm>
              <a:off x="851563" y="8380507"/>
              <a:ext cx="3084936" cy="18090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600"/>
            </a:p>
          </p:txBody>
        </p:sp>
      </p:grpSp>
      <p:grpSp>
        <p:nvGrpSpPr>
          <p:cNvPr id="10" name="グループ化 9"/>
          <p:cNvGrpSpPr/>
          <p:nvPr/>
        </p:nvGrpSpPr>
        <p:grpSpPr>
          <a:xfrm>
            <a:off x="163610" y="8180742"/>
            <a:ext cx="3776101" cy="410445"/>
            <a:chOff x="163610" y="8664478"/>
            <a:chExt cx="3776101" cy="180909"/>
          </a:xfrm>
        </p:grpSpPr>
        <p:sp>
          <p:nvSpPr>
            <p:cNvPr id="90" name="正方形/長方形 89"/>
            <p:cNvSpPr/>
            <p:nvPr/>
          </p:nvSpPr>
          <p:spPr>
            <a:xfrm>
              <a:off x="163610" y="8664478"/>
              <a:ext cx="684000" cy="180909"/>
            </a:xfrm>
            <a:prstGeom prst="rect">
              <a:avLst/>
            </a:prstGeom>
            <a:solidFill>
              <a:srgbClr val="FF5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dist"/>
              <a:r>
                <a:rPr lang="ja-JP" altLang="en-US" sz="600" b="1" dirty="0">
                  <a:latin typeface="Meiryo UI" panose="020B0604030504040204" pitchFamily="50" charset="-128"/>
                  <a:ea typeface="Meiryo UI" panose="020B0604030504040204" pitchFamily="50" charset="-128"/>
                </a:rPr>
                <a:t>勤務時間</a:t>
              </a:r>
              <a:endParaRPr lang="en-US" altLang="ja-JP" sz="600" b="1" dirty="0">
                <a:latin typeface="Meiryo UI" panose="020B0604030504040204" pitchFamily="50" charset="-128"/>
                <a:ea typeface="Meiryo UI" panose="020B0604030504040204" pitchFamily="50" charset="-128"/>
              </a:endParaRPr>
            </a:p>
          </p:txBody>
        </p:sp>
        <p:sp>
          <p:nvSpPr>
            <p:cNvPr id="91" name="正方形/長方形 90"/>
            <p:cNvSpPr/>
            <p:nvPr/>
          </p:nvSpPr>
          <p:spPr>
            <a:xfrm>
              <a:off x="851562" y="8664478"/>
              <a:ext cx="3088149" cy="18090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600"/>
            </a:p>
          </p:txBody>
        </p:sp>
      </p:grpSp>
      <p:grpSp>
        <p:nvGrpSpPr>
          <p:cNvPr id="4" name="グループ化 3">
            <a:extLst>
              <a:ext uri="{FF2B5EF4-FFF2-40B4-BE49-F238E27FC236}">
                <a16:creationId xmlns:a16="http://schemas.microsoft.com/office/drawing/2014/main" id="{25268633-881F-5687-1A2E-EFCC3885FD10}"/>
              </a:ext>
            </a:extLst>
          </p:cNvPr>
          <p:cNvGrpSpPr/>
          <p:nvPr/>
        </p:nvGrpSpPr>
        <p:grpSpPr>
          <a:xfrm>
            <a:off x="162281" y="6068378"/>
            <a:ext cx="3782773" cy="164463"/>
            <a:chOff x="163610" y="6125018"/>
            <a:chExt cx="3782773" cy="164463"/>
          </a:xfrm>
        </p:grpSpPr>
        <p:sp>
          <p:nvSpPr>
            <p:cNvPr id="11" name="正方形/長方形 10"/>
            <p:cNvSpPr/>
            <p:nvPr/>
          </p:nvSpPr>
          <p:spPr>
            <a:xfrm>
              <a:off x="163610" y="6125018"/>
              <a:ext cx="684000" cy="164463"/>
            </a:xfrm>
            <a:prstGeom prst="rect">
              <a:avLst/>
            </a:prstGeom>
            <a:solidFill>
              <a:srgbClr val="FF5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dist"/>
              <a:r>
                <a:rPr kumimoji="1" lang="ja-JP" altLang="en-US" sz="600" b="1" dirty="0">
                  <a:latin typeface="Meiryo UI" panose="020B0604030504040204" pitchFamily="50" charset="-128"/>
                  <a:ea typeface="Meiryo UI" panose="020B0604030504040204" pitchFamily="50" charset="-128"/>
                </a:rPr>
                <a:t>名称</a:t>
              </a:r>
            </a:p>
          </p:txBody>
        </p:sp>
        <p:sp>
          <p:nvSpPr>
            <p:cNvPr id="51" name="正方形/長方形 50"/>
            <p:cNvSpPr/>
            <p:nvPr/>
          </p:nvSpPr>
          <p:spPr>
            <a:xfrm>
              <a:off x="851621" y="6125018"/>
              <a:ext cx="1548000" cy="1644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600"/>
            </a:p>
          </p:txBody>
        </p:sp>
        <p:sp>
          <p:nvSpPr>
            <p:cNvPr id="101" name="正方形/長方形 100"/>
            <p:cNvSpPr/>
            <p:nvPr/>
          </p:nvSpPr>
          <p:spPr>
            <a:xfrm>
              <a:off x="2406242" y="6125018"/>
              <a:ext cx="1540141" cy="1644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600"/>
            </a:p>
          </p:txBody>
        </p:sp>
      </p:grpSp>
      <p:grpSp>
        <p:nvGrpSpPr>
          <p:cNvPr id="41" name="グループ化 40">
            <a:extLst>
              <a:ext uri="{FF2B5EF4-FFF2-40B4-BE49-F238E27FC236}">
                <a16:creationId xmlns:a16="http://schemas.microsoft.com/office/drawing/2014/main" id="{03EB196E-9DB1-9EBC-3131-2A4868F06E86}"/>
              </a:ext>
            </a:extLst>
          </p:cNvPr>
          <p:cNvGrpSpPr/>
          <p:nvPr/>
        </p:nvGrpSpPr>
        <p:grpSpPr>
          <a:xfrm>
            <a:off x="162281" y="6240453"/>
            <a:ext cx="3782774" cy="216000"/>
            <a:chOff x="163610" y="6304729"/>
            <a:chExt cx="3782774" cy="216000"/>
          </a:xfrm>
        </p:grpSpPr>
        <p:sp>
          <p:nvSpPr>
            <p:cNvPr id="66" name="正方形/長方形 65"/>
            <p:cNvSpPr/>
            <p:nvPr/>
          </p:nvSpPr>
          <p:spPr>
            <a:xfrm>
              <a:off x="163610" y="6304729"/>
              <a:ext cx="684000" cy="216000"/>
            </a:xfrm>
            <a:prstGeom prst="rect">
              <a:avLst/>
            </a:prstGeom>
            <a:solidFill>
              <a:srgbClr val="FF5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dist"/>
              <a:r>
                <a:rPr kumimoji="1" lang="ja-JP" altLang="en-US" sz="600" b="1" dirty="0">
                  <a:latin typeface="Meiryo UI" panose="020B0604030504040204" pitchFamily="50" charset="-128"/>
                  <a:ea typeface="Meiryo UI" panose="020B0604030504040204" pitchFamily="50" charset="-128"/>
                </a:rPr>
                <a:t>所在地</a:t>
              </a:r>
            </a:p>
          </p:txBody>
        </p:sp>
        <p:sp>
          <p:nvSpPr>
            <p:cNvPr id="67" name="正方形/長方形 66"/>
            <p:cNvSpPr/>
            <p:nvPr/>
          </p:nvSpPr>
          <p:spPr>
            <a:xfrm>
              <a:off x="853785" y="6309418"/>
              <a:ext cx="1672017" cy="208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600"/>
            </a:p>
          </p:txBody>
        </p:sp>
        <p:sp>
          <p:nvSpPr>
            <p:cNvPr id="105" name="正方形/長方形 104"/>
            <p:cNvSpPr/>
            <p:nvPr/>
          </p:nvSpPr>
          <p:spPr>
            <a:xfrm>
              <a:off x="2532424" y="6309418"/>
              <a:ext cx="1413960" cy="208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600"/>
            </a:p>
          </p:txBody>
        </p:sp>
      </p:grpSp>
      <p:grpSp>
        <p:nvGrpSpPr>
          <p:cNvPr id="42" name="グループ化 41">
            <a:extLst>
              <a:ext uri="{FF2B5EF4-FFF2-40B4-BE49-F238E27FC236}">
                <a16:creationId xmlns:a16="http://schemas.microsoft.com/office/drawing/2014/main" id="{67383C99-B34A-FC8A-1AC7-839121D9EECA}"/>
              </a:ext>
            </a:extLst>
          </p:cNvPr>
          <p:cNvGrpSpPr/>
          <p:nvPr/>
        </p:nvGrpSpPr>
        <p:grpSpPr>
          <a:xfrm>
            <a:off x="163134" y="6467380"/>
            <a:ext cx="3781921" cy="164463"/>
            <a:chOff x="163610" y="6527697"/>
            <a:chExt cx="3781921" cy="180909"/>
          </a:xfrm>
        </p:grpSpPr>
        <p:sp>
          <p:nvSpPr>
            <p:cNvPr id="69" name="正方形/長方形 68"/>
            <p:cNvSpPr/>
            <p:nvPr/>
          </p:nvSpPr>
          <p:spPr>
            <a:xfrm>
              <a:off x="163610" y="6527697"/>
              <a:ext cx="684000" cy="180909"/>
            </a:xfrm>
            <a:prstGeom prst="rect">
              <a:avLst/>
            </a:prstGeom>
            <a:solidFill>
              <a:srgbClr val="FF5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dist"/>
              <a:r>
                <a:rPr kumimoji="1" lang="ja-JP" altLang="en-US" sz="600" b="1" dirty="0">
                  <a:latin typeface="Meiryo UI" panose="020B0604030504040204" pitchFamily="50" charset="-128"/>
                  <a:ea typeface="Meiryo UI" panose="020B0604030504040204" pitchFamily="50" charset="-128"/>
                </a:rPr>
                <a:t>連絡先</a:t>
              </a:r>
            </a:p>
          </p:txBody>
        </p:sp>
        <p:sp>
          <p:nvSpPr>
            <p:cNvPr id="70" name="正方形/長方形 69"/>
            <p:cNvSpPr/>
            <p:nvPr/>
          </p:nvSpPr>
          <p:spPr>
            <a:xfrm>
              <a:off x="854989" y="6527697"/>
              <a:ext cx="1672017" cy="18090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600"/>
            </a:p>
          </p:txBody>
        </p:sp>
        <p:sp>
          <p:nvSpPr>
            <p:cNvPr id="110" name="正方形/長方形 109"/>
            <p:cNvSpPr/>
            <p:nvPr/>
          </p:nvSpPr>
          <p:spPr>
            <a:xfrm>
              <a:off x="2530592" y="6527697"/>
              <a:ext cx="1414939" cy="18090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600"/>
            </a:p>
          </p:txBody>
        </p:sp>
      </p:grpSp>
      <p:grpSp>
        <p:nvGrpSpPr>
          <p:cNvPr id="43" name="グループ化 42">
            <a:extLst>
              <a:ext uri="{FF2B5EF4-FFF2-40B4-BE49-F238E27FC236}">
                <a16:creationId xmlns:a16="http://schemas.microsoft.com/office/drawing/2014/main" id="{73666FDB-0185-E3DF-0BB1-54DBF7FC930D}"/>
              </a:ext>
            </a:extLst>
          </p:cNvPr>
          <p:cNvGrpSpPr/>
          <p:nvPr/>
        </p:nvGrpSpPr>
        <p:grpSpPr>
          <a:xfrm>
            <a:off x="162034" y="6641254"/>
            <a:ext cx="3781444" cy="164463"/>
            <a:chOff x="163610" y="6724521"/>
            <a:chExt cx="3781444" cy="164463"/>
          </a:xfrm>
        </p:grpSpPr>
        <p:sp>
          <p:nvSpPr>
            <p:cNvPr id="78" name="正方形/長方形 77"/>
            <p:cNvSpPr/>
            <p:nvPr/>
          </p:nvSpPr>
          <p:spPr>
            <a:xfrm>
              <a:off x="163610" y="6724521"/>
              <a:ext cx="684000" cy="164463"/>
            </a:xfrm>
            <a:prstGeom prst="rect">
              <a:avLst/>
            </a:prstGeom>
            <a:solidFill>
              <a:srgbClr val="FF5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dist"/>
              <a:r>
                <a:rPr kumimoji="1" lang="ja-JP" altLang="en-US" sz="600" b="1" dirty="0">
                  <a:latin typeface="Meiryo UI" panose="020B0604030504040204" pitchFamily="50" charset="-128"/>
                  <a:ea typeface="Meiryo UI" panose="020B0604030504040204" pitchFamily="50" charset="-128"/>
                </a:rPr>
                <a:t>代表者</a:t>
              </a:r>
            </a:p>
          </p:txBody>
        </p:sp>
        <p:sp>
          <p:nvSpPr>
            <p:cNvPr id="79" name="正方形/長方形 78"/>
            <p:cNvSpPr/>
            <p:nvPr/>
          </p:nvSpPr>
          <p:spPr>
            <a:xfrm>
              <a:off x="855928" y="6724521"/>
              <a:ext cx="1548000" cy="1644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600"/>
            </a:p>
          </p:txBody>
        </p:sp>
        <p:sp>
          <p:nvSpPr>
            <p:cNvPr id="112" name="正方形/長方形 111"/>
            <p:cNvSpPr/>
            <p:nvPr/>
          </p:nvSpPr>
          <p:spPr>
            <a:xfrm>
              <a:off x="2411971" y="6724521"/>
              <a:ext cx="1533083" cy="1644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600"/>
            </a:p>
          </p:txBody>
        </p:sp>
      </p:grpSp>
      <p:sp>
        <p:nvSpPr>
          <p:cNvPr id="115" name="テキスト ボックス 114"/>
          <p:cNvSpPr txBox="1"/>
          <p:nvPr/>
        </p:nvSpPr>
        <p:spPr>
          <a:xfrm>
            <a:off x="798681" y="6803823"/>
            <a:ext cx="723275" cy="184666"/>
          </a:xfrm>
          <a:prstGeom prst="rect">
            <a:avLst/>
          </a:prstGeom>
          <a:noFill/>
        </p:spPr>
        <p:txBody>
          <a:bodyPr wrap="none" rtlCol="0">
            <a:spAutoFit/>
          </a:bodyPr>
          <a:lstStyle/>
          <a:p>
            <a:r>
              <a:rPr kumimoji="1" lang="ja-JP" altLang="en-US" sz="600" dirty="0">
                <a:latin typeface="Meiryo UI" panose="020B0604030504040204" pitchFamily="50" charset="-128"/>
                <a:ea typeface="Meiryo UI" panose="020B0604030504040204" pitchFamily="50" charset="-128"/>
              </a:rPr>
              <a:t>幼稚園教諭３名</a:t>
            </a:r>
          </a:p>
        </p:txBody>
      </p:sp>
      <p:grpSp>
        <p:nvGrpSpPr>
          <p:cNvPr id="44" name="グループ化 43">
            <a:extLst>
              <a:ext uri="{FF2B5EF4-FFF2-40B4-BE49-F238E27FC236}">
                <a16:creationId xmlns:a16="http://schemas.microsoft.com/office/drawing/2014/main" id="{1677DB28-45FB-DEF6-B802-3E09DDA6CAE5}"/>
              </a:ext>
            </a:extLst>
          </p:cNvPr>
          <p:cNvGrpSpPr/>
          <p:nvPr/>
        </p:nvGrpSpPr>
        <p:grpSpPr>
          <a:xfrm>
            <a:off x="163195" y="6994559"/>
            <a:ext cx="3779714" cy="426575"/>
            <a:chOff x="163763" y="7028929"/>
            <a:chExt cx="3779714" cy="469233"/>
          </a:xfrm>
        </p:grpSpPr>
        <p:sp>
          <p:nvSpPr>
            <p:cNvPr id="94" name="正方形/長方形 93"/>
            <p:cNvSpPr/>
            <p:nvPr/>
          </p:nvSpPr>
          <p:spPr>
            <a:xfrm>
              <a:off x="163763" y="7028929"/>
              <a:ext cx="684000" cy="469233"/>
            </a:xfrm>
            <a:prstGeom prst="rect">
              <a:avLst/>
            </a:prstGeom>
            <a:solidFill>
              <a:srgbClr val="FF5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dist"/>
              <a:r>
                <a:rPr lang="ja-JP" altLang="en-US" sz="600" b="1" dirty="0">
                  <a:latin typeface="Meiryo UI" panose="020B0604030504040204" pitchFamily="50" charset="-128"/>
                  <a:ea typeface="Meiryo UI" panose="020B0604030504040204" pitchFamily="50" charset="-128"/>
                </a:rPr>
                <a:t>給与</a:t>
              </a:r>
              <a:endParaRPr kumimoji="1" lang="ja-JP" altLang="en-US" sz="600" b="1" dirty="0">
                <a:latin typeface="Meiryo UI" panose="020B0604030504040204" pitchFamily="50" charset="-128"/>
                <a:ea typeface="Meiryo UI" panose="020B0604030504040204" pitchFamily="50" charset="-128"/>
              </a:endParaRPr>
            </a:p>
          </p:txBody>
        </p:sp>
        <p:sp>
          <p:nvSpPr>
            <p:cNvPr id="95" name="正方形/長方形 94"/>
            <p:cNvSpPr/>
            <p:nvPr/>
          </p:nvSpPr>
          <p:spPr>
            <a:xfrm>
              <a:off x="854774" y="7028929"/>
              <a:ext cx="1548000" cy="46923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600"/>
            </a:p>
          </p:txBody>
        </p:sp>
        <p:sp>
          <p:nvSpPr>
            <p:cNvPr id="119" name="正方形/長方形 118"/>
            <p:cNvSpPr/>
            <p:nvPr/>
          </p:nvSpPr>
          <p:spPr>
            <a:xfrm>
              <a:off x="2409938" y="7028929"/>
              <a:ext cx="1533539" cy="46923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600"/>
            </a:p>
          </p:txBody>
        </p:sp>
      </p:grpSp>
      <p:sp>
        <p:nvSpPr>
          <p:cNvPr id="1031" name="正方形/長方形 1030"/>
          <p:cNvSpPr/>
          <p:nvPr/>
        </p:nvSpPr>
        <p:spPr>
          <a:xfrm>
            <a:off x="795789" y="7414033"/>
            <a:ext cx="1599655" cy="553998"/>
          </a:xfrm>
          <a:prstGeom prst="rect">
            <a:avLst/>
          </a:prstGeom>
        </p:spPr>
        <p:txBody>
          <a:bodyPr>
            <a:spAutoFit/>
          </a:bodyPr>
          <a:lstStyle/>
          <a:p>
            <a:r>
              <a:rPr lang="ja-JP" altLang="en-US" sz="600" dirty="0">
                <a:latin typeface="Meiryo UI" panose="020B0604030504040204" pitchFamily="50" charset="-128"/>
                <a:ea typeface="Meiryo UI" panose="020B0604030504040204" pitchFamily="50" charset="-128"/>
              </a:rPr>
              <a:t>・通勤交通費 月額</a:t>
            </a:r>
            <a:r>
              <a:rPr lang="en-US" altLang="ja-JP" sz="600" dirty="0">
                <a:latin typeface="Meiryo UI" panose="020B0604030504040204" pitchFamily="50" charset="-128"/>
                <a:ea typeface="Meiryo UI" panose="020B0604030504040204" pitchFamily="50" charset="-128"/>
              </a:rPr>
              <a:t>20,000</a:t>
            </a:r>
            <a:r>
              <a:rPr lang="ja-JP" altLang="en-US" sz="600" dirty="0">
                <a:latin typeface="Meiryo UI" panose="020B0604030504040204" pitchFamily="50" charset="-128"/>
                <a:ea typeface="Meiryo UI" panose="020B0604030504040204" pitchFamily="50" charset="-128"/>
              </a:rPr>
              <a:t>円迄</a:t>
            </a:r>
            <a:endParaRPr lang="en-US" altLang="ja-JP" sz="600" dirty="0">
              <a:latin typeface="Meiryo UI" panose="020B0604030504040204" pitchFamily="50" charset="-128"/>
              <a:ea typeface="Meiryo UI" panose="020B0604030504040204" pitchFamily="50" charset="-128"/>
            </a:endParaRPr>
          </a:p>
          <a:p>
            <a:r>
              <a:rPr lang="ja-JP" altLang="en-US" sz="600" dirty="0">
                <a:latin typeface="Meiryo UI" panose="020B0604030504040204" pitchFamily="50" charset="-128"/>
                <a:ea typeface="Meiryo UI" panose="020B0604030504040204" pitchFamily="50" charset="-128"/>
              </a:rPr>
              <a:t>・住宅手当 月額</a:t>
            </a:r>
            <a:r>
              <a:rPr lang="en-US" altLang="ja-JP" sz="600" dirty="0">
                <a:latin typeface="Meiryo UI" panose="020B0604030504040204" pitchFamily="50" charset="-128"/>
                <a:ea typeface="Meiryo UI" panose="020B0604030504040204" pitchFamily="50" charset="-128"/>
              </a:rPr>
              <a:t>15,000</a:t>
            </a:r>
            <a:r>
              <a:rPr lang="ja-JP" altLang="en-US" sz="600" dirty="0">
                <a:latin typeface="Meiryo UI" panose="020B0604030504040204" pitchFamily="50" charset="-128"/>
                <a:ea typeface="Meiryo UI" panose="020B0604030504040204" pitchFamily="50" charset="-128"/>
              </a:rPr>
              <a:t>円 </a:t>
            </a:r>
            <a:endParaRPr lang="en-US" altLang="ja-JP" sz="600" dirty="0">
              <a:latin typeface="Meiryo UI" panose="020B0604030504040204" pitchFamily="50" charset="-128"/>
              <a:ea typeface="Meiryo UI" panose="020B0604030504040204" pitchFamily="50" charset="-128"/>
            </a:endParaRPr>
          </a:p>
          <a:p>
            <a:r>
              <a:rPr lang="ja-JP" altLang="en-US" sz="600" dirty="0">
                <a:latin typeface="Meiryo UI" panose="020B0604030504040204" pitchFamily="50" charset="-128"/>
                <a:ea typeface="Meiryo UI" panose="020B0604030504040204" pitchFamily="50" charset="-128"/>
              </a:rPr>
              <a:t>・新卒保育士就職準備金貸付 </a:t>
            </a:r>
            <a:r>
              <a:rPr lang="en-US" altLang="ja-JP" sz="600" dirty="0">
                <a:latin typeface="Meiryo UI" panose="020B0604030504040204" pitchFamily="50" charset="-128"/>
                <a:ea typeface="Meiryo UI" panose="020B0604030504040204" pitchFamily="50" charset="-128"/>
              </a:rPr>
              <a:t>200,000</a:t>
            </a:r>
            <a:r>
              <a:rPr lang="ja-JP" altLang="en-US" sz="600" dirty="0">
                <a:latin typeface="Meiryo UI" panose="020B0604030504040204" pitchFamily="50" charset="-128"/>
                <a:ea typeface="Meiryo UI" panose="020B0604030504040204" pitchFamily="50" charset="-128"/>
              </a:rPr>
              <a:t>円</a:t>
            </a:r>
            <a:endParaRPr lang="en-US" altLang="ja-JP" sz="600" dirty="0">
              <a:latin typeface="Meiryo UI" panose="020B0604030504040204" pitchFamily="50" charset="-128"/>
              <a:ea typeface="Meiryo UI" panose="020B0604030504040204" pitchFamily="50" charset="-128"/>
            </a:endParaRPr>
          </a:p>
          <a:p>
            <a:r>
              <a:rPr lang="ja-JP" altLang="en-US" sz="600" dirty="0">
                <a:latin typeface="Meiryo UI" panose="020B0604030504040204" pitchFamily="50" charset="-128"/>
                <a:ea typeface="Meiryo UI" panose="020B0604030504040204" pitchFamily="50" charset="-128"/>
              </a:rPr>
              <a:t>・昇給 年</a:t>
            </a:r>
            <a:r>
              <a:rPr lang="en-US" altLang="ja-JP" sz="600" dirty="0">
                <a:latin typeface="Meiryo UI" panose="020B0604030504040204" pitchFamily="50" charset="-128"/>
                <a:ea typeface="Meiryo UI" panose="020B0604030504040204" pitchFamily="50" charset="-128"/>
              </a:rPr>
              <a:t>1</a:t>
            </a:r>
            <a:r>
              <a:rPr lang="ja-JP" altLang="en-US" sz="600" dirty="0">
                <a:latin typeface="Meiryo UI" panose="020B0604030504040204" pitchFamily="50" charset="-128"/>
                <a:ea typeface="Meiryo UI" panose="020B0604030504040204" pitchFamily="50" charset="-128"/>
              </a:rPr>
              <a:t>回（</a:t>
            </a:r>
            <a:r>
              <a:rPr lang="en-US" altLang="ja-JP" sz="600" dirty="0">
                <a:latin typeface="Meiryo UI" panose="020B0604030504040204" pitchFamily="50" charset="-128"/>
                <a:ea typeface="Meiryo UI" panose="020B0604030504040204" pitchFamily="50" charset="-128"/>
              </a:rPr>
              <a:t>4</a:t>
            </a:r>
            <a:r>
              <a:rPr lang="ja-JP" altLang="en-US" sz="600" dirty="0">
                <a:latin typeface="Meiryo UI" panose="020B0604030504040204" pitchFamily="50" charset="-128"/>
                <a:ea typeface="Meiryo UI" panose="020B0604030504040204" pitchFamily="50" charset="-128"/>
              </a:rPr>
              <a:t>月）</a:t>
            </a:r>
            <a:endParaRPr lang="en-US" altLang="ja-JP" sz="600" dirty="0">
              <a:latin typeface="Meiryo UI" panose="020B0604030504040204" pitchFamily="50" charset="-128"/>
              <a:ea typeface="Meiryo UI" panose="020B0604030504040204" pitchFamily="50" charset="-128"/>
            </a:endParaRPr>
          </a:p>
          <a:p>
            <a:r>
              <a:rPr lang="ja-JP" altLang="en-US" sz="600" dirty="0">
                <a:latin typeface="Meiryo UI" panose="020B0604030504040204" pitchFamily="50" charset="-128"/>
                <a:ea typeface="Meiryo UI" panose="020B0604030504040204" pitchFamily="50" charset="-128"/>
              </a:rPr>
              <a:t>・マイカー通勤可（無料駐車場あり）</a:t>
            </a:r>
          </a:p>
        </p:txBody>
      </p:sp>
      <p:sp>
        <p:nvSpPr>
          <p:cNvPr id="123" name="正方形/長方形 122"/>
          <p:cNvSpPr/>
          <p:nvPr/>
        </p:nvSpPr>
        <p:spPr>
          <a:xfrm>
            <a:off x="814100" y="7919629"/>
            <a:ext cx="1872201" cy="276999"/>
          </a:xfrm>
          <a:prstGeom prst="rect">
            <a:avLst/>
          </a:prstGeom>
        </p:spPr>
        <p:txBody>
          <a:bodyPr wrap="square">
            <a:spAutoFit/>
          </a:bodyPr>
          <a:lstStyle/>
          <a:p>
            <a:r>
              <a:rPr lang="ja-JP" altLang="en-US" sz="600" dirty="0">
                <a:latin typeface="Meiryo UI" panose="020B0604030504040204" pitchFamily="50" charset="-128"/>
                <a:ea typeface="Meiryo UI" panose="020B0604030504040204" pitchFamily="50" charset="-128"/>
              </a:rPr>
              <a:t>日本年金機構（健康・介護・厚生年金）</a:t>
            </a:r>
            <a:endParaRPr lang="en-US" altLang="ja-JP" sz="600" dirty="0">
              <a:latin typeface="Meiryo UI" panose="020B0604030504040204" pitchFamily="50" charset="-128"/>
              <a:ea typeface="Meiryo UI" panose="020B0604030504040204" pitchFamily="50" charset="-128"/>
            </a:endParaRPr>
          </a:p>
          <a:p>
            <a:r>
              <a:rPr lang="ja-JP" altLang="en-US" sz="600" dirty="0">
                <a:latin typeface="Meiryo UI" panose="020B0604030504040204" pitchFamily="50" charset="-128"/>
                <a:ea typeface="Meiryo UI" panose="020B0604030504040204" pitchFamily="50" charset="-128"/>
              </a:rPr>
              <a:t>労災・雇用保険／福祉医療機関（退職手当共済）</a:t>
            </a:r>
          </a:p>
        </p:txBody>
      </p:sp>
      <p:sp>
        <p:nvSpPr>
          <p:cNvPr id="124" name="正方形/長方形 123"/>
          <p:cNvSpPr/>
          <p:nvPr/>
        </p:nvSpPr>
        <p:spPr>
          <a:xfrm>
            <a:off x="814100" y="8149500"/>
            <a:ext cx="1872201" cy="461665"/>
          </a:xfrm>
          <a:prstGeom prst="rect">
            <a:avLst/>
          </a:prstGeom>
        </p:spPr>
        <p:txBody>
          <a:bodyPr wrap="square">
            <a:spAutoFit/>
          </a:bodyPr>
          <a:lstStyle/>
          <a:p>
            <a:r>
              <a:rPr lang="en-US" altLang="ja-JP" sz="600" b="1" dirty="0">
                <a:latin typeface="Meiryo UI" panose="020B0604030504040204" pitchFamily="50" charset="-128"/>
                <a:ea typeface="Meiryo UI" panose="020B0604030504040204" pitchFamily="50" charset="-128"/>
              </a:rPr>
              <a:t>1</a:t>
            </a:r>
            <a:r>
              <a:rPr lang="ja-JP" altLang="en-US" sz="600" b="1" dirty="0">
                <a:latin typeface="Meiryo UI" panose="020B0604030504040204" pitchFamily="50" charset="-128"/>
                <a:ea typeface="Meiryo UI" panose="020B0604030504040204" pitchFamily="50" charset="-128"/>
              </a:rPr>
              <a:t>日</a:t>
            </a:r>
            <a:r>
              <a:rPr lang="en-US" altLang="ja-JP" sz="600" b="1" dirty="0">
                <a:latin typeface="Meiryo UI" panose="020B0604030504040204" pitchFamily="50" charset="-128"/>
                <a:ea typeface="Meiryo UI" panose="020B0604030504040204" pitchFamily="50" charset="-128"/>
              </a:rPr>
              <a:t>8</a:t>
            </a:r>
            <a:r>
              <a:rPr lang="ja-JP" altLang="en-US" sz="600" b="1" dirty="0">
                <a:latin typeface="Meiryo UI" panose="020B0604030504040204" pitchFamily="50" charset="-128"/>
                <a:ea typeface="Meiryo UI" panose="020B0604030504040204" pitchFamily="50" charset="-128"/>
              </a:rPr>
              <a:t>時間（休憩</a:t>
            </a:r>
            <a:r>
              <a:rPr lang="en-US" altLang="ja-JP" sz="600" b="1" dirty="0">
                <a:latin typeface="Meiryo UI" panose="020B0604030504040204" pitchFamily="50" charset="-128"/>
                <a:ea typeface="Meiryo UI" panose="020B0604030504040204" pitchFamily="50" charset="-128"/>
              </a:rPr>
              <a:t>60</a:t>
            </a:r>
            <a:r>
              <a:rPr lang="ja-JP" altLang="en-US" sz="600" b="1" dirty="0">
                <a:latin typeface="Meiryo UI" panose="020B0604030504040204" pitchFamily="50" charset="-128"/>
                <a:ea typeface="Meiryo UI" panose="020B0604030504040204" pitchFamily="50" charset="-128"/>
              </a:rPr>
              <a:t>分）ローテーション勤務</a:t>
            </a:r>
            <a:endParaRPr lang="en-US" altLang="ja-JP" sz="600" b="1" dirty="0">
              <a:latin typeface="Meiryo UI" panose="020B0604030504040204" pitchFamily="50" charset="-128"/>
              <a:ea typeface="Meiryo UI" panose="020B0604030504040204" pitchFamily="50" charset="-128"/>
            </a:endParaRPr>
          </a:p>
          <a:p>
            <a:r>
              <a:rPr lang="ja-JP" altLang="en-US" sz="600" dirty="0">
                <a:latin typeface="Meiryo UI" panose="020B0604030504040204" pitchFamily="50" charset="-128"/>
                <a:ea typeface="Meiryo UI" panose="020B0604030504040204" pitchFamily="50" charset="-128"/>
              </a:rPr>
              <a:t>・土曜は</a:t>
            </a:r>
            <a:r>
              <a:rPr lang="en-US" altLang="ja-JP" sz="600" dirty="0">
                <a:latin typeface="Meiryo UI" panose="020B0604030504040204" pitchFamily="50" charset="-128"/>
                <a:ea typeface="Meiryo UI" panose="020B0604030504040204" pitchFamily="50" charset="-128"/>
              </a:rPr>
              <a:t>1</a:t>
            </a:r>
            <a:r>
              <a:rPr lang="ja-JP" altLang="en-US" sz="600" dirty="0">
                <a:latin typeface="Meiryo UI" panose="020B0604030504040204" pitchFamily="50" charset="-128"/>
                <a:ea typeface="Meiryo UI" panose="020B0604030504040204" pitchFamily="50" charset="-128"/>
              </a:rPr>
              <a:t>か月に</a:t>
            </a:r>
            <a:r>
              <a:rPr lang="en-US" altLang="ja-JP" sz="600" dirty="0">
                <a:latin typeface="Meiryo UI" panose="020B0604030504040204" pitchFamily="50" charset="-128"/>
                <a:ea typeface="Meiryo UI" panose="020B0604030504040204" pitchFamily="50" charset="-128"/>
              </a:rPr>
              <a:t>1</a:t>
            </a:r>
            <a:r>
              <a:rPr lang="ja-JP" altLang="en-US" sz="600" dirty="0">
                <a:latin typeface="Meiryo UI" panose="020B0604030504040204" pitchFamily="50" charset="-128"/>
                <a:ea typeface="Meiryo UI" panose="020B0604030504040204" pitchFamily="50" charset="-128"/>
              </a:rPr>
              <a:t>回程度勤務有</a:t>
            </a:r>
            <a:endParaRPr lang="en-US" altLang="ja-JP" sz="600" dirty="0">
              <a:latin typeface="Meiryo UI" panose="020B0604030504040204" pitchFamily="50" charset="-128"/>
              <a:ea typeface="Meiryo UI" panose="020B0604030504040204" pitchFamily="50" charset="-128"/>
            </a:endParaRPr>
          </a:p>
          <a:p>
            <a:r>
              <a:rPr lang="ja-JP" altLang="en-US" sz="600" dirty="0">
                <a:latin typeface="Meiryo UI" panose="020B0604030504040204" pitchFamily="50" charset="-128"/>
                <a:ea typeface="Meiryo UI" panose="020B0604030504040204" pitchFamily="50" charset="-128"/>
              </a:rPr>
              <a:t>・開所時間は</a:t>
            </a:r>
            <a:r>
              <a:rPr lang="en-US" altLang="ja-JP" sz="600" dirty="0">
                <a:latin typeface="Meiryo UI" panose="020B0604030504040204" pitchFamily="50" charset="-128"/>
                <a:ea typeface="Meiryo UI" panose="020B0604030504040204" pitchFamily="50" charset="-128"/>
              </a:rPr>
              <a:t>7:00~19:30</a:t>
            </a:r>
          </a:p>
          <a:p>
            <a:r>
              <a:rPr lang="en-US" altLang="ja-JP" sz="600" dirty="0">
                <a:latin typeface="Meiryo UI" panose="020B0604030504040204" pitchFamily="50" charset="-128"/>
                <a:ea typeface="Meiryo UI" panose="020B0604030504040204" pitchFamily="50" charset="-128"/>
              </a:rPr>
              <a:t>1</a:t>
            </a:r>
            <a:r>
              <a:rPr lang="ja-JP" altLang="en-US" sz="600" dirty="0">
                <a:latin typeface="Meiryo UI" panose="020B0604030504040204" pitchFamily="50" charset="-128"/>
                <a:ea typeface="Meiryo UI" panose="020B0604030504040204" pitchFamily="50" charset="-128"/>
              </a:rPr>
              <a:t>年単位の変形労働時間制</a:t>
            </a:r>
          </a:p>
        </p:txBody>
      </p:sp>
      <p:sp>
        <p:nvSpPr>
          <p:cNvPr id="125" name="正方形/長方形 124"/>
          <p:cNvSpPr/>
          <p:nvPr/>
        </p:nvSpPr>
        <p:spPr>
          <a:xfrm>
            <a:off x="817918" y="8573584"/>
            <a:ext cx="1872201" cy="369332"/>
          </a:xfrm>
          <a:prstGeom prst="rect">
            <a:avLst/>
          </a:prstGeom>
        </p:spPr>
        <p:txBody>
          <a:bodyPr wrap="square">
            <a:spAutoFit/>
          </a:bodyPr>
          <a:lstStyle/>
          <a:p>
            <a:r>
              <a:rPr lang="ja-JP" altLang="en-US" sz="600" dirty="0">
                <a:latin typeface="Meiryo UI" panose="020B0604030504040204" pitchFamily="50" charset="-128"/>
                <a:ea typeface="Meiryo UI" panose="020B0604030504040204" pitchFamily="50" charset="-128"/>
              </a:rPr>
              <a:t>土日祝日</a:t>
            </a:r>
            <a:endParaRPr lang="en-US" altLang="ja-JP" sz="600" dirty="0">
              <a:latin typeface="Meiryo UI" panose="020B0604030504040204" pitchFamily="50" charset="-128"/>
              <a:ea typeface="Meiryo UI" panose="020B0604030504040204" pitchFamily="50" charset="-128"/>
            </a:endParaRPr>
          </a:p>
          <a:p>
            <a:r>
              <a:rPr lang="ja-JP" altLang="en-US" sz="600" dirty="0">
                <a:latin typeface="Meiryo UI" panose="020B0604030504040204" pitchFamily="50" charset="-128"/>
                <a:ea typeface="Meiryo UI" panose="020B0604030504040204" pitchFamily="50" charset="-128"/>
              </a:rPr>
              <a:t>年末年始</a:t>
            </a:r>
            <a:r>
              <a:rPr lang="en-US" altLang="ja-JP" sz="600" dirty="0">
                <a:latin typeface="Meiryo UI" panose="020B0604030504040204" pitchFamily="50" charset="-128"/>
                <a:ea typeface="Meiryo UI" panose="020B0604030504040204" pitchFamily="50" charset="-128"/>
              </a:rPr>
              <a:t>6</a:t>
            </a:r>
            <a:r>
              <a:rPr lang="ja-JP" altLang="en-US" sz="600" dirty="0">
                <a:latin typeface="Meiryo UI" panose="020B0604030504040204" pitchFamily="50" charset="-128"/>
                <a:ea typeface="Meiryo UI" panose="020B0604030504040204" pitchFamily="50" charset="-128"/>
              </a:rPr>
              <a:t>日、夏季休暇</a:t>
            </a:r>
            <a:endParaRPr lang="en-US" altLang="ja-JP" sz="600" dirty="0">
              <a:latin typeface="Meiryo UI" panose="020B0604030504040204" pitchFamily="50" charset="-128"/>
              <a:ea typeface="Meiryo UI" panose="020B0604030504040204" pitchFamily="50" charset="-128"/>
            </a:endParaRPr>
          </a:p>
          <a:p>
            <a:r>
              <a:rPr lang="ja-JP" altLang="en-US" sz="600" dirty="0">
                <a:latin typeface="Meiryo UI" panose="020B0604030504040204" pitchFamily="50" charset="-128"/>
                <a:ea typeface="Meiryo UI" panose="020B0604030504040204" pitchFamily="50" charset="-128"/>
              </a:rPr>
              <a:t>年次有給休暇（</a:t>
            </a:r>
            <a:r>
              <a:rPr lang="en-US" altLang="ja-JP" sz="600" dirty="0">
                <a:latin typeface="Meiryo UI" panose="020B0604030504040204" pitchFamily="50" charset="-128"/>
                <a:ea typeface="Meiryo UI" panose="020B0604030504040204" pitchFamily="50" charset="-128"/>
              </a:rPr>
              <a:t>10</a:t>
            </a:r>
            <a:r>
              <a:rPr lang="ja-JP" altLang="en-US" sz="600" dirty="0">
                <a:latin typeface="Meiryo UI" panose="020B0604030504040204" pitchFamily="50" charset="-128"/>
                <a:ea typeface="Meiryo UI" panose="020B0604030504040204" pitchFamily="50" charset="-128"/>
              </a:rPr>
              <a:t>日）</a:t>
            </a:r>
          </a:p>
        </p:txBody>
      </p:sp>
      <p:sp>
        <p:nvSpPr>
          <p:cNvPr id="1032" name="円/楕円 1031"/>
          <p:cNvSpPr/>
          <p:nvPr/>
        </p:nvSpPr>
        <p:spPr>
          <a:xfrm>
            <a:off x="4268446" y="6100046"/>
            <a:ext cx="264869" cy="264869"/>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b="1" dirty="0">
                <a:solidFill>
                  <a:schemeClr val="tx1"/>
                </a:solidFill>
                <a:latin typeface="Meiryo UI" panose="020B0604030504040204" pitchFamily="50" charset="-128"/>
                <a:ea typeface="Meiryo UI" panose="020B0604030504040204" pitchFamily="50" charset="-128"/>
              </a:rPr>
              <a:t>１</a:t>
            </a:r>
          </a:p>
        </p:txBody>
      </p:sp>
      <p:sp>
        <p:nvSpPr>
          <p:cNvPr id="128" name="円/楕円 127"/>
          <p:cNvSpPr/>
          <p:nvPr/>
        </p:nvSpPr>
        <p:spPr>
          <a:xfrm>
            <a:off x="4268446" y="6771006"/>
            <a:ext cx="264869" cy="264869"/>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000" b="1" dirty="0">
                <a:solidFill>
                  <a:schemeClr val="tx1"/>
                </a:solidFill>
                <a:latin typeface="Meiryo UI" panose="020B0604030504040204" pitchFamily="50" charset="-128"/>
                <a:ea typeface="Meiryo UI" panose="020B0604030504040204" pitchFamily="50" charset="-128"/>
              </a:rPr>
              <a:t>２</a:t>
            </a:r>
            <a:endParaRPr kumimoji="1" lang="ja-JP" altLang="en-US" sz="1000" b="1" dirty="0">
              <a:solidFill>
                <a:schemeClr val="tx1"/>
              </a:solidFill>
              <a:latin typeface="Meiryo UI" panose="020B0604030504040204" pitchFamily="50" charset="-128"/>
              <a:ea typeface="Meiryo UI" panose="020B0604030504040204" pitchFamily="50" charset="-128"/>
            </a:endParaRPr>
          </a:p>
        </p:txBody>
      </p:sp>
      <p:sp>
        <p:nvSpPr>
          <p:cNvPr id="129" name="円/楕円 128"/>
          <p:cNvSpPr/>
          <p:nvPr/>
        </p:nvSpPr>
        <p:spPr>
          <a:xfrm>
            <a:off x="4268446" y="7454041"/>
            <a:ext cx="264869" cy="264869"/>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000" b="1" dirty="0">
                <a:solidFill>
                  <a:schemeClr val="tx1"/>
                </a:solidFill>
                <a:latin typeface="Meiryo UI" panose="020B0604030504040204" pitchFamily="50" charset="-128"/>
                <a:ea typeface="Meiryo UI" panose="020B0604030504040204" pitchFamily="50" charset="-128"/>
              </a:rPr>
              <a:t>３</a:t>
            </a:r>
            <a:endParaRPr kumimoji="1" lang="ja-JP" altLang="en-US" sz="1000" b="1" dirty="0">
              <a:solidFill>
                <a:schemeClr val="tx1"/>
              </a:solidFill>
              <a:latin typeface="Meiryo UI" panose="020B0604030504040204" pitchFamily="50" charset="-128"/>
              <a:ea typeface="Meiryo UI" panose="020B0604030504040204" pitchFamily="50" charset="-128"/>
            </a:endParaRPr>
          </a:p>
        </p:txBody>
      </p:sp>
      <p:cxnSp>
        <p:nvCxnSpPr>
          <p:cNvPr id="130" name="直線コネクタ 129">
            <a:extLst>
              <a:ext uri="{FF2B5EF4-FFF2-40B4-BE49-F238E27FC236}">
                <a16:creationId xmlns:a16="http://schemas.microsoft.com/office/drawing/2014/main" id="{20EF0317-76A4-4479-87E2-324B24E4A3A6}"/>
              </a:ext>
            </a:extLst>
          </p:cNvPr>
          <p:cNvCxnSpPr>
            <a:cxnSpLocks/>
          </p:cNvCxnSpPr>
          <p:nvPr/>
        </p:nvCxnSpPr>
        <p:spPr>
          <a:xfrm rot="16200000" flipH="1">
            <a:off x="4237669" y="6566032"/>
            <a:ext cx="326422"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31" name="直線コネクタ 130">
            <a:extLst>
              <a:ext uri="{FF2B5EF4-FFF2-40B4-BE49-F238E27FC236}">
                <a16:creationId xmlns:a16="http://schemas.microsoft.com/office/drawing/2014/main" id="{20EF0317-76A4-4479-87E2-324B24E4A3A6}"/>
              </a:ext>
            </a:extLst>
          </p:cNvPr>
          <p:cNvCxnSpPr>
            <a:cxnSpLocks/>
          </p:cNvCxnSpPr>
          <p:nvPr/>
        </p:nvCxnSpPr>
        <p:spPr>
          <a:xfrm rot="16200000" flipH="1">
            <a:off x="4237669" y="7255332"/>
            <a:ext cx="326422"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132" name="テキスト ボックス 131"/>
          <p:cNvSpPr txBox="1"/>
          <p:nvPr/>
        </p:nvSpPr>
        <p:spPr>
          <a:xfrm>
            <a:off x="4533315" y="6092910"/>
            <a:ext cx="530915" cy="253916"/>
          </a:xfrm>
          <a:prstGeom prst="rect">
            <a:avLst/>
          </a:prstGeom>
          <a:noFill/>
        </p:spPr>
        <p:txBody>
          <a:bodyPr wrap="none" rtlCol="0">
            <a:spAutoFit/>
          </a:bodyPr>
          <a:lstStyle/>
          <a:p>
            <a:r>
              <a:rPr kumimoji="1" lang="ja-JP" altLang="en-US" sz="1050" b="1" spc="300" dirty="0">
                <a:latin typeface="Meiryo UI" panose="020B0604030504040204" pitchFamily="50" charset="-128"/>
                <a:ea typeface="Meiryo UI" panose="020B0604030504040204" pitchFamily="50" charset="-128"/>
              </a:rPr>
              <a:t>応募</a:t>
            </a:r>
          </a:p>
        </p:txBody>
      </p:sp>
      <p:sp>
        <p:nvSpPr>
          <p:cNvPr id="133" name="テキスト ボックス 132"/>
          <p:cNvSpPr txBox="1"/>
          <p:nvPr/>
        </p:nvSpPr>
        <p:spPr>
          <a:xfrm>
            <a:off x="4533315" y="6275454"/>
            <a:ext cx="1293944" cy="276999"/>
          </a:xfrm>
          <a:prstGeom prst="rect">
            <a:avLst/>
          </a:prstGeom>
          <a:noFill/>
        </p:spPr>
        <p:txBody>
          <a:bodyPr wrap="none" rtlCol="0">
            <a:spAutoFit/>
          </a:bodyPr>
          <a:lstStyle/>
          <a:p>
            <a:r>
              <a:rPr kumimoji="1" lang="ja-JP" altLang="en-US" sz="600" dirty="0">
                <a:latin typeface="Meiryo UI" panose="020B0604030504040204" pitchFamily="50" charset="-128"/>
                <a:ea typeface="Meiryo UI" panose="020B0604030504040204" pitchFamily="50" charset="-128"/>
              </a:rPr>
              <a:t>希望日３日前までに当園へ電話</a:t>
            </a:r>
            <a:endParaRPr kumimoji="1" lang="en-US" altLang="ja-JP" sz="600" dirty="0">
              <a:latin typeface="Meiryo UI" panose="020B0604030504040204" pitchFamily="50" charset="-128"/>
              <a:ea typeface="Meiryo UI" panose="020B0604030504040204" pitchFamily="50" charset="-128"/>
            </a:endParaRPr>
          </a:p>
          <a:p>
            <a:r>
              <a:rPr lang="ja-JP" altLang="en-US" sz="600" dirty="0">
                <a:latin typeface="Meiryo UI" panose="020B0604030504040204" pitchFamily="50" charset="-128"/>
                <a:ea typeface="Meiryo UI" panose="020B0604030504040204" pitchFamily="50" charset="-128"/>
              </a:rPr>
              <a:t>もしくは右の</a:t>
            </a:r>
            <a:r>
              <a:rPr lang="en-US" altLang="ja-JP" sz="600" dirty="0">
                <a:latin typeface="Meiryo UI" panose="020B0604030504040204" pitchFamily="50" charset="-128"/>
                <a:ea typeface="Meiryo UI" panose="020B0604030504040204" pitchFamily="50" charset="-128"/>
              </a:rPr>
              <a:t>WEB</a:t>
            </a:r>
            <a:r>
              <a:rPr lang="ja-JP" altLang="en-US" sz="600" dirty="0">
                <a:latin typeface="Meiryo UI" panose="020B0604030504040204" pitchFamily="50" charset="-128"/>
                <a:ea typeface="Meiryo UI" panose="020B0604030504040204" pitchFamily="50" charset="-128"/>
              </a:rPr>
              <a:t>サイトからお申込み</a:t>
            </a:r>
            <a:endParaRPr kumimoji="1" lang="ja-JP" altLang="en-US" sz="600" dirty="0">
              <a:latin typeface="Meiryo UI" panose="020B0604030504040204" pitchFamily="50" charset="-128"/>
              <a:ea typeface="Meiryo UI" panose="020B0604030504040204" pitchFamily="50" charset="-128"/>
            </a:endParaRPr>
          </a:p>
        </p:txBody>
      </p:sp>
      <p:sp>
        <p:nvSpPr>
          <p:cNvPr id="134" name="テキスト ボックス 133"/>
          <p:cNvSpPr txBox="1"/>
          <p:nvPr/>
        </p:nvSpPr>
        <p:spPr>
          <a:xfrm>
            <a:off x="4538968" y="6781959"/>
            <a:ext cx="530915" cy="253916"/>
          </a:xfrm>
          <a:prstGeom prst="rect">
            <a:avLst/>
          </a:prstGeom>
          <a:noFill/>
        </p:spPr>
        <p:txBody>
          <a:bodyPr wrap="none" rtlCol="0">
            <a:spAutoFit/>
          </a:bodyPr>
          <a:lstStyle/>
          <a:p>
            <a:r>
              <a:rPr kumimoji="1" lang="ja-JP" altLang="en-US" sz="1050" b="1" spc="300" dirty="0">
                <a:latin typeface="Meiryo UI" panose="020B0604030504040204" pitchFamily="50" charset="-128"/>
                <a:ea typeface="Meiryo UI" panose="020B0604030504040204" pitchFamily="50" charset="-128"/>
              </a:rPr>
              <a:t>試験</a:t>
            </a:r>
          </a:p>
        </p:txBody>
      </p:sp>
      <p:sp>
        <p:nvSpPr>
          <p:cNvPr id="135" name="テキスト ボックス 134"/>
          <p:cNvSpPr txBox="1"/>
          <p:nvPr/>
        </p:nvSpPr>
        <p:spPr>
          <a:xfrm>
            <a:off x="4548612" y="6973643"/>
            <a:ext cx="1527982" cy="276999"/>
          </a:xfrm>
          <a:prstGeom prst="rect">
            <a:avLst/>
          </a:prstGeom>
          <a:noFill/>
        </p:spPr>
        <p:txBody>
          <a:bodyPr wrap="none" rtlCol="0">
            <a:spAutoFit/>
          </a:bodyPr>
          <a:lstStyle/>
          <a:p>
            <a:r>
              <a:rPr kumimoji="1" lang="ja-JP" altLang="en-US" sz="600" dirty="0">
                <a:latin typeface="Meiryo UI" panose="020B0604030504040204" pitchFamily="50" charset="-128"/>
                <a:ea typeface="Meiryo UI" panose="020B0604030504040204" pitchFamily="50" charset="-128"/>
              </a:rPr>
              <a:t>第一期　</a:t>
            </a:r>
            <a:r>
              <a:rPr kumimoji="1" lang="en-US" altLang="ja-JP" sz="600" dirty="0">
                <a:latin typeface="Meiryo UI" panose="020B0604030504040204" pitchFamily="50" charset="-128"/>
                <a:ea typeface="Meiryo UI" panose="020B0604030504040204" pitchFamily="50" charset="-128"/>
              </a:rPr>
              <a:t>9</a:t>
            </a:r>
            <a:r>
              <a:rPr kumimoji="1" lang="ja-JP" altLang="en-US" sz="600" dirty="0">
                <a:latin typeface="Meiryo UI" panose="020B0604030504040204" pitchFamily="50" charset="-128"/>
                <a:ea typeface="Meiryo UI" panose="020B0604030504040204" pitchFamily="50" charset="-128"/>
              </a:rPr>
              <a:t>月</a:t>
            </a:r>
            <a:r>
              <a:rPr kumimoji="1" lang="en-US" altLang="ja-JP" sz="600" dirty="0">
                <a:latin typeface="Meiryo UI" panose="020B0604030504040204" pitchFamily="50" charset="-128"/>
                <a:ea typeface="Meiryo UI" panose="020B0604030504040204" pitchFamily="50" charset="-128"/>
              </a:rPr>
              <a:t>1</a:t>
            </a:r>
            <a:r>
              <a:rPr kumimoji="1" lang="ja-JP" altLang="en-US" sz="600" dirty="0">
                <a:latin typeface="Meiryo UI" panose="020B0604030504040204" pitchFamily="50" charset="-128"/>
                <a:ea typeface="Meiryo UI" panose="020B0604030504040204" pitchFamily="50" charset="-128"/>
              </a:rPr>
              <a:t>日</a:t>
            </a:r>
            <a:r>
              <a:rPr kumimoji="1" lang="en-US" altLang="ja-JP" sz="600" dirty="0">
                <a:latin typeface="Meiryo UI" panose="020B0604030504040204" pitchFamily="50" charset="-128"/>
                <a:ea typeface="Meiryo UI" panose="020B0604030504040204" pitchFamily="50" charset="-128"/>
              </a:rPr>
              <a:t>(</a:t>
            </a:r>
            <a:r>
              <a:rPr lang="ja-JP" altLang="en-US" sz="600" dirty="0">
                <a:latin typeface="Meiryo UI" panose="020B0604030504040204" pitchFamily="50" charset="-128"/>
                <a:ea typeface="Meiryo UI" panose="020B0604030504040204" pitchFamily="50" charset="-128"/>
              </a:rPr>
              <a:t>火</a:t>
            </a:r>
            <a:r>
              <a:rPr kumimoji="1" lang="en-US" altLang="ja-JP" sz="600" dirty="0">
                <a:latin typeface="Meiryo UI" panose="020B0604030504040204" pitchFamily="50" charset="-128"/>
                <a:ea typeface="Meiryo UI" panose="020B0604030504040204" pitchFamily="50" charset="-128"/>
              </a:rPr>
              <a:t>)</a:t>
            </a:r>
            <a:r>
              <a:rPr kumimoji="1" lang="ja-JP" altLang="en-US" sz="600" dirty="0">
                <a:latin typeface="Meiryo UI" panose="020B0604030504040204" pitchFamily="50" charset="-128"/>
                <a:ea typeface="Meiryo UI" panose="020B0604030504040204" pitchFamily="50" charset="-128"/>
              </a:rPr>
              <a:t>～</a:t>
            </a:r>
            <a:r>
              <a:rPr kumimoji="1" lang="en-US" altLang="ja-JP" sz="600" dirty="0">
                <a:latin typeface="Meiryo UI" panose="020B0604030504040204" pitchFamily="50" charset="-128"/>
                <a:ea typeface="Meiryo UI" panose="020B0604030504040204" pitchFamily="50" charset="-128"/>
              </a:rPr>
              <a:t>10</a:t>
            </a:r>
            <a:r>
              <a:rPr kumimoji="1" lang="ja-JP" altLang="en-US" sz="600" dirty="0">
                <a:latin typeface="Meiryo UI" panose="020B0604030504040204" pitchFamily="50" charset="-128"/>
                <a:ea typeface="Meiryo UI" panose="020B0604030504040204" pitchFamily="50" charset="-128"/>
              </a:rPr>
              <a:t>月</a:t>
            </a:r>
            <a:r>
              <a:rPr kumimoji="1" lang="en-US" altLang="ja-JP" sz="600" dirty="0">
                <a:latin typeface="Meiryo UI" panose="020B0604030504040204" pitchFamily="50" charset="-128"/>
                <a:ea typeface="Meiryo UI" panose="020B0604030504040204" pitchFamily="50" charset="-128"/>
              </a:rPr>
              <a:t>15</a:t>
            </a:r>
            <a:r>
              <a:rPr kumimoji="1" lang="ja-JP" altLang="en-US" sz="600" dirty="0">
                <a:latin typeface="Meiryo UI" panose="020B0604030504040204" pitchFamily="50" charset="-128"/>
                <a:ea typeface="Meiryo UI" panose="020B0604030504040204" pitchFamily="50" charset="-128"/>
              </a:rPr>
              <a:t>日</a:t>
            </a:r>
            <a:r>
              <a:rPr kumimoji="1" lang="en-US" altLang="ja-JP" sz="600" dirty="0">
                <a:latin typeface="Meiryo UI" panose="020B0604030504040204" pitchFamily="50" charset="-128"/>
                <a:ea typeface="Meiryo UI" panose="020B0604030504040204" pitchFamily="50" charset="-128"/>
              </a:rPr>
              <a:t>(</a:t>
            </a:r>
            <a:r>
              <a:rPr kumimoji="1" lang="ja-JP" altLang="en-US" sz="600" dirty="0">
                <a:latin typeface="Meiryo UI" panose="020B0604030504040204" pitchFamily="50" charset="-128"/>
                <a:ea typeface="Meiryo UI" panose="020B0604030504040204" pitchFamily="50" charset="-128"/>
              </a:rPr>
              <a:t>木</a:t>
            </a:r>
            <a:r>
              <a:rPr kumimoji="1" lang="en-US" altLang="ja-JP" sz="600" dirty="0">
                <a:latin typeface="Meiryo UI" panose="020B0604030504040204" pitchFamily="50" charset="-128"/>
                <a:ea typeface="Meiryo UI" panose="020B0604030504040204" pitchFamily="50" charset="-128"/>
              </a:rPr>
              <a:t>)</a:t>
            </a:r>
          </a:p>
          <a:p>
            <a:r>
              <a:rPr lang="ja-JP" altLang="en-US" sz="600" dirty="0">
                <a:latin typeface="Meiryo UI" panose="020B0604030504040204" pitchFamily="50" charset="-128"/>
                <a:ea typeface="Meiryo UI" panose="020B0604030504040204" pitchFamily="50" charset="-128"/>
              </a:rPr>
              <a:t>第二期　</a:t>
            </a:r>
            <a:r>
              <a:rPr lang="en-US" altLang="ja-JP" sz="600" dirty="0">
                <a:latin typeface="Meiryo UI" panose="020B0604030504040204" pitchFamily="50" charset="-128"/>
                <a:ea typeface="Meiryo UI" panose="020B0604030504040204" pitchFamily="50" charset="-128"/>
              </a:rPr>
              <a:t>11</a:t>
            </a:r>
            <a:r>
              <a:rPr lang="ja-JP" altLang="en-US" sz="600" dirty="0">
                <a:latin typeface="Meiryo UI" panose="020B0604030504040204" pitchFamily="50" charset="-128"/>
                <a:ea typeface="Meiryo UI" panose="020B0604030504040204" pitchFamily="50" charset="-128"/>
              </a:rPr>
              <a:t>月</a:t>
            </a:r>
            <a:r>
              <a:rPr lang="en-US" altLang="ja-JP" sz="600" dirty="0">
                <a:latin typeface="Meiryo UI" panose="020B0604030504040204" pitchFamily="50" charset="-128"/>
                <a:ea typeface="Meiryo UI" panose="020B0604030504040204" pitchFamily="50" charset="-128"/>
              </a:rPr>
              <a:t>4</a:t>
            </a:r>
            <a:r>
              <a:rPr lang="ja-JP" altLang="en-US" sz="600" dirty="0">
                <a:latin typeface="Meiryo UI" panose="020B0604030504040204" pitchFamily="50" charset="-128"/>
                <a:ea typeface="Meiryo UI" panose="020B0604030504040204" pitchFamily="50" charset="-128"/>
              </a:rPr>
              <a:t>日</a:t>
            </a:r>
            <a:r>
              <a:rPr lang="en-US" altLang="ja-JP" sz="600" dirty="0">
                <a:latin typeface="Meiryo UI" panose="020B0604030504040204" pitchFamily="50" charset="-128"/>
                <a:ea typeface="Meiryo UI" panose="020B0604030504040204" pitchFamily="50" charset="-128"/>
              </a:rPr>
              <a:t>(</a:t>
            </a:r>
            <a:r>
              <a:rPr lang="ja-JP" altLang="en-US" sz="600" dirty="0">
                <a:latin typeface="Meiryo UI" panose="020B0604030504040204" pitchFamily="50" charset="-128"/>
                <a:ea typeface="Meiryo UI" panose="020B0604030504040204" pitchFamily="50" charset="-128"/>
              </a:rPr>
              <a:t>水</a:t>
            </a:r>
            <a:r>
              <a:rPr lang="en-US" altLang="ja-JP" sz="600" dirty="0">
                <a:latin typeface="Meiryo UI" panose="020B0604030504040204" pitchFamily="50" charset="-128"/>
                <a:ea typeface="Meiryo UI" panose="020B0604030504040204" pitchFamily="50" charset="-128"/>
              </a:rPr>
              <a:t>)</a:t>
            </a:r>
            <a:r>
              <a:rPr lang="ja-JP" altLang="en-US" sz="600" dirty="0">
                <a:latin typeface="Meiryo UI" panose="020B0604030504040204" pitchFamily="50" charset="-128"/>
                <a:ea typeface="Meiryo UI" panose="020B0604030504040204" pitchFamily="50" charset="-128"/>
              </a:rPr>
              <a:t>～</a:t>
            </a:r>
            <a:r>
              <a:rPr lang="en-US" altLang="ja-JP" sz="600" dirty="0">
                <a:latin typeface="Meiryo UI" panose="020B0604030504040204" pitchFamily="50" charset="-128"/>
                <a:ea typeface="Meiryo UI" panose="020B0604030504040204" pitchFamily="50" charset="-128"/>
              </a:rPr>
              <a:t>12</a:t>
            </a:r>
            <a:r>
              <a:rPr lang="ja-JP" altLang="en-US" sz="600" dirty="0">
                <a:latin typeface="Meiryo UI" panose="020B0604030504040204" pitchFamily="50" charset="-128"/>
                <a:ea typeface="Meiryo UI" panose="020B0604030504040204" pitchFamily="50" charset="-128"/>
              </a:rPr>
              <a:t>月</a:t>
            </a:r>
            <a:r>
              <a:rPr lang="en-US" altLang="ja-JP" sz="600" dirty="0">
                <a:latin typeface="Meiryo UI" panose="020B0604030504040204" pitchFamily="50" charset="-128"/>
                <a:ea typeface="Meiryo UI" panose="020B0604030504040204" pitchFamily="50" charset="-128"/>
              </a:rPr>
              <a:t>20</a:t>
            </a:r>
            <a:r>
              <a:rPr lang="ja-JP" altLang="en-US" sz="600" dirty="0">
                <a:latin typeface="Meiryo UI" panose="020B0604030504040204" pitchFamily="50" charset="-128"/>
                <a:ea typeface="Meiryo UI" panose="020B0604030504040204" pitchFamily="50" charset="-128"/>
              </a:rPr>
              <a:t>日</a:t>
            </a:r>
            <a:r>
              <a:rPr lang="en-US" altLang="ja-JP" sz="600" dirty="0">
                <a:latin typeface="Meiryo UI" panose="020B0604030504040204" pitchFamily="50" charset="-128"/>
                <a:ea typeface="Meiryo UI" panose="020B0604030504040204" pitchFamily="50" charset="-128"/>
              </a:rPr>
              <a:t>(</a:t>
            </a:r>
            <a:r>
              <a:rPr lang="ja-JP" altLang="en-US" sz="600" dirty="0">
                <a:latin typeface="Meiryo UI" panose="020B0604030504040204" pitchFamily="50" charset="-128"/>
                <a:ea typeface="Meiryo UI" panose="020B0604030504040204" pitchFamily="50" charset="-128"/>
              </a:rPr>
              <a:t>日</a:t>
            </a:r>
            <a:r>
              <a:rPr lang="en-US" altLang="ja-JP" sz="600" dirty="0">
                <a:latin typeface="Meiryo UI" panose="020B0604030504040204" pitchFamily="50" charset="-128"/>
                <a:ea typeface="Meiryo UI" panose="020B0604030504040204" pitchFamily="50" charset="-128"/>
              </a:rPr>
              <a:t>)</a:t>
            </a:r>
            <a:endParaRPr kumimoji="1" lang="ja-JP" altLang="en-US" sz="600" dirty="0">
              <a:latin typeface="Meiryo UI" panose="020B0604030504040204" pitchFamily="50" charset="-128"/>
              <a:ea typeface="Meiryo UI" panose="020B0604030504040204" pitchFamily="50" charset="-128"/>
            </a:endParaRPr>
          </a:p>
        </p:txBody>
      </p:sp>
      <p:sp>
        <p:nvSpPr>
          <p:cNvPr id="138" name="テキスト ボックス 137"/>
          <p:cNvSpPr txBox="1"/>
          <p:nvPr/>
        </p:nvSpPr>
        <p:spPr>
          <a:xfrm>
            <a:off x="4536658" y="7462361"/>
            <a:ext cx="530915" cy="253916"/>
          </a:xfrm>
          <a:prstGeom prst="rect">
            <a:avLst/>
          </a:prstGeom>
          <a:noFill/>
        </p:spPr>
        <p:txBody>
          <a:bodyPr wrap="none" rtlCol="0">
            <a:spAutoFit/>
          </a:bodyPr>
          <a:lstStyle/>
          <a:p>
            <a:r>
              <a:rPr kumimoji="1" lang="ja-JP" altLang="en-US" sz="1050" b="1" spc="300" dirty="0">
                <a:latin typeface="Meiryo UI" panose="020B0604030504040204" pitchFamily="50" charset="-128"/>
                <a:ea typeface="Meiryo UI" panose="020B0604030504040204" pitchFamily="50" charset="-128"/>
              </a:rPr>
              <a:t>内定</a:t>
            </a:r>
          </a:p>
        </p:txBody>
      </p:sp>
      <p:sp>
        <p:nvSpPr>
          <p:cNvPr id="139" name="テキスト ボックス 138"/>
          <p:cNvSpPr txBox="1"/>
          <p:nvPr/>
        </p:nvSpPr>
        <p:spPr>
          <a:xfrm>
            <a:off x="4533315" y="7668808"/>
            <a:ext cx="1846980" cy="184666"/>
          </a:xfrm>
          <a:prstGeom prst="rect">
            <a:avLst/>
          </a:prstGeom>
          <a:noFill/>
        </p:spPr>
        <p:txBody>
          <a:bodyPr wrap="none" rtlCol="0">
            <a:spAutoFit/>
          </a:bodyPr>
          <a:lstStyle/>
          <a:p>
            <a:r>
              <a:rPr kumimoji="1" lang="ja-JP" altLang="en-US" sz="600" dirty="0">
                <a:latin typeface="Meiryo UI" panose="020B0604030504040204" pitchFamily="50" charset="-128"/>
                <a:ea typeface="Meiryo UI" panose="020B0604030504040204" pitchFamily="50" charset="-128"/>
              </a:rPr>
              <a:t>充実した研修で不安ゼロで社会人をスタートできます♪</a:t>
            </a:r>
          </a:p>
        </p:txBody>
      </p:sp>
      <p:sp>
        <p:nvSpPr>
          <p:cNvPr id="1034" name="正方形/長方形 1033"/>
          <p:cNvSpPr/>
          <p:nvPr/>
        </p:nvSpPr>
        <p:spPr>
          <a:xfrm>
            <a:off x="2718290" y="7717052"/>
            <a:ext cx="1106424" cy="110642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700" dirty="0">
                <a:latin typeface="Meiryo UI" panose="020B0604030504040204" pitchFamily="50" charset="-128"/>
                <a:ea typeface="Meiryo UI" panose="020B0604030504040204" pitchFamily="50" charset="-128"/>
              </a:rPr>
              <a:t>地図</a:t>
            </a:r>
          </a:p>
        </p:txBody>
      </p:sp>
      <p:sp>
        <p:nvSpPr>
          <p:cNvPr id="142" name="正方形/長方形 141"/>
          <p:cNvSpPr/>
          <p:nvPr/>
        </p:nvSpPr>
        <p:spPr>
          <a:xfrm>
            <a:off x="4165345" y="7913213"/>
            <a:ext cx="2556328" cy="560495"/>
          </a:xfrm>
          <a:prstGeom prst="rect">
            <a:avLst/>
          </a:prstGeom>
          <a:solidFill>
            <a:srgbClr val="FF5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700" dirty="0">
              <a:latin typeface="Meiryo UI" panose="020B0604030504040204" pitchFamily="50" charset="-128"/>
              <a:ea typeface="Meiryo UI" panose="020B0604030504040204" pitchFamily="50" charset="-128"/>
            </a:endParaRPr>
          </a:p>
        </p:txBody>
      </p:sp>
      <p:sp>
        <p:nvSpPr>
          <p:cNvPr id="143" name="テキスト ボックス 142"/>
          <p:cNvSpPr txBox="1"/>
          <p:nvPr/>
        </p:nvSpPr>
        <p:spPr>
          <a:xfrm>
            <a:off x="4533315" y="6497652"/>
            <a:ext cx="1531188" cy="169277"/>
          </a:xfrm>
          <a:prstGeom prst="rect">
            <a:avLst/>
          </a:prstGeom>
          <a:noFill/>
        </p:spPr>
        <p:txBody>
          <a:bodyPr wrap="none" rtlCol="0">
            <a:spAutoFit/>
          </a:bodyPr>
          <a:lstStyle/>
          <a:p>
            <a:r>
              <a:rPr kumimoji="1" lang="en-US" altLang="ja-JP" sz="500" dirty="0">
                <a:latin typeface="Meiryo UI" panose="020B0604030504040204" pitchFamily="50" charset="-128"/>
                <a:ea typeface="Meiryo UI" panose="020B0604030504040204" pitchFamily="50" charset="-128"/>
              </a:rPr>
              <a:t>※</a:t>
            </a:r>
            <a:r>
              <a:rPr kumimoji="1" lang="ja-JP" altLang="en-US" sz="500" dirty="0">
                <a:latin typeface="Meiryo UI" panose="020B0604030504040204" pitchFamily="50" charset="-128"/>
                <a:ea typeface="Meiryo UI" panose="020B0604030504040204" pitchFamily="50" charset="-128"/>
              </a:rPr>
              <a:t>提出書類：履歴書／健康診断書／成績証明書</a:t>
            </a:r>
          </a:p>
        </p:txBody>
      </p:sp>
      <p:sp>
        <p:nvSpPr>
          <p:cNvPr id="144" name="テキスト ボックス 143"/>
          <p:cNvSpPr txBox="1"/>
          <p:nvPr/>
        </p:nvSpPr>
        <p:spPr>
          <a:xfrm>
            <a:off x="4536604" y="7189860"/>
            <a:ext cx="1816523" cy="169277"/>
          </a:xfrm>
          <a:prstGeom prst="rect">
            <a:avLst/>
          </a:prstGeom>
          <a:noFill/>
        </p:spPr>
        <p:txBody>
          <a:bodyPr wrap="none" rtlCol="0">
            <a:spAutoFit/>
          </a:bodyPr>
          <a:lstStyle/>
          <a:p>
            <a:r>
              <a:rPr kumimoji="1" lang="en-US" altLang="ja-JP" sz="500" dirty="0">
                <a:latin typeface="Meiryo UI" panose="020B0604030504040204" pitchFamily="50" charset="-128"/>
                <a:ea typeface="Meiryo UI" panose="020B0604030504040204" pitchFamily="50" charset="-128"/>
              </a:rPr>
              <a:t>※</a:t>
            </a:r>
            <a:r>
              <a:rPr kumimoji="1" lang="ja-JP" altLang="en-US" sz="500" dirty="0">
                <a:latin typeface="Meiryo UI" panose="020B0604030504040204" pitchFamily="50" charset="-128"/>
                <a:ea typeface="Meiryo UI" panose="020B0604030504040204" pitchFamily="50" charset="-128"/>
              </a:rPr>
              <a:t>試験内容：ヒアリングシート</a:t>
            </a:r>
            <a:r>
              <a:rPr lang="ja-JP" altLang="en-US" sz="500" dirty="0">
                <a:latin typeface="Meiryo UI" panose="020B0604030504040204" pitchFamily="50" charset="-128"/>
                <a:ea typeface="Meiryo UI" panose="020B0604030504040204" pitchFamily="50" charset="-128"/>
              </a:rPr>
              <a:t>／面接（</a:t>
            </a:r>
            <a:r>
              <a:rPr lang="en-US" altLang="ja-JP" sz="500" dirty="0">
                <a:latin typeface="Meiryo UI" panose="020B0604030504040204" pitchFamily="50" charset="-128"/>
                <a:ea typeface="Meiryo UI" panose="020B0604030504040204" pitchFamily="50" charset="-128"/>
              </a:rPr>
              <a:t>60</a:t>
            </a:r>
            <a:r>
              <a:rPr lang="ja-JP" altLang="en-US" sz="500" dirty="0">
                <a:latin typeface="Meiryo UI" panose="020B0604030504040204" pitchFamily="50" charset="-128"/>
                <a:ea typeface="Meiryo UI" panose="020B0604030504040204" pitchFamily="50" charset="-128"/>
              </a:rPr>
              <a:t>分～</a:t>
            </a:r>
            <a:r>
              <a:rPr lang="en-US" altLang="ja-JP" sz="500" dirty="0">
                <a:latin typeface="Meiryo UI" panose="020B0604030504040204" pitchFamily="50" charset="-128"/>
                <a:ea typeface="Meiryo UI" panose="020B0604030504040204" pitchFamily="50" charset="-128"/>
              </a:rPr>
              <a:t>90</a:t>
            </a:r>
            <a:r>
              <a:rPr lang="ja-JP" altLang="en-US" sz="500" dirty="0">
                <a:latin typeface="Meiryo UI" panose="020B0604030504040204" pitchFamily="50" charset="-128"/>
                <a:ea typeface="Meiryo UI" panose="020B0604030504040204" pitchFamily="50" charset="-128"/>
              </a:rPr>
              <a:t>分を予定）</a:t>
            </a:r>
            <a:endParaRPr kumimoji="1" lang="ja-JP" altLang="en-US" sz="500" dirty="0">
              <a:latin typeface="Meiryo UI" panose="020B0604030504040204" pitchFamily="50" charset="-128"/>
              <a:ea typeface="Meiryo UI" panose="020B0604030504040204" pitchFamily="50" charset="-128"/>
            </a:endParaRPr>
          </a:p>
        </p:txBody>
      </p:sp>
      <p:sp>
        <p:nvSpPr>
          <p:cNvPr id="145" name="正方形/長方形 144"/>
          <p:cNvSpPr/>
          <p:nvPr/>
        </p:nvSpPr>
        <p:spPr>
          <a:xfrm>
            <a:off x="6195688" y="7958862"/>
            <a:ext cx="469233" cy="4692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700" dirty="0">
                <a:solidFill>
                  <a:schemeClr val="tx1"/>
                </a:solidFill>
                <a:latin typeface="Meiryo UI" panose="020B0604030504040204" pitchFamily="50" charset="-128"/>
                <a:ea typeface="Meiryo UI" panose="020B0604030504040204" pitchFamily="50" charset="-128"/>
              </a:rPr>
              <a:t>QR</a:t>
            </a:r>
          </a:p>
          <a:p>
            <a:pPr algn="ctr"/>
            <a:r>
              <a:rPr lang="ja-JP" altLang="en-US" sz="700" dirty="0">
                <a:solidFill>
                  <a:schemeClr val="tx1"/>
                </a:solidFill>
                <a:latin typeface="Meiryo UI" panose="020B0604030504040204" pitchFamily="50" charset="-128"/>
                <a:ea typeface="Meiryo UI" panose="020B0604030504040204" pitchFamily="50" charset="-128"/>
              </a:rPr>
              <a:t>コード</a:t>
            </a:r>
            <a:endParaRPr kumimoji="1" lang="ja-JP" altLang="en-US" sz="700" dirty="0">
              <a:solidFill>
                <a:schemeClr val="tx1"/>
              </a:solidFill>
              <a:latin typeface="Meiryo UI" panose="020B0604030504040204" pitchFamily="50" charset="-128"/>
              <a:ea typeface="Meiryo UI" panose="020B0604030504040204" pitchFamily="50" charset="-128"/>
            </a:endParaRPr>
          </a:p>
        </p:txBody>
      </p:sp>
      <p:sp>
        <p:nvSpPr>
          <p:cNvPr id="146" name="テキスト ボックス 145"/>
          <p:cNvSpPr txBox="1"/>
          <p:nvPr/>
        </p:nvSpPr>
        <p:spPr>
          <a:xfrm>
            <a:off x="4201799" y="7908057"/>
            <a:ext cx="1039067" cy="253916"/>
          </a:xfrm>
          <a:prstGeom prst="rect">
            <a:avLst/>
          </a:prstGeom>
          <a:noFill/>
        </p:spPr>
        <p:txBody>
          <a:bodyPr wrap="none" rtlCol="0">
            <a:spAutoFit/>
          </a:bodyPr>
          <a:lstStyle/>
          <a:p>
            <a:r>
              <a:rPr kumimoji="1" lang="ja-JP" altLang="en-US" sz="1050" b="1" dirty="0">
                <a:latin typeface="Meiryo UI" panose="020B0604030504040204" pitchFamily="50" charset="-128"/>
                <a:ea typeface="Meiryo UI" panose="020B0604030504040204" pitchFamily="50" charset="-128"/>
              </a:rPr>
              <a:t>リクルートサイト</a:t>
            </a:r>
          </a:p>
        </p:txBody>
      </p:sp>
      <p:sp>
        <p:nvSpPr>
          <p:cNvPr id="147" name="テキスト ボックス 146"/>
          <p:cNvSpPr txBox="1"/>
          <p:nvPr/>
        </p:nvSpPr>
        <p:spPr>
          <a:xfrm>
            <a:off x="4201799" y="8111386"/>
            <a:ext cx="2197678" cy="323165"/>
          </a:xfrm>
          <a:prstGeom prst="rect">
            <a:avLst/>
          </a:prstGeom>
          <a:noFill/>
        </p:spPr>
        <p:txBody>
          <a:bodyPr wrap="square" rtlCol="0">
            <a:spAutoFit/>
          </a:bodyPr>
          <a:lstStyle/>
          <a:p>
            <a:r>
              <a:rPr kumimoji="1" lang="ja-JP" altLang="en-US" sz="800" dirty="0">
                <a:solidFill>
                  <a:schemeClr val="bg1"/>
                </a:solidFill>
                <a:latin typeface="Meiryo UI" panose="020B0604030504040204" pitchFamily="50" charset="-128"/>
                <a:ea typeface="Meiryo UI" panose="020B0604030504040204" pitchFamily="50" charset="-128"/>
              </a:rPr>
              <a:t>園の特色や働く先生たちの様子を掲載中♪</a:t>
            </a:r>
            <a:endParaRPr kumimoji="1" lang="en-US" altLang="ja-JP" sz="800" dirty="0">
              <a:solidFill>
                <a:schemeClr val="bg1"/>
              </a:solidFill>
              <a:latin typeface="Meiryo UI" panose="020B0604030504040204" pitchFamily="50" charset="-128"/>
              <a:ea typeface="Meiryo UI" panose="020B0604030504040204" pitchFamily="50" charset="-128"/>
            </a:endParaRPr>
          </a:p>
          <a:p>
            <a:r>
              <a:rPr kumimoji="1" lang="ja-JP" altLang="en-US" sz="700" dirty="0">
                <a:solidFill>
                  <a:schemeClr val="bg1"/>
                </a:solidFill>
                <a:latin typeface="Meiryo UI" panose="020B0604030504040204" pitchFamily="50" charset="-128"/>
                <a:ea typeface="Meiryo UI" panose="020B0604030504040204" pitchFamily="50" charset="-128"/>
              </a:rPr>
              <a:t>右の</a:t>
            </a:r>
            <a:r>
              <a:rPr kumimoji="1" lang="en-US" altLang="ja-JP" sz="700" b="1" dirty="0">
                <a:solidFill>
                  <a:srgbClr val="F5E045"/>
                </a:solidFill>
                <a:latin typeface="Meiryo UI" panose="020B0604030504040204" pitchFamily="50" charset="-128"/>
                <a:ea typeface="Meiryo UI" panose="020B0604030504040204" pitchFamily="50" charset="-128"/>
              </a:rPr>
              <a:t>QR</a:t>
            </a:r>
            <a:r>
              <a:rPr kumimoji="1" lang="ja-JP" altLang="en-US" sz="700" b="1" dirty="0">
                <a:solidFill>
                  <a:srgbClr val="F5E045"/>
                </a:solidFill>
                <a:latin typeface="Meiryo UI" panose="020B0604030504040204" pitchFamily="50" charset="-128"/>
                <a:ea typeface="Meiryo UI" panose="020B0604030504040204" pitchFamily="50" charset="-128"/>
              </a:rPr>
              <a:t>コード</a:t>
            </a:r>
            <a:r>
              <a:rPr kumimoji="1" lang="ja-JP" altLang="en-US" sz="700" dirty="0">
                <a:solidFill>
                  <a:schemeClr val="bg1"/>
                </a:solidFill>
                <a:latin typeface="Meiryo UI" panose="020B0604030504040204" pitchFamily="50" charset="-128"/>
                <a:ea typeface="Meiryo UI" panose="020B0604030504040204" pitchFamily="50" charset="-128"/>
              </a:rPr>
              <a:t>からサイトへ</a:t>
            </a:r>
            <a:r>
              <a:rPr kumimoji="1" lang="en-US" altLang="ja-JP" sz="700" dirty="0">
                <a:solidFill>
                  <a:schemeClr val="bg1"/>
                </a:solidFill>
                <a:latin typeface="Meiryo UI" panose="020B0604030504040204" pitchFamily="50" charset="-128"/>
                <a:ea typeface="Meiryo UI" panose="020B0604030504040204" pitchFamily="50" charset="-128"/>
              </a:rPr>
              <a:t>GO</a:t>
            </a:r>
            <a:r>
              <a:rPr kumimoji="1" lang="ja-JP" altLang="en-US" sz="700" dirty="0">
                <a:solidFill>
                  <a:schemeClr val="bg1"/>
                </a:solidFill>
                <a:latin typeface="Meiryo UI" panose="020B0604030504040204" pitchFamily="50" charset="-128"/>
                <a:ea typeface="Meiryo UI" panose="020B0604030504040204" pitchFamily="50" charset="-128"/>
              </a:rPr>
              <a:t>！</a:t>
            </a:r>
          </a:p>
        </p:txBody>
      </p:sp>
      <p:sp>
        <p:nvSpPr>
          <p:cNvPr id="156" name="正方形/長方形 155"/>
          <p:cNvSpPr/>
          <p:nvPr/>
        </p:nvSpPr>
        <p:spPr>
          <a:xfrm>
            <a:off x="4162949" y="8525070"/>
            <a:ext cx="2556328" cy="648885"/>
          </a:xfrm>
          <a:prstGeom prst="rect">
            <a:avLst/>
          </a:prstGeom>
          <a:solidFill>
            <a:srgbClr val="FF5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700" dirty="0">
              <a:latin typeface="Meiryo UI" panose="020B0604030504040204" pitchFamily="50" charset="-128"/>
              <a:ea typeface="Meiryo UI" panose="020B0604030504040204" pitchFamily="50" charset="-128"/>
            </a:endParaRPr>
          </a:p>
        </p:txBody>
      </p:sp>
      <p:sp>
        <p:nvSpPr>
          <p:cNvPr id="157" name="正方形/長方形 156"/>
          <p:cNvSpPr/>
          <p:nvPr/>
        </p:nvSpPr>
        <p:spPr>
          <a:xfrm>
            <a:off x="6193292" y="8645482"/>
            <a:ext cx="469233" cy="4692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700" dirty="0">
                <a:solidFill>
                  <a:schemeClr val="tx1"/>
                </a:solidFill>
                <a:latin typeface="Meiryo UI" panose="020B0604030504040204" pitchFamily="50" charset="-128"/>
                <a:ea typeface="Meiryo UI" panose="020B0604030504040204" pitchFamily="50" charset="-128"/>
              </a:rPr>
              <a:t>QR</a:t>
            </a:r>
          </a:p>
          <a:p>
            <a:pPr algn="ctr"/>
            <a:r>
              <a:rPr lang="ja-JP" altLang="en-US" sz="700" dirty="0">
                <a:solidFill>
                  <a:schemeClr val="tx1"/>
                </a:solidFill>
                <a:latin typeface="Meiryo UI" panose="020B0604030504040204" pitchFamily="50" charset="-128"/>
                <a:ea typeface="Meiryo UI" panose="020B0604030504040204" pitchFamily="50" charset="-128"/>
              </a:rPr>
              <a:t>コード</a:t>
            </a:r>
            <a:endParaRPr kumimoji="1" lang="ja-JP" altLang="en-US" sz="700" dirty="0">
              <a:solidFill>
                <a:schemeClr val="tx1"/>
              </a:solidFill>
              <a:latin typeface="Meiryo UI" panose="020B0604030504040204" pitchFamily="50" charset="-128"/>
              <a:ea typeface="Meiryo UI" panose="020B0604030504040204" pitchFamily="50" charset="-128"/>
            </a:endParaRPr>
          </a:p>
        </p:txBody>
      </p:sp>
      <p:sp>
        <p:nvSpPr>
          <p:cNvPr id="158" name="テキスト ボックス 157"/>
          <p:cNvSpPr txBox="1"/>
          <p:nvPr/>
        </p:nvSpPr>
        <p:spPr>
          <a:xfrm>
            <a:off x="4199403" y="8519914"/>
            <a:ext cx="936475" cy="253916"/>
          </a:xfrm>
          <a:prstGeom prst="rect">
            <a:avLst/>
          </a:prstGeom>
          <a:noFill/>
        </p:spPr>
        <p:txBody>
          <a:bodyPr wrap="none" rtlCol="0">
            <a:spAutoFit/>
          </a:bodyPr>
          <a:lstStyle/>
          <a:p>
            <a:r>
              <a:rPr kumimoji="1" lang="en-US" altLang="ja-JP" sz="1050" b="1" dirty="0">
                <a:latin typeface="Meiryo UI" panose="020B0604030504040204" pitchFamily="50" charset="-128"/>
                <a:ea typeface="Meiryo UI" panose="020B0604030504040204" pitchFamily="50" charset="-128"/>
              </a:rPr>
              <a:t>Instagram</a:t>
            </a:r>
            <a:endParaRPr kumimoji="1" lang="ja-JP" altLang="en-US" sz="1050" b="1" dirty="0">
              <a:latin typeface="Meiryo UI" panose="020B0604030504040204" pitchFamily="50" charset="-128"/>
              <a:ea typeface="Meiryo UI" panose="020B0604030504040204" pitchFamily="50" charset="-128"/>
            </a:endParaRPr>
          </a:p>
        </p:txBody>
      </p:sp>
      <p:sp>
        <p:nvSpPr>
          <p:cNvPr id="159" name="テキスト ボックス 158"/>
          <p:cNvSpPr txBox="1"/>
          <p:nvPr/>
        </p:nvSpPr>
        <p:spPr>
          <a:xfrm>
            <a:off x="4199403" y="8723243"/>
            <a:ext cx="2197678" cy="430887"/>
          </a:xfrm>
          <a:prstGeom prst="rect">
            <a:avLst/>
          </a:prstGeom>
          <a:noFill/>
        </p:spPr>
        <p:txBody>
          <a:bodyPr wrap="square" rtlCol="0">
            <a:spAutoFit/>
          </a:bodyPr>
          <a:lstStyle/>
          <a:p>
            <a:r>
              <a:rPr kumimoji="1" lang="ja-JP" altLang="en-US" sz="800" dirty="0">
                <a:solidFill>
                  <a:schemeClr val="bg1"/>
                </a:solidFill>
                <a:latin typeface="Meiryo UI" panose="020B0604030504040204" pitchFamily="50" charset="-128"/>
                <a:ea typeface="Meiryo UI" panose="020B0604030504040204" pitchFamily="50" charset="-128"/>
              </a:rPr>
              <a:t>先生たちの“リアル”を日々お届け♪</a:t>
            </a:r>
            <a:endParaRPr kumimoji="1" lang="en-US" altLang="ja-JP" sz="800" dirty="0">
              <a:solidFill>
                <a:schemeClr val="bg1"/>
              </a:solidFill>
              <a:latin typeface="Meiryo UI" panose="020B0604030504040204" pitchFamily="50" charset="-128"/>
              <a:ea typeface="Meiryo UI" panose="020B0604030504040204" pitchFamily="50" charset="-128"/>
            </a:endParaRPr>
          </a:p>
          <a:p>
            <a:r>
              <a:rPr kumimoji="1" lang="ja-JP" altLang="en-US" sz="700" dirty="0">
                <a:solidFill>
                  <a:schemeClr val="bg1"/>
                </a:solidFill>
                <a:latin typeface="Meiryo UI" panose="020B0604030504040204" pitchFamily="50" charset="-128"/>
                <a:ea typeface="Meiryo UI" panose="020B0604030504040204" pitchFamily="50" charset="-128"/>
              </a:rPr>
              <a:t>右の</a:t>
            </a:r>
            <a:r>
              <a:rPr kumimoji="1" lang="en-US" altLang="ja-JP" sz="700" b="1" dirty="0">
                <a:solidFill>
                  <a:srgbClr val="F5E045"/>
                </a:solidFill>
                <a:latin typeface="Meiryo UI" panose="020B0604030504040204" pitchFamily="50" charset="-128"/>
                <a:ea typeface="Meiryo UI" panose="020B0604030504040204" pitchFamily="50" charset="-128"/>
              </a:rPr>
              <a:t>QR</a:t>
            </a:r>
            <a:r>
              <a:rPr kumimoji="1" lang="ja-JP" altLang="en-US" sz="700" b="1" dirty="0">
                <a:solidFill>
                  <a:srgbClr val="F5E045"/>
                </a:solidFill>
                <a:latin typeface="Meiryo UI" panose="020B0604030504040204" pitchFamily="50" charset="-128"/>
                <a:ea typeface="Meiryo UI" panose="020B0604030504040204" pitchFamily="50" charset="-128"/>
              </a:rPr>
              <a:t>コード</a:t>
            </a:r>
            <a:r>
              <a:rPr kumimoji="1" lang="ja-JP" altLang="en-US" sz="700" dirty="0">
                <a:solidFill>
                  <a:schemeClr val="bg1"/>
                </a:solidFill>
                <a:latin typeface="Meiryo UI" panose="020B0604030504040204" pitchFamily="50" charset="-128"/>
                <a:ea typeface="Meiryo UI" panose="020B0604030504040204" pitchFamily="50" charset="-128"/>
              </a:rPr>
              <a:t>をスキャンまたは</a:t>
            </a:r>
            <a:endParaRPr kumimoji="1" lang="en-US" altLang="ja-JP" sz="700" dirty="0">
              <a:solidFill>
                <a:schemeClr val="bg1"/>
              </a:solidFill>
              <a:latin typeface="Meiryo UI" panose="020B0604030504040204" pitchFamily="50" charset="-128"/>
              <a:ea typeface="Meiryo UI" panose="020B0604030504040204" pitchFamily="50" charset="-128"/>
            </a:endParaRPr>
          </a:p>
          <a:p>
            <a:r>
              <a:rPr kumimoji="1" lang="ja-JP" altLang="en-US" sz="700" b="1" dirty="0">
                <a:solidFill>
                  <a:srgbClr val="F5E045"/>
                </a:solidFill>
                <a:latin typeface="Meiryo UI" panose="020B0604030504040204" pitchFamily="50" charset="-128"/>
                <a:ea typeface="Meiryo UI" panose="020B0604030504040204" pitchFamily="50" charset="-128"/>
              </a:rPr>
              <a:t>＠</a:t>
            </a:r>
            <a:r>
              <a:rPr kumimoji="1" lang="en-US" altLang="ja-JP" sz="700" b="1" dirty="0" err="1">
                <a:solidFill>
                  <a:srgbClr val="F5E045"/>
                </a:solidFill>
                <a:latin typeface="Meiryo UI" panose="020B0604030504040204" pitchFamily="50" charset="-128"/>
                <a:ea typeface="Meiryo UI" panose="020B0604030504040204" pitchFamily="50" charset="-128"/>
              </a:rPr>
              <a:t>gclip_youchien</a:t>
            </a:r>
            <a:r>
              <a:rPr kumimoji="1" lang="ja-JP" altLang="en-US" sz="700" dirty="0">
                <a:solidFill>
                  <a:schemeClr val="bg1"/>
                </a:solidFill>
                <a:latin typeface="Meiryo UI" panose="020B0604030504040204" pitchFamily="50" charset="-128"/>
                <a:ea typeface="Meiryo UI" panose="020B0604030504040204" pitchFamily="50" charset="-128"/>
              </a:rPr>
              <a:t>で検索！</a:t>
            </a:r>
          </a:p>
        </p:txBody>
      </p:sp>
      <p:sp>
        <p:nvSpPr>
          <p:cNvPr id="160" name="テキスト ボックス 159"/>
          <p:cNvSpPr txBox="1"/>
          <p:nvPr/>
        </p:nvSpPr>
        <p:spPr>
          <a:xfrm>
            <a:off x="163610" y="3650929"/>
            <a:ext cx="6536485" cy="819455"/>
          </a:xfrm>
          <a:prstGeom prst="rect">
            <a:avLst/>
          </a:prstGeom>
          <a:noFill/>
        </p:spPr>
        <p:txBody>
          <a:bodyPr wrap="square" rtlCol="0">
            <a:spAutoFit/>
          </a:bodyPr>
          <a:lstStyle/>
          <a:p>
            <a:pPr>
              <a:lnSpc>
                <a:spcPct val="150000"/>
              </a:lnSpc>
            </a:pPr>
            <a:r>
              <a:rPr kumimoji="1" lang="en-US" altLang="ja-JP" sz="1050" spc="300" dirty="0">
                <a:latin typeface="Meiryo UI" panose="020B0604030504040204" pitchFamily="50" charset="-128"/>
                <a:ea typeface="Meiryo UI" panose="020B0604030504040204" pitchFamily="50" charset="-128"/>
              </a:rPr>
              <a:t>GCLIP</a:t>
            </a:r>
            <a:r>
              <a:rPr kumimoji="1" lang="ja-JP" altLang="en-US" sz="1050" spc="300" dirty="0">
                <a:latin typeface="Meiryo UI" panose="020B0604030504040204" pitchFamily="50" charset="-128"/>
                <a:ea typeface="Meiryo UI" panose="020B0604030504040204" pitchFamily="50" charset="-128"/>
              </a:rPr>
              <a:t>幼稚園は</a:t>
            </a:r>
            <a:r>
              <a:rPr kumimoji="1" lang="ja-JP" altLang="en-US" sz="1050" b="1" spc="300" dirty="0">
                <a:latin typeface="Meiryo UI" panose="020B0604030504040204" pitchFamily="50" charset="-128"/>
                <a:ea typeface="Meiryo UI" panose="020B0604030504040204" pitchFamily="50" charset="-128"/>
              </a:rPr>
              <a:t>「子どもたち一人ひとりの幸せに寄り添った教育」</a:t>
            </a:r>
            <a:r>
              <a:rPr kumimoji="1" lang="ja-JP" altLang="en-US" sz="1050" spc="300" dirty="0">
                <a:latin typeface="Meiryo UI" panose="020B0604030504040204" pitchFamily="50" charset="-128"/>
                <a:ea typeface="Meiryo UI" panose="020B0604030504040204" pitchFamily="50" charset="-128"/>
              </a:rPr>
              <a:t>を理念とし、自然に囲まれた環境で子どもたちがのびのびと成長するのを見守っています。</a:t>
            </a:r>
            <a:r>
              <a:rPr kumimoji="1" lang="ja-JP" altLang="en-US" sz="1050" b="1" spc="300" dirty="0">
                <a:latin typeface="Meiryo UI" panose="020B0604030504040204" pitchFamily="50" charset="-128"/>
                <a:ea typeface="Meiryo UI" panose="020B0604030504040204" pitchFamily="50" charset="-128"/>
              </a:rPr>
              <a:t>子どもたちにも保護者にも先生にも愛されている幼稚園</a:t>
            </a:r>
            <a:r>
              <a:rPr kumimoji="1" lang="ja-JP" altLang="en-US" sz="1050" spc="300" dirty="0">
                <a:latin typeface="Meiryo UI" panose="020B0604030504040204" pitchFamily="50" charset="-128"/>
                <a:ea typeface="Meiryo UI" panose="020B0604030504040204" pitchFamily="50" charset="-128"/>
              </a:rPr>
              <a:t>でキラキラ輝きたいという方、ぜひ一度見学へお越しください♪</a:t>
            </a:r>
          </a:p>
        </p:txBody>
      </p:sp>
      <p:sp>
        <p:nvSpPr>
          <p:cNvPr id="161" name="テキスト ボックス 160"/>
          <p:cNvSpPr txBox="1"/>
          <p:nvPr/>
        </p:nvSpPr>
        <p:spPr>
          <a:xfrm>
            <a:off x="4147836" y="78224"/>
            <a:ext cx="1066318" cy="246221"/>
          </a:xfrm>
          <a:prstGeom prst="rect">
            <a:avLst/>
          </a:prstGeom>
          <a:noFill/>
        </p:spPr>
        <p:txBody>
          <a:bodyPr wrap="none" rtlCol="0">
            <a:spAutoFit/>
          </a:bodyPr>
          <a:lstStyle/>
          <a:p>
            <a:r>
              <a:rPr kumimoji="1" lang="ja-JP" altLang="en-US" sz="1000" spc="300" dirty="0">
                <a:solidFill>
                  <a:schemeClr val="bg1"/>
                </a:solidFill>
                <a:latin typeface="Meiryo UI" panose="020B0604030504040204" pitchFamily="50" charset="-128"/>
                <a:ea typeface="Meiryo UI" panose="020B0604030504040204" pitchFamily="50" charset="-128"/>
              </a:rPr>
              <a:t>認定こども園</a:t>
            </a:r>
          </a:p>
        </p:txBody>
      </p:sp>
      <p:sp>
        <p:nvSpPr>
          <p:cNvPr id="162" name="テキスト ボックス 161"/>
          <p:cNvSpPr txBox="1"/>
          <p:nvPr/>
        </p:nvSpPr>
        <p:spPr>
          <a:xfrm>
            <a:off x="94254" y="9363690"/>
            <a:ext cx="2848857" cy="253916"/>
          </a:xfrm>
          <a:prstGeom prst="rect">
            <a:avLst/>
          </a:prstGeom>
          <a:noFill/>
        </p:spPr>
        <p:txBody>
          <a:bodyPr wrap="none" rtlCol="0">
            <a:spAutoFit/>
          </a:bodyPr>
          <a:lstStyle/>
          <a:p>
            <a:r>
              <a:rPr kumimoji="1" lang="ja-JP" altLang="en-US" sz="1050" b="1" dirty="0">
                <a:latin typeface="Meiryo UI" panose="020B0604030504040204" pitchFamily="50" charset="-128"/>
                <a:ea typeface="Meiryo UI" panose="020B0604030504040204" pitchFamily="50" charset="-128"/>
              </a:rPr>
              <a:t>応募・エントリーは、お電話または</a:t>
            </a:r>
            <a:r>
              <a:rPr kumimoji="1" lang="en-US" altLang="ja-JP" sz="1050" b="1" dirty="0">
                <a:latin typeface="Meiryo UI" panose="020B0604030504040204" pitchFamily="50" charset="-128"/>
                <a:ea typeface="Meiryo UI" panose="020B0604030504040204" pitchFamily="50" charset="-128"/>
              </a:rPr>
              <a:t>WEB</a:t>
            </a:r>
            <a:r>
              <a:rPr kumimoji="1" lang="ja-JP" altLang="en-US" sz="1050" b="1" dirty="0">
                <a:latin typeface="Meiryo UI" panose="020B0604030504040204" pitchFamily="50" charset="-128"/>
                <a:ea typeface="Meiryo UI" panose="020B0604030504040204" pitchFamily="50" charset="-128"/>
              </a:rPr>
              <a:t>サイトから</a:t>
            </a:r>
          </a:p>
        </p:txBody>
      </p:sp>
      <p:sp>
        <p:nvSpPr>
          <p:cNvPr id="163" name="テキスト ボックス 162"/>
          <p:cNvSpPr txBox="1"/>
          <p:nvPr/>
        </p:nvSpPr>
        <p:spPr>
          <a:xfrm>
            <a:off x="3289381" y="9586036"/>
            <a:ext cx="2975815" cy="307777"/>
          </a:xfrm>
          <a:prstGeom prst="rect">
            <a:avLst/>
          </a:prstGeom>
          <a:noFill/>
        </p:spPr>
        <p:txBody>
          <a:bodyPr wrap="none" rtlCol="0">
            <a:spAutoFit/>
          </a:bodyPr>
          <a:lstStyle/>
          <a:p>
            <a:r>
              <a:rPr kumimoji="1" lang="en-US" altLang="ja-JP" sz="1400" b="1" dirty="0">
                <a:latin typeface="Meiryo UI" panose="020B0604030504040204" pitchFamily="50" charset="-128"/>
                <a:ea typeface="Meiryo UI" panose="020B0604030504040204" pitchFamily="50" charset="-128"/>
              </a:rPr>
              <a:t>http://www.gclip_recruit.net</a:t>
            </a:r>
            <a:endParaRPr kumimoji="1" lang="ja-JP" altLang="en-US" sz="1400" b="1" dirty="0">
              <a:latin typeface="Meiryo UI" panose="020B0604030504040204" pitchFamily="50" charset="-128"/>
              <a:ea typeface="Meiryo UI" panose="020B0604030504040204" pitchFamily="50" charset="-128"/>
            </a:endParaRPr>
          </a:p>
        </p:txBody>
      </p:sp>
      <p:sp>
        <p:nvSpPr>
          <p:cNvPr id="164" name="正方形/長方形 163"/>
          <p:cNvSpPr/>
          <p:nvPr/>
        </p:nvSpPr>
        <p:spPr>
          <a:xfrm>
            <a:off x="6265196" y="9378551"/>
            <a:ext cx="469233" cy="46923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700" dirty="0">
                <a:latin typeface="Meiryo UI" panose="020B0604030504040204" pitchFamily="50" charset="-128"/>
                <a:ea typeface="Meiryo UI" panose="020B0604030504040204" pitchFamily="50" charset="-128"/>
              </a:rPr>
              <a:t>QR</a:t>
            </a:r>
          </a:p>
          <a:p>
            <a:pPr algn="ctr"/>
            <a:r>
              <a:rPr lang="ja-JP" altLang="en-US" sz="700" dirty="0">
                <a:latin typeface="Meiryo UI" panose="020B0604030504040204" pitchFamily="50" charset="-128"/>
                <a:ea typeface="Meiryo UI" panose="020B0604030504040204" pitchFamily="50" charset="-128"/>
              </a:rPr>
              <a:t>コード</a:t>
            </a:r>
            <a:endParaRPr kumimoji="1" lang="ja-JP" altLang="en-US" sz="700" dirty="0">
              <a:latin typeface="Meiryo UI" panose="020B0604030504040204" pitchFamily="50" charset="-128"/>
              <a:ea typeface="Meiryo UI" panose="020B0604030504040204" pitchFamily="50" charset="-128"/>
            </a:endParaRPr>
          </a:p>
        </p:txBody>
      </p:sp>
      <p:pic>
        <p:nvPicPr>
          <p:cNvPr id="1035" name="Picture 2" descr="なめらか指カーソル"/>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2888472" y="9389694"/>
            <a:ext cx="239759" cy="189410"/>
          </a:xfrm>
          <a:prstGeom prst="rect">
            <a:avLst/>
          </a:prstGeom>
          <a:noFill/>
          <a:extLst>
            <a:ext uri="{909E8E84-426E-40DD-AFC4-6F175D3DCCD1}">
              <a14:hiddenFill xmlns:a14="http://schemas.microsoft.com/office/drawing/2010/main">
                <a:solidFill>
                  <a:srgbClr val="FFFFFF"/>
                </a:solidFill>
              </a14:hiddenFill>
            </a:ext>
          </a:extLst>
        </p:spPr>
      </p:pic>
      <p:sp>
        <p:nvSpPr>
          <p:cNvPr id="166" name="テキスト ボックス 165"/>
          <p:cNvSpPr txBox="1"/>
          <p:nvPr/>
        </p:nvSpPr>
        <p:spPr>
          <a:xfrm>
            <a:off x="3283426" y="9313263"/>
            <a:ext cx="2234907" cy="338554"/>
          </a:xfrm>
          <a:prstGeom prst="rect">
            <a:avLst/>
          </a:prstGeom>
          <a:noFill/>
        </p:spPr>
        <p:txBody>
          <a:bodyPr wrap="none" rtlCol="0">
            <a:spAutoFit/>
          </a:bodyPr>
          <a:lstStyle/>
          <a:p>
            <a:r>
              <a:rPr lang="en-US" altLang="ja-JP" sz="1600" b="1" dirty="0">
                <a:latin typeface="Meiryo UI" panose="020B0604030504040204" pitchFamily="50" charset="-128"/>
                <a:ea typeface="Meiryo UI" panose="020B0604030504040204" pitchFamily="50" charset="-128"/>
              </a:rPr>
              <a:t>TEL 000-000-0000</a:t>
            </a:r>
            <a:endParaRPr kumimoji="1" lang="ja-JP" altLang="en-US" sz="1600" b="1" dirty="0">
              <a:latin typeface="Meiryo UI" panose="020B0604030504040204" pitchFamily="50" charset="-128"/>
              <a:ea typeface="Meiryo UI" panose="020B0604030504040204" pitchFamily="50" charset="-128"/>
            </a:endParaRPr>
          </a:p>
        </p:txBody>
      </p:sp>
      <p:sp>
        <p:nvSpPr>
          <p:cNvPr id="1036" name="角丸四角形 1035"/>
          <p:cNvSpPr/>
          <p:nvPr/>
        </p:nvSpPr>
        <p:spPr>
          <a:xfrm>
            <a:off x="197694" y="9633306"/>
            <a:ext cx="1435579" cy="164463"/>
          </a:xfrm>
          <a:prstGeom prst="roundRect">
            <a:avLst/>
          </a:prstGeom>
          <a:solidFill>
            <a:schemeClr val="bg1"/>
          </a:solidFill>
          <a:ln>
            <a:solidFill>
              <a:schemeClr val="accent3"/>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900" dirty="0">
                <a:solidFill>
                  <a:schemeClr val="tx1"/>
                </a:solidFill>
                <a:latin typeface="Meiryo UI" panose="020B0604030504040204" pitchFamily="50" charset="-128"/>
                <a:ea typeface="Meiryo UI" panose="020B0604030504040204" pitchFamily="50" charset="-128"/>
              </a:rPr>
              <a:t>GCLIP</a:t>
            </a:r>
            <a:r>
              <a:rPr kumimoji="1" lang="ja-JP" altLang="en-US" sz="900" dirty="0">
                <a:solidFill>
                  <a:schemeClr val="tx1"/>
                </a:solidFill>
                <a:latin typeface="Meiryo UI" panose="020B0604030504040204" pitchFamily="50" charset="-128"/>
                <a:ea typeface="Meiryo UI" panose="020B0604030504040204" pitchFamily="50" charset="-128"/>
              </a:rPr>
              <a:t>幼稚園　リクルート</a:t>
            </a:r>
          </a:p>
        </p:txBody>
      </p:sp>
      <p:sp>
        <p:nvSpPr>
          <p:cNvPr id="168" name="角丸四角形 167"/>
          <p:cNvSpPr/>
          <p:nvPr/>
        </p:nvSpPr>
        <p:spPr>
          <a:xfrm>
            <a:off x="1695326" y="9633306"/>
            <a:ext cx="469233" cy="164463"/>
          </a:xfrm>
          <a:prstGeom prst="roundRect">
            <a:avLst/>
          </a:prstGeom>
          <a:solidFill>
            <a:schemeClr val="bg2"/>
          </a:solidFill>
          <a:ln>
            <a:solidFill>
              <a:schemeClr val="accent3"/>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a:solidFill>
                  <a:schemeClr val="tx1"/>
                </a:solidFill>
                <a:latin typeface="Meiryo UI" panose="020B0604030504040204" pitchFamily="50" charset="-128"/>
                <a:ea typeface="Meiryo UI" panose="020B0604030504040204" pitchFamily="50" charset="-128"/>
              </a:rPr>
              <a:t>検索</a:t>
            </a:r>
          </a:p>
        </p:txBody>
      </p:sp>
      <p:pic>
        <p:nvPicPr>
          <p:cNvPr id="1037" name="図 1036"/>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rot="21331918">
            <a:off x="6291335" y="7299506"/>
            <a:ext cx="575423" cy="575423"/>
          </a:xfrm>
          <a:prstGeom prst="rect">
            <a:avLst/>
          </a:prstGeom>
        </p:spPr>
      </p:pic>
      <p:pic>
        <p:nvPicPr>
          <p:cNvPr id="1040" name="図 1039"/>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6324855" y="7375108"/>
            <a:ext cx="145934" cy="145934"/>
          </a:xfrm>
          <a:prstGeom prst="rect">
            <a:avLst/>
          </a:prstGeom>
        </p:spPr>
      </p:pic>
      <p:pic>
        <p:nvPicPr>
          <p:cNvPr id="1041" name="図 1040"/>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6161604" y="6746090"/>
            <a:ext cx="632965" cy="632965"/>
          </a:xfrm>
          <a:prstGeom prst="rect">
            <a:avLst/>
          </a:prstGeom>
        </p:spPr>
      </p:pic>
      <p:sp>
        <p:nvSpPr>
          <p:cNvPr id="174" name="正方形/長方形 173"/>
          <p:cNvSpPr/>
          <p:nvPr/>
        </p:nvSpPr>
        <p:spPr>
          <a:xfrm>
            <a:off x="6220368" y="6192621"/>
            <a:ext cx="469233" cy="4692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700" dirty="0">
                <a:solidFill>
                  <a:schemeClr val="tx1"/>
                </a:solidFill>
                <a:latin typeface="Meiryo UI" panose="020B0604030504040204" pitchFamily="50" charset="-128"/>
                <a:ea typeface="Meiryo UI" panose="020B0604030504040204" pitchFamily="50" charset="-128"/>
              </a:rPr>
              <a:t>QR</a:t>
            </a:r>
          </a:p>
          <a:p>
            <a:pPr algn="ctr"/>
            <a:r>
              <a:rPr lang="ja-JP" altLang="en-US" sz="700" dirty="0">
                <a:solidFill>
                  <a:schemeClr val="tx1"/>
                </a:solidFill>
                <a:latin typeface="Meiryo UI" panose="020B0604030504040204" pitchFamily="50" charset="-128"/>
                <a:ea typeface="Meiryo UI" panose="020B0604030504040204" pitchFamily="50" charset="-128"/>
              </a:rPr>
              <a:t>コード</a:t>
            </a:r>
            <a:endParaRPr kumimoji="1" lang="ja-JP" altLang="en-US" sz="700" dirty="0">
              <a:solidFill>
                <a:schemeClr val="tx1"/>
              </a:solidFill>
              <a:latin typeface="Meiryo UI" panose="020B0604030504040204" pitchFamily="50" charset="-128"/>
              <a:ea typeface="Meiryo UI" panose="020B0604030504040204" pitchFamily="50" charset="-128"/>
            </a:endParaRPr>
          </a:p>
        </p:txBody>
      </p:sp>
      <p:sp>
        <p:nvSpPr>
          <p:cNvPr id="19" name="テキスト ボックス 18"/>
          <p:cNvSpPr txBox="1"/>
          <p:nvPr/>
        </p:nvSpPr>
        <p:spPr>
          <a:xfrm>
            <a:off x="813224" y="6061932"/>
            <a:ext cx="1585068" cy="184666"/>
          </a:xfrm>
          <a:prstGeom prst="rect">
            <a:avLst/>
          </a:prstGeom>
          <a:noFill/>
        </p:spPr>
        <p:txBody>
          <a:bodyPr wrap="none" rtlCol="0">
            <a:spAutoFit/>
          </a:bodyPr>
          <a:lstStyle/>
          <a:p>
            <a:r>
              <a:rPr kumimoji="1" lang="ja-JP" altLang="en-US" sz="600" dirty="0">
                <a:latin typeface="Meiryo UI" panose="020B0604030504040204" pitchFamily="50" charset="-128"/>
                <a:ea typeface="Meiryo UI" panose="020B0604030504040204" pitchFamily="50" charset="-128"/>
              </a:rPr>
              <a:t>学校法人○○学園　</a:t>
            </a:r>
            <a:r>
              <a:rPr kumimoji="1" lang="en-US" altLang="ja-JP" sz="600" dirty="0">
                <a:latin typeface="Meiryo UI" panose="020B0604030504040204" pitchFamily="50" charset="-128"/>
                <a:ea typeface="Meiryo UI" panose="020B0604030504040204" pitchFamily="50" charset="-128"/>
              </a:rPr>
              <a:t>GCLIP</a:t>
            </a:r>
            <a:r>
              <a:rPr kumimoji="1" lang="ja-JP" altLang="en-US" sz="600" dirty="0">
                <a:latin typeface="Meiryo UI" panose="020B0604030504040204" pitchFamily="50" charset="-128"/>
                <a:ea typeface="Meiryo UI" panose="020B0604030504040204" pitchFamily="50" charset="-128"/>
              </a:rPr>
              <a:t>幼稚園</a:t>
            </a:r>
          </a:p>
        </p:txBody>
      </p:sp>
      <p:sp>
        <p:nvSpPr>
          <p:cNvPr id="103" name="テキスト ボックス 102"/>
          <p:cNvSpPr txBox="1"/>
          <p:nvPr/>
        </p:nvSpPr>
        <p:spPr>
          <a:xfrm>
            <a:off x="2366662" y="6057592"/>
            <a:ext cx="1242648" cy="184666"/>
          </a:xfrm>
          <a:prstGeom prst="rect">
            <a:avLst/>
          </a:prstGeom>
          <a:noFill/>
        </p:spPr>
        <p:txBody>
          <a:bodyPr wrap="square" rtlCol="0">
            <a:spAutoFit/>
          </a:bodyPr>
          <a:lstStyle/>
          <a:p>
            <a:r>
              <a:rPr kumimoji="1" lang="ja-JP" altLang="en-US" sz="600" dirty="0">
                <a:latin typeface="Meiryo UI" panose="020B0604030504040204" pitchFamily="50" charset="-128"/>
                <a:ea typeface="Meiryo UI" panose="020B0604030504040204" pitchFamily="50" charset="-128"/>
              </a:rPr>
              <a:t>種類　認定こども園（幼稚園型）</a:t>
            </a:r>
          </a:p>
        </p:txBody>
      </p:sp>
      <p:sp>
        <p:nvSpPr>
          <p:cNvPr id="59" name="テキスト ボックス 58"/>
          <p:cNvSpPr txBox="1"/>
          <p:nvPr/>
        </p:nvSpPr>
        <p:spPr>
          <a:xfrm>
            <a:off x="791605" y="6205098"/>
            <a:ext cx="603050" cy="276999"/>
          </a:xfrm>
          <a:prstGeom prst="rect">
            <a:avLst/>
          </a:prstGeom>
          <a:noFill/>
        </p:spPr>
        <p:txBody>
          <a:bodyPr wrap="none" rtlCol="0">
            <a:spAutoFit/>
          </a:bodyPr>
          <a:lstStyle/>
          <a:p>
            <a:r>
              <a:rPr kumimoji="1" lang="ja-JP" altLang="en-US" sz="600" dirty="0">
                <a:latin typeface="Meiryo UI" panose="020B0604030504040204" pitchFamily="50" charset="-128"/>
                <a:ea typeface="Meiryo UI" panose="020B0604030504040204" pitchFamily="50" charset="-128"/>
              </a:rPr>
              <a:t>〒○○</a:t>
            </a:r>
            <a:r>
              <a:rPr kumimoji="1" lang="en-US" altLang="ja-JP" sz="600" dirty="0">
                <a:latin typeface="Meiryo UI" panose="020B0604030504040204" pitchFamily="50" charset="-128"/>
                <a:ea typeface="Meiryo UI" panose="020B0604030504040204" pitchFamily="50" charset="-128"/>
              </a:rPr>
              <a:t>-</a:t>
            </a:r>
            <a:r>
              <a:rPr kumimoji="1" lang="ja-JP" altLang="en-US" sz="600" dirty="0">
                <a:latin typeface="Meiryo UI" panose="020B0604030504040204" pitchFamily="50" charset="-128"/>
                <a:ea typeface="Meiryo UI" panose="020B0604030504040204" pitchFamily="50" charset="-128"/>
              </a:rPr>
              <a:t>○○</a:t>
            </a:r>
            <a:endParaRPr kumimoji="1" lang="en-US" altLang="ja-JP" sz="600" dirty="0">
              <a:latin typeface="Meiryo UI" panose="020B0604030504040204" pitchFamily="50" charset="-128"/>
              <a:ea typeface="Meiryo UI" panose="020B0604030504040204" pitchFamily="50" charset="-128"/>
            </a:endParaRPr>
          </a:p>
          <a:p>
            <a:r>
              <a:rPr lang="ja-JP" altLang="en-US" sz="600" dirty="0">
                <a:latin typeface="Meiryo UI" panose="020B0604030504040204" pitchFamily="50" charset="-128"/>
                <a:ea typeface="Meiryo UI" panose="020B0604030504040204" pitchFamily="50" charset="-128"/>
              </a:rPr>
              <a:t>＜</a:t>
            </a:r>
            <a:r>
              <a:rPr kumimoji="1" lang="ja-JP" altLang="en-US" sz="600" dirty="0">
                <a:latin typeface="Meiryo UI" panose="020B0604030504040204" pitchFamily="50" charset="-128"/>
                <a:ea typeface="Meiryo UI" panose="020B0604030504040204" pitchFamily="50" charset="-128"/>
              </a:rPr>
              <a:t>住所＞</a:t>
            </a:r>
          </a:p>
        </p:txBody>
      </p:sp>
      <p:sp>
        <p:nvSpPr>
          <p:cNvPr id="1028" name="正方形/長方形 1027"/>
          <p:cNvSpPr/>
          <p:nvPr/>
        </p:nvSpPr>
        <p:spPr>
          <a:xfrm>
            <a:off x="2485156" y="6210115"/>
            <a:ext cx="1546046" cy="276999"/>
          </a:xfrm>
          <a:prstGeom prst="rect">
            <a:avLst/>
          </a:prstGeom>
        </p:spPr>
        <p:txBody>
          <a:bodyPr wrap="square">
            <a:spAutoFit/>
          </a:bodyPr>
          <a:lstStyle/>
          <a:p>
            <a:r>
              <a:rPr lang="ja-JP" altLang="en-US" sz="600" dirty="0">
                <a:latin typeface="Meiryo UI" panose="020B0604030504040204" pitchFamily="50" charset="-128"/>
                <a:ea typeface="Meiryo UI" panose="020B0604030504040204" pitchFamily="50" charset="-128"/>
              </a:rPr>
              <a:t>アクセス　○○駅から徒歩</a:t>
            </a:r>
            <a:r>
              <a:rPr lang="en-US" altLang="ja-JP" sz="600" dirty="0">
                <a:latin typeface="Meiryo UI" panose="020B0604030504040204" pitchFamily="50" charset="-128"/>
                <a:ea typeface="Meiryo UI" panose="020B0604030504040204" pitchFamily="50" charset="-128"/>
              </a:rPr>
              <a:t>5</a:t>
            </a:r>
            <a:r>
              <a:rPr lang="ja-JP" altLang="en-US" sz="600" dirty="0">
                <a:latin typeface="Meiryo UI" panose="020B0604030504040204" pitchFamily="50" charset="-128"/>
                <a:ea typeface="Meiryo UI" panose="020B0604030504040204" pitchFamily="50" charset="-128"/>
              </a:rPr>
              <a:t>分</a:t>
            </a:r>
            <a:endParaRPr lang="en-US" altLang="ja-JP" sz="600" dirty="0">
              <a:latin typeface="Meiryo UI" panose="020B0604030504040204" pitchFamily="50" charset="-128"/>
              <a:ea typeface="Meiryo UI" panose="020B0604030504040204" pitchFamily="50" charset="-128"/>
            </a:endParaRPr>
          </a:p>
          <a:p>
            <a:r>
              <a:rPr lang="ja-JP" altLang="en-US" sz="600" dirty="0">
                <a:latin typeface="Meiryo UI" panose="020B0604030504040204" pitchFamily="50" charset="-128"/>
                <a:ea typeface="Meiryo UI" panose="020B0604030504040204" pitchFamily="50" charset="-128"/>
              </a:rPr>
              <a:t>　　　　　　自宅外通勤・自家用車通勤：可</a:t>
            </a:r>
            <a:endParaRPr lang="en-US" altLang="ja-JP" sz="600" dirty="0">
              <a:latin typeface="Meiryo UI" panose="020B0604030504040204" pitchFamily="50" charset="-128"/>
              <a:ea typeface="Meiryo UI" panose="020B0604030504040204" pitchFamily="50" charset="-128"/>
            </a:endParaRPr>
          </a:p>
        </p:txBody>
      </p:sp>
      <p:sp>
        <p:nvSpPr>
          <p:cNvPr id="109" name="テキスト ボックス 108"/>
          <p:cNvSpPr txBox="1"/>
          <p:nvPr/>
        </p:nvSpPr>
        <p:spPr>
          <a:xfrm>
            <a:off x="795789" y="6457897"/>
            <a:ext cx="1774845" cy="184666"/>
          </a:xfrm>
          <a:prstGeom prst="rect">
            <a:avLst/>
          </a:prstGeom>
          <a:noFill/>
        </p:spPr>
        <p:txBody>
          <a:bodyPr wrap="none" rtlCol="0">
            <a:spAutoFit/>
          </a:bodyPr>
          <a:lstStyle/>
          <a:p>
            <a:r>
              <a:rPr kumimoji="1" lang="en-US" altLang="ja-JP" sz="600" dirty="0">
                <a:latin typeface="Meiryo UI" panose="020B0604030504040204" pitchFamily="50" charset="-128"/>
                <a:ea typeface="Meiryo UI" panose="020B0604030504040204" pitchFamily="50" charset="-128"/>
              </a:rPr>
              <a:t>TEL: 000-000-0000 / FAX: 000-000-0000</a:t>
            </a:r>
            <a:endParaRPr kumimoji="1" lang="ja-JP" altLang="en-US" sz="600" dirty="0">
              <a:latin typeface="Meiryo UI" panose="020B0604030504040204" pitchFamily="50" charset="-128"/>
              <a:ea typeface="Meiryo UI" panose="020B0604030504040204" pitchFamily="50" charset="-128"/>
            </a:endParaRPr>
          </a:p>
        </p:txBody>
      </p:sp>
      <p:sp>
        <p:nvSpPr>
          <p:cNvPr id="111" name="テキスト ボックス 110"/>
          <p:cNvSpPr txBox="1"/>
          <p:nvPr/>
        </p:nvSpPr>
        <p:spPr>
          <a:xfrm>
            <a:off x="2471345" y="6454127"/>
            <a:ext cx="1443024" cy="184666"/>
          </a:xfrm>
          <a:prstGeom prst="rect">
            <a:avLst/>
          </a:prstGeom>
          <a:noFill/>
        </p:spPr>
        <p:txBody>
          <a:bodyPr wrap="none" rtlCol="0">
            <a:spAutoFit/>
          </a:bodyPr>
          <a:lstStyle/>
          <a:p>
            <a:r>
              <a:rPr kumimoji="1" lang="en-US" altLang="ja-JP" sz="600" dirty="0">
                <a:latin typeface="Meiryo UI" panose="020B0604030504040204" pitchFamily="50" charset="-128"/>
                <a:ea typeface="Meiryo UI" panose="020B0604030504040204" pitchFamily="50" charset="-128"/>
              </a:rPr>
              <a:t>Email: gclipyouchien@gmail.com</a:t>
            </a:r>
            <a:endParaRPr kumimoji="1" lang="ja-JP" altLang="en-US" sz="600" dirty="0">
              <a:latin typeface="Meiryo UI" panose="020B0604030504040204" pitchFamily="50" charset="-128"/>
              <a:ea typeface="Meiryo UI" panose="020B0604030504040204" pitchFamily="50" charset="-128"/>
            </a:endParaRPr>
          </a:p>
        </p:txBody>
      </p:sp>
      <p:sp>
        <p:nvSpPr>
          <p:cNvPr id="113" name="テキスト ボックス 112"/>
          <p:cNvSpPr txBox="1"/>
          <p:nvPr/>
        </p:nvSpPr>
        <p:spPr>
          <a:xfrm>
            <a:off x="799796" y="6628200"/>
            <a:ext cx="697627" cy="184666"/>
          </a:xfrm>
          <a:prstGeom prst="rect">
            <a:avLst/>
          </a:prstGeom>
          <a:noFill/>
        </p:spPr>
        <p:txBody>
          <a:bodyPr wrap="none" rtlCol="0">
            <a:spAutoFit/>
          </a:bodyPr>
          <a:lstStyle/>
          <a:p>
            <a:r>
              <a:rPr kumimoji="1" lang="ja-JP" altLang="en-US" sz="600" dirty="0">
                <a:latin typeface="Meiryo UI" panose="020B0604030504040204" pitchFamily="50" charset="-128"/>
                <a:ea typeface="Meiryo UI" panose="020B0604030504040204" pitchFamily="50" charset="-128"/>
              </a:rPr>
              <a:t>園長　○○○○</a:t>
            </a:r>
          </a:p>
        </p:txBody>
      </p:sp>
      <p:sp>
        <p:nvSpPr>
          <p:cNvPr id="114" name="テキスト ボックス 113"/>
          <p:cNvSpPr txBox="1"/>
          <p:nvPr/>
        </p:nvSpPr>
        <p:spPr>
          <a:xfrm>
            <a:off x="2370895" y="6624585"/>
            <a:ext cx="774571" cy="184666"/>
          </a:xfrm>
          <a:prstGeom prst="rect">
            <a:avLst/>
          </a:prstGeom>
          <a:noFill/>
        </p:spPr>
        <p:txBody>
          <a:bodyPr wrap="none" rtlCol="0">
            <a:spAutoFit/>
          </a:bodyPr>
          <a:lstStyle/>
          <a:p>
            <a:r>
              <a:rPr lang="ja-JP" altLang="en-US" sz="600" dirty="0">
                <a:latin typeface="Meiryo UI" panose="020B0604030504040204" pitchFamily="50" charset="-128"/>
                <a:ea typeface="Meiryo UI" panose="020B0604030504040204" pitchFamily="50" charset="-128"/>
              </a:rPr>
              <a:t>担当者</a:t>
            </a:r>
            <a:r>
              <a:rPr kumimoji="1" lang="ja-JP" altLang="en-US" sz="600" dirty="0">
                <a:latin typeface="Meiryo UI" panose="020B0604030504040204" pitchFamily="50" charset="-128"/>
                <a:ea typeface="Meiryo UI" panose="020B0604030504040204" pitchFamily="50" charset="-128"/>
              </a:rPr>
              <a:t>　○○○○</a:t>
            </a:r>
          </a:p>
        </p:txBody>
      </p:sp>
      <p:sp>
        <p:nvSpPr>
          <p:cNvPr id="118" name="正方形/長方形 117"/>
          <p:cNvSpPr/>
          <p:nvPr/>
        </p:nvSpPr>
        <p:spPr>
          <a:xfrm>
            <a:off x="854175" y="6992828"/>
            <a:ext cx="1548000" cy="102119"/>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600" dirty="0">
                <a:latin typeface="Meiryo UI" panose="020B0604030504040204" pitchFamily="50" charset="-128"/>
                <a:ea typeface="Meiryo UI" panose="020B0604030504040204" pitchFamily="50" charset="-128"/>
              </a:rPr>
              <a:t>短大・専門卒</a:t>
            </a:r>
            <a:endParaRPr kumimoji="1" lang="ja-JP" altLang="en-US" sz="600" dirty="0">
              <a:latin typeface="Meiryo UI" panose="020B0604030504040204" pitchFamily="50" charset="-128"/>
              <a:ea typeface="Meiryo UI" panose="020B0604030504040204" pitchFamily="50" charset="-128"/>
            </a:endParaRPr>
          </a:p>
        </p:txBody>
      </p:sp>
      <p:sp>
        <p:nvSpPr>
          <p:cNvPr id="120" name="正方形/長方形 119"/>
          <p:cNvSpPr/>
          <p:nvPr/>
        </p:nvSpPr>
        <p:spPr>
          <a:xfrm>
            <a:off x="2407273" y="6992828"/>
            <a:ext cx="1533539" cy="102119"/>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600" dirty="0">
                <a:latin typeface="Meiryo UI" panose="020B0604030504040204" pitchFamily="50" charset="-128"/>
                <a:ea typeface="Meiryo UI" panose="020B0604030504040204" pitchFamily="50" charset="-128"/>
              </a:rPr>
              <a:t>大学卒</a:t>
            </a:r>
            <a:endParaRPr kumimoji="1" lang="ja-JP" altLang="en-US" sz="600" dirty="0">
              <a:latin typeface="Meiryo UI" panose="020B0604030504040204" pitchFamily="50" charset="-128"/>
              <a:ea typeface="Meiryo UI" panose="020B0604030504040204" pitchFamily="50" charset="-128"/>
            </a:endParaRPr>
          </a:p>
        </p:txBody>
      </p:sp>
      <p:sp>
        <p:nvSpPr>
          <p:cNvPr id="116" name="テキスト ボックス 115"/>
          <p:cNvSpPr txBox="1"/>
          <p:nvPr/>
        </p:nvSpPr>
        <p:spPr>
          <a:xfrm>
            <a:off x="842130" y="7078687"/>
            <a:ext cx="1021433" cy="369332"/>
          </a:xfrm>
          <a:prstGeom prst="rect">
            <a:avLst/>
          </a:prstGeom>
          <a:noFill/>
        </p:spPr>
        <p:txBody>
          <a:bodyPr wrap="none" rtlCol="0">
            <a:spAutoFit/>
          </a:bodyPr>
          <a:lstStyle/>
          <a:p>
            <a:r>
              <a:rPr kumimoji="1" lang="ja-JP" altLang="en-US" sz="600" dirty="0">
                <a:latin typeface="Meiryo UI" panose="020B0604030504040204" pitchFamily="50" charset="-128"/>
                <a:ea typeface="Meiryo UI" panose="020B0604030504040204" pitchFamily="50" charset="-128"/>
              </a:rPr>
              <a:t>・基本給 </a:t>
            </a:r>
            <a:r>
              <a:rPr kumimoji="1" lang="en-US" altLang="ja-JP" sz="600" dirty="0">
                <a:latin typeface="Meiryo UI" panose="020B0604030504040204" pitchFamily="50" charset="-128"/>
                <a:ea typeface="Meiryo UI" panose="020B0604030504040204" pitchFamily="50" charset="-128"/>
              </a:rPr>
              <a:t>170,000</a:t>
            </a:r>
            <a:r>
              <a:rPr kumimoji="1" lang="ja-JP" altLang="en-US" sz="600" dirty="0">
                <a:latin typeface="Meiryo UI" panose="020B0604030504040204" pitchFamily="50" charset="-128"/>
                <a:ea typeface="Meiryo UI" panose="020B0604030504040204" pitchFamily="50" charset="-128"/>
              </a:rPr>
              <a:t>円</a:t>
            </a:r>
            <a:endParaRPr kumimoji="1" lang="en-US" altLang="ja-JP" sz="600" dirty="0">
              <a:latin typeface="Meiryo UI" panose="020B0604030504040204" pitchFamily="50" charset="-128"/>
              <a:ea typeface="Meiryo UI" panose="020B0604030504040204" pitchFamily="50" charset="-128"/>
            </a:endParaRPr>
          </a:p>
          <a:p>
            <a:r>
              <a:rPr lang="ja-JP" altLang="en-US" sz="600" dirty="0">
                <a:latin typeface="Meiryo UI" panose="020B0604030504040204" pitchFamily="50" charset="-128"/>
                <a:ea typeface="Meiryo UI" panose="020B0604030504040204" pitchFamily="50" charset="-128"/>
              </a:rPr>
              <a:t>・その他諸手当 </a:t>
            </a:r>
            <a:r>
              <a:rPr lang="en-US" altLang="ja-JP" sz="600" dirty="0">
                <a:latin typeface="Meiryo UI" panose="020B0604030504040204" pitchFamily="50" charset="-128"/>
                <a:ea typeface="Meiryo UI" panose="020B0604030504040204" pitchFamily="50" charset="-128"/>
              </a:rPr>
              <a:t>60,000</a:t>
            </a:r>
            <a:r>
              <a:rPr lang="ja-JP" altLang="en-US" sz="600" dirty="0">
                <a:latin typeface="Meiryo UI" panose="020B0604030504040204" pitchFamily="50" charset="-128"/>
                <a:ea typeface="Meiryo UI" panose="020B0604030504040204" pitchFamily="50" charset="-128"/>
              </a:rPr>
              <a:t>円</a:t>
            </a:r>
            <a:endParaRPr lang="en-US" altLang="ja-JP" sz="600" dirty="0">
              <a:latin typeface="Meiryo UI" panose="020B0604030504040204" pitchFamily="50" charset="-128"/>
              <a:ea typeface="Meiryo UI" panose="020B0604030504040204" pitchFamily="50" charset="-128"/>
            </a:endParaRPr>
          </a:p>
          <a:p>
            <a:r>
              <a:rPr kumimoji="1" lang="ja-JP" altLang="en-US" sz="600" b="1" dirty="0">
                <a:latin typeface="Meiryo UI" panose="020B0604030504040204" pitchFamily="50" charset="-128"/>
                <a:ea typeface="Meiryo UI" panose="020B0604030504040204" pitchFamily="50" charset="-128"/>
              </a:rPr>
              <a:t>合計 </a:t>
            </a:r>
            <a:r>
              <a:rPr kumimoji="1" lang="en-US" altLang="ja-JP" sz="600" b="1" dirty="0">
                <a:latin typeface="Meiryo UI" panose="020B0604030504040204" pitchFamily="50" charset="-128"/>
                <a:ea typeface="Meiryo UI" panose="020B0604030504040204" pitchFamily="50" charset="-128"/>
              </a:rPr>
              <a:t>230,000</a:t>
            </a:r>
            <a:r>
              <a:rPr kumimoji="1" lang="ja-JP" altLang="en-US" sz="600" b="1" dirty="0">
                <a:latin typeface="Meiryo UI" panose="020B0604030504040204" pitchFamily="50" charset="-128"/>
                <a:ea typeface="Meiryo UI" panose="020B0604030504040204" pitchFamily="50" charset="-128"/>
              </a:rPr>
              <a:t>円</a:t>
            </a:r>
          </a:p>
        </p:txBody>
      </p:sp>
      <p:sp>
        <p:nvSpPr>
          <p:cNvPr id="117" name="テキスト ボックス 116"/>
          <p:cNvSpPr txBox="1"/>
          <p:nvPr/>
        </p:nvSpPr>
        <p:spPr>
          <a:xfrm>
            <a:off x="2404883" y="7079371"/>
            <a:ext cx="1021433" cy="369332"/>
          </a:xfrm>
          <a:prstGeom prst="rect">
            <a:avLst/>
          </a:prstGeom>
          <a:noFill/>
        </p:spPr>
        <p:txBody>
          <a:bodyPr wrap="none" rtlCol="0">
            <a:spAutoFit/>
          </a:bodyPr>
          <a:lstStyle/>
          <a:p>
            <a:r>
              <a:rPr kumimoji="1" lang="ja-JP" altLang="en-US" sz="600" dirty="0">
                <a:latin typeface="Meiryo UI" panose="020B0604030504040204" pitchFamily="50" charset="-128"/>
                <a:ea typeface="Meiryo UI" panose="020B0604030504040204" pitchFamily="50" charset="-128"/>
              </a:rPr>
              <a:t>・基本給 </a:t>
            </a:r>
            <a:r>
              <a:rPr kumimoji="1" lang="en-US" altLang="ja-JP" sz="600" dirty="0">
                <a:latin typeface="Meiryo UI" panose="020B0604030504040204" pitchFamily="50" charset="-128"/>
                <a:ea typeface="Meiryo UI" panose="020B0604030504040204" pitchFamily="50" charset="-128"/>
              </a:rPr>
              <a:t>180,000</a:t>
            </a:r>
            <a:r>
              <a:rPr kumimoji="1" lang="ja-JP" altLang="en-US" sz="600" dirty="0">
                <a:latin typeface="Meiryo UI" panose="020B0604030504040204" pitchFamily="50" charset="-128"/>
                <a:ea typeface="Meiryo UI" panose="020B0604030504040204" pitchFamily="50" charset="-128"/>
              </a:rPr>
              <a:t>円</a:t>
            </a:r>
            <a:endParaRPr kumimoji="1" lang="en-US" altLang="ja-JP" sz="600" dirty="0">
              <a:latin typeface="Meiryo UI" panose="020B0604030504040204" pitchFamily="50" charset="-128"/>
              <a:ea typeface="Meiryo UI" panose="020B0604030504040204" pitchFamily="50" charset="-128"/>
            </a:endParaRPr>
          </a:p>
          <a:p>
            <a:r>
              <a:rPr lang="ja-JP" altLang="en-US" sz="600" dirty="0">
                <a:latin typeface="Meiryo UI" panose="020B0604030504040204" pitchFamily="50" charset="-128"/>
                <a:ea typeface="Meiryo UI" panose="020B0604030504040204" pitchFamily="50" charset="-128"/>
              </a:rPr>
              <a:t>・その他諸手当 </a:t>
            </a:r>
            <a:r>
              <a:rPr lang="en-US" altLang="ja-JP" sz="600" dirty="0">
                <a:latin typeface="Meiryo UI" panose="020B0604030504040204" pitchFamily="50" charset="-128"/>
                <a:ea typeface="Meiryo UI" panose="020B0604030504040204" pitchFamily="50" charset="-128"/>
              </a:rPr>
              <a:t>65,000</a:t>
            </a:r>
            <a:r>
              <a:rPr lang="ja-JP" altLang="en-US" sz="600" dirty="0">
                <a:latin typeface="Meiryo UI" panose="020B0604030504040204" pitchFamily="50" charset="-128"/>
                <a:ea typeface="Meiryo UI" panose="020B0604030504040204" pitchFamily="50" charset="-128"/>
              </a:rPr>
              <a:t>円</a:t>
            </a:r>
            <a:endParaRPr lang="en-US" altLang="ja-JP" sz="600" dirty="0">
              <a:latin typeface="Meiryo UI" panose="020B0604030504040204" pitchFamily="50" charset="-128"/>
              <a:ea typeface="Meiryo UI" panose="020B0604030504040204" pitchFamily="50" charset="-128"/>
            </a:endParaRPr>
          </a:p>
          <a:p>
            <a:r>
              <a:rPr kumimoji="1" lang="ja-JP" altLang="en-US" sz="600" b="1" dirty="0">
                <a:latin typeface="Meiryo UI" panose="020B0604030504040204" pitchFamily="50" charset="-128"/>
                <a:ea typeface="Meiryo UI" panose="020B0604030504040204" pitchFamily="50" charset="-128"/>
              </a:rPr>
              <a:t>合計 </a:t>
            </a:r>
            <a:r>
              <a:rPr kumimoji="1" lang="en-US" altLang="ja-JP" sz="600" b="1" dirty="0">
                <a:latin typeface="Meiryo UI" panose="020B0604030504040204" pitchFamily="50" charset="-128"/>
                <a:ea typeface="Meiryo UI" panose="020B0604030504040204" pitchFamily="50" charset="-128"/>
              </a:rPr>
              <a:t>245,000</a:t>
            </a:r>
            <a:r>
              <a:rPr kumimoji="1" lang="ja-JP" altLang="en-US" sz="600" b="1" dirty="0">
                <a:latin typeface="Meiryo UI" panose="020B0604030504040204" pitchFamily="50" charset="-128"/>
                <a:ea typeface="Meiryo UI" panose="020B0604030504040204" pitchFamily="50" charset="-128"/>
              </a:rPr>
              <a:t>円</a:t>
            </a:r>
          </a:p>
        </p:txBody>
      </p:sp>
      <p:grpSp>
        <p:nvGrpSpPr>
          <p:cNvPr id="126" name="グループ化 125">
            <a:extLst>
              <a:ext uri="{FF2B5EF4-FFF2-40B4-BE49-F238E27FC236}">
                <a16:creationId xmlns:a16="http://schemas.microsoft.com/office/drawing/2014/main" id="{9FCB9E9B-A045-F574-B568-9BF775F56006}"/>
              </a:ext>
            </a:extLst>
          </p:cNvPr>
          <p:cNvGrpSpPr/>
          <p:nvPr/>
        </p:nvGrpSpPr>
        <p:grpSpPr>
          <a:xfrm>
            <a:off x="163217" y="8931605"/>
            <a:ext cx="3776101" cy="325761"/>
            <a:chOff x="163610" y="8948449"/>
            <a:chExt cx="3776101" cy="180909"/>
          </a:xfrm>
        </p:grpSpPr>
        <p:sp>
          <p:nvSpPr>
            <p:cNvPr id="127" name="正方形/長方形 126">
              <a:extLst>
                <a:ext uri="{FF2B5EF4-FFF2-40B4-BE49-F238E27FC236}">
                  <a16:creationId xmlns:a16="http://schemas.microsoft.com/office/drawing/2014/main" id="{A157B93A-37FD-2D7D-6362-62610E3F4DCD}"/>
                </a:ext>
              </a:extLst>
            </p:cNvPr>
            <p:cNvSpPr/>
            <p:nvPr/>
          </p:nvSpPr>
          <p:spPr>
            <a:xfrm>
              <a:off x="163610" y="8948449"/>
              <a:ext cx="684000" cy="180909"/>
            </a:xfrm>
            <a:prstGeom prst="rect">
              <a:avLst/>
            </a:prstGeom>
            <a:solidFill>
              <a:srgbClr val="FF5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dist"/>
              <a:r>
                <a:rPr kumimoji="1" lang="ja-JP" altLang="en-US" sz="600" b="1">
                  <a:latin typeface="Meiryo UI" panose="020B0604030504040204" pitchFamily="50" charset="-128"/>
                  <a:ea typeface="Meiryo UI" panose="020B0604030504040204" pitchFamily="50" charset="-128"/>
                </a:rPr>
                <a:t>その他</a:t>
              </a:r>
              <a:endParaRPr kumimoji="1" lang="ja-JP" altLang="en-US" sz="600" b="1" dirty="0">
                <a:latin typeface="Meiryo UI" panose="020B0604030504040204" pitchFamily="50" charset="-128"/>
                <a:ea typeface="Meiryo UI" panose="020B0604030504040204" pitchFamily="50" charset="-128"/>
              </a:endParaRPr>
            </a:p>
          </p:txBody>
        </p:sp>
        <p:sp>
          <p:nvSpPr>
            <p:cNvPr id="136" name="正方形/長方形 135">
              <a:extLst>
                <a:ext uri="{FF2B5EF4-FFF2-40B4-BE49-F238E27FC236}">
                  <a16:creationId xmlns:a16="http://schemas.microsoft.com/office/drawing/2014/main" id="{7F8A4149-EC17-7F46-502E-27B539461EB3}"/>
                </a:ext>
              </a:extLst>
            </p:cNvPr>
            <p:cNvSpPr/>
            <p:nvPr/>
          </p:nvSpPr>
          <p:spPr>
            <a:xfrm>
              <a:off x="851563" y="8948449"/>
              <a:ext cx="3088148" cy="18090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600"/>
            </a:p>
          </p:txBody>
        </p:sp>
      </p:grpSp>
      <p:sp>
        <p:nvSpPr>
          <p:cNvPr id="137" name="正方形/長方形 136">
            <a:extLst>
              <a:ext uri="{FF2B5EF4-FFF2-40B4-BE49-F238E27FC236}">
                <a16:creationId xmlns:a16="http://schemas.microsoft.com/office/drawing/2014/main" id="{1CE69F22-00B5-9606-5560-36375C4C7562}"/>
              </a:ext>
            </a:extLst>
          </p:cNvPr>
          <p:cNvSpPr/>
          <p:nvPr/>
        </p:nvSpPr>
        <p:spPr>
          <a:xfrm>
            <a:off x="791605" y="9004007"/>
            <a:ext cx="2027006" cy="184666"/>
          </a:xfrm>
          <a:prstGeom prst="rect">
            <a:avLst/>
          </a:prstGeom>
        </p:spPr>
        <p:txBody>
          <a:bodyPr wrap="square">
            <a:spAutoFit/>
          </a:bodyPr>
          <a:lstStyle/>
          <a:p>
            <a:r>
              <a:rPr lang="ja-JP" altLang="en-US" sz="600" b="1">
                <a:solidFill>
                  <a:srgbClr val="B8394E"/>
                </a:solidFill>
                <a:latin typeface="Meiryo UI" panose="020B0604030504040204" pitchFamily="50" charset="-128"/>
                <a:ea typeface="Meiryo UI" panose="020B0604030504040204" pitchFamily="50" charset="-128"/>
              </a:rPr>
              <a:t>保育士修学資金貸付等制度 返還免除対象施設です！</a:t>
            </a:r>
            <a:endParaRPr lang="ja-JP" altLang="en-US" sz="600" b="1" dirty="0">
              <a:solidFill>
                <a:srgbClr val="B8394E"/>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566754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図 4">
            <a:extLst>
              <a:ext uri="{FF2B5EF4-FFF2-40B4-BE49-F238E27FC236}">
                <a16:creationId xmlns:a16="http://schemas.microsoft.com/office/drawing/2014/main" id="{C50805D5-7C70-3711-D5D5-7A572BBBB57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24609" y="2037000"/>
            <a:ext cx="4038658" cy="5832000"/>
          </a:xfrm>
          <a:prstGeom prst="rect">
            <a:avLst/>
          </a:prstGeom>
          <a:ln>
            <a:solidFill>
              <a:schemeClr val="tx1"/>
            </a:solidFill>
          </a:ln>
        </p:spPr>
      </p:pic>
      <p:sp>
        <p:nvSpPr>
          <p:cNvPr id="7" name="テキスト ボックス 6">
            <a:extLst>
              <a:ext uri="{FF2B5EF4-FFF2-40B4-BE49-F238E27FC236}">
                <a16:creationId xmlns:a16="http://schemas.microsoft.com/office/drawing/2014/main" id="{01D48A66-8AD8-BC82-6C71-95558B61351A}"/>
              </a:ext>
            </a:extLst>
          </p:cNvPr>
          <p:cNvSpPr txBox="1"/>
          <p:nvPr/>
        </p:nvSpPr>
        <p:spPr>
          <a:xfrm>
            <a:off x="132159" y="238011"/>
            <a:ext cx="2744662" cy="369332"/>
          </a:xfrm>
          <a:prstGeom prst="rect">
            <a:avLst/>
          </a:prstGeom>
          <a:noFill/>
        </p:spPr>
        <p:txBody>
          <a:bodyPr wrap="none" rtlCol="0">
            <a:spAutoFit/>
          </a:bodyPr>
          <a:lstStyle/>
          <a:p>
            <a:r>
              <a:rPr kumimoji="1" lang="ja-JP" altLang="en-US" b="1">
                <a:latin typeface="Meiryo UI" panose="020B0604030504040204" pitchFamily="34" charset="-128"/>
                <a:ea typeface="Meiryo UI" panose="020B0604030504040204" pitchFamily="34" charset="-128"/>
              </a:rPr>
              <a:t>求人票作成のポイント解説</a:t>
            </a:r>
          </a:p>
        </p:txBody>
      </p:sp>
      <p:sp>
        <p:nvSpPr>
          <p:cNvPr id="10" name="線吹き出し 1 (枠付き) 9">
            <a:extLst>
              <a:ext uri="{FF2B5EF4-FFF2-40B4-BE49-F238E27FC236}">
                <a16:creationId xmlns:a16="http://schemas.microsoft.com/office/drawing/2014/main" id="{7F4F5104-7AFB-D971-B2E2-EB1804055B85}"/>
              </a:ext>
            </a:extLst>
          </p:cNvPr>
          <p:cNvSpPr/>
          <p:nvPr/>
        </p:nvSpPr>
        <p:spPr>
          <a:xfrm>
            <a:off x="99501" y="3348198"/>
            <a:ext cx="1027279" cy="911805"/>
          </a:xfrm>
          <a:prstGeom prst="borderCallout1">
            <a:avLst>
              <a:gd name="adj1" fmla="val 49987"/>
              <a:gd name="adj2" fmla="val 99489"/>
              <a:gd name="adj3" fmla="val -49622"/>
              <a:gd name="adj4" fmla="val 148034"/>
            </a:avLst>
          </a:prstGeom>
          <a:solidFill>
            <a:schemeClr val="bg1"/>
          </a:solidFill>
          <a:ln w="127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000" b="1">
                <a:solidFill>
                  <a:schemeClr val="tx1"/>
                </a:solidFill>
                <a:latin typeface="Meiryo UI" panose="020B0604030504040204" pitchFamily="34" charset="-128"/>
                <a:ea typeface="Meiryo UI" panose="020B0604030504040204" pitchFamily="34" charset="-128"/>
              </a:rPr>
              <a:t>一目で求人案内であることが分かるよう</a:t>
            </a:r>
            <a:r>
              <a:rPr lang="ja-JP" altLang="en-US" sz="1000">
                <a:solidFill>
                  <a:schemeClr val="tx1"/>
                </a:solidFill>
                <a:latin typeface="Meiryo UI" panose="020B0604030504040204" pitchFamily="34" charset="-128"/>
                <a:ea typeface="Meiryo UI" panose="020B0604030504040204" pitchFamily="34" charset="-128"/>
              </a:rPr>
              <a:t>に、左上と中央に大きく明記。</a:t>
            </a:r>
            <a:endParaRPr kumimoji="1" lang="ja-JP" altLang="en-US" sz="1200">
              <a:solidFill>
                <a:schemeClr val="tx1"/>
              </a:solidFill>
              <a:latin typeface="Meiryo UI" panose="020B0604030504040204" pitchFamily="34" charset="-128"/>
              <a:ea typeface="Meiryo UI" panose="020B0604030504040204" pitchFamily="34" charset="-128"/>
            </a:endParaRPr>
          </a:p>
        </p:txBody>
      </p:sp>
      <p:cxnSp>
        <p:nvCxnSpPr>
          <p:cNvPr id="13" name="直線コネクタ 12">
            <a:extLst>
              <a:ext uri="{FF2B5EF4-FFF2-40B4-BE49-F238E27FC236}">
                <a16:creationId xmlns:a16="http://schemas.microsoft.com/office/drawing/2014/main" id="{C0A595C8-88D0-0581-A91A-8D89EA70BDD2}"/>
              </a:ext>
            </a:extLst>
          </p:cNvPr>
          <p:cNvCxnSpPr>
            <a:cxnSpLocks/>
            <a:stCxn id="10" idx="0"/>
          </p:cNvCxnSpPr>
          <p:nvPr/>
        </p:nvCxnSpPr>
        <p:spPr>
          <a:xfrm>
            <a:off x="1126780" y="3804101"/>
            <a:ext cx="376071" cy="1486356"/>
          </a:xfrm>
          <a:prstGeom prst="line">
            <a:avLst/>
          </a:prstGeom>
          <a:ln w="12700">
            <a:solidFill>
              <a:srgbClr val="C00000"/>
            </a:solidFill>
          </a:ln>
        </p:spPr>
        <p:style>
          <a:lnRef idx="1">
            <a:schemeClr val="accent1"/>
          </a:lnRef>
          <a:fillRef idx="0">
            <a:schemeClr val="accent1"/>
          </a:fillRef>
          <a:effectRef idx="0">
            <a:schemeClr val="accent1"/>
          </a:effectRef>
          <a:fontRef idx="minor">
            <a:schemeClr val="tx1"/>
          </a:fontRef>
        </p:style>
      </p:cxnSp>
      <p:sp>
        <p:nvSpPr>
          <p:cNvPr id="16" name="線吹き出し 1 (枠付き) 15">
            <a:extLst>
              <a:ext uri="{FF2B5EF4-FFF2-40B4-BE49-F238E27FC236}">
                <a16:creationId xmlns:a16="http://schemas.microsoft.com/office/drawing/2014/main" id="{10F332B6-A746-2FB4-7DBB-1A72A34DC63A}"/>
              </a:ext>
            </a:extLst>
          </p:cNvPr>
          <p:cNvSpPr/>
          <p:nvPr/>
        </p:nvSpPr>
        <p:spPr>
          <a:xfrm>
            <a:off x="647296" y="8158246"/>
            <a:ext cx="4459049" cy="1348660"/>
          </a:xfrm>
          <a:prstGeom prst="borderCallout1">
            <a:avLst>
              <a:gd name="adj1" fmla="val -606"/>
              <a:gd name="adj2" fmla="val 48318"/>
              <a:gd name="adj3" fmla="val -52600"/>
              <a:gd name="adj4" fmla="val 41492"/>
            </a:avLst>
          </a:prstGeom>
          <a:solidFill>
            <a:schemeClr val="bg1"/>
          </a:solidFill>
          <a:ln w="127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000">
                <a:solidFill>
                  <a:schemeClr val="tx1"/>
                </a:solidFill>
                <a:latin typeface="Meiryo UI" panose="020B0604030504040204" pitchFamily="34" charset="-128"/>
                <a:ea typeface="Meiryo UI" panose="020B0604030504040204" pitchFamily="34" charset="-128"/>
              </a:rPr>
              <a:t>最近では「</a:t>
            </a:r>
            <a:r>
              <a:rPr lang="ja-JP" altLang="en-US" sz="1000" b="1">
                <a:solidFill>
                  <a:schemeClr val="tx1"/>
                </a:solidFill>
                <a:latin typeface="Meiryo UI" panose="020B0604030504040204" pitchFamily="34" charset="-128"/>
                <a:ea typeface="Meiryo UI" panose="020B0604030504040204" pitchFamily="34" charset="-128"/>
              </a:rPr>
              <a:t>保育士修学資金貸付制度</a:t>
            </a:r>
            <a:r>
              <a:rPr lang="ja-JP" altLang="en-US" sz="1000">
                <a:solidFill>
                  <a:schemeClr val="tx1"/>
                </a:solidFill>
                <a:latin typeface="Meiryo UI" panose="020B0604030504040204" pitchFamily="34" charset="-128"/>
                <a:ea typeface="Meiryo UI" panose="020B0604030504040204" pitchFamily="34" charset="-128"/>
              </a:rPr>
              <a:t>」</a:t>
            </a:r>
            <a:r>
              <a:rPr lang="en-US" altLang="ja-JP" sz="1000" dirty="0">
                <a:solidFill>
                  <a:schemeClr val="tx1"/>
                </a:solidFill>
                <a:latin typeface="Meiryo UI" panose="020B0604030504040204" pitchFamily="34" charset="-128"/>
                <a:ea typeface="Meiryo UI" panose="020B0604030504040204" pitchFamily="34" charset="-128"/>
              </a:rPr>
              <a:t>*</a:t>
            </a:r>
            <a:r>
              <a:rPr lang="ja-JP" altLang="en-US" sz="1000">
                <a:solidFill>
                  <a:schemeClr val="tx1"/>
                </a:solidFill>
                <a:latin typeface="Meiryo UI" panose="020B0604030504040204" pitchFamily="34" charset="-128"/>
                <a:ea typeface="Meiryo UI" panose="020B0604030504040204" pitchFamily="34" charset="-128"/>
              </a:rPr>
              <a:t>という制度を積極的に利用する学生が多く、</a:t>
            </a:r>
          </a:p>
          <a:p>
            <a:r>
              <a:rPr lang="ja-JP" altLang="en-US" sz="1000">
                <a:solidFill>
                  <a:schemeClr val="tx1"/>
                </a:solidFill>
                <a:latin typeface="Meiryo UI" panose="020B0604030504040204" pitchFamily="34" charset="-128"/>
                <a:ea typeface="Meiryo UI" panose="020B0604030504040204" pitchFamily="34" charset="-128"/>
              </a:rPr>
              <a:t>就職園選びをする時に確実に返還免除になる園を選ぶ傾向にある。</a:t>
            </a:r>
          </a:p>
          <a:p>
            <a:r>
              <a:rPr lang="ja-JP" altLang="en-US" sz="1000">
                <a:solidFill>
                  <a:schemeClr val="tx1"/>
                </a:solidFill>
                <a:latin typeface="Meiryo UI" panose="020B0604030504040204" pitchFamily="34" charset="-128"/>
                <a:ea typeface="Meiryo UI" panose="020B0604030504040204" pitchFamily="34" charset="-128"/>
              </a:rPr>
              <a:t>「保育所」は対象施設になっているため学生からも判断しやすいが、幼稚園については預かり保育の日数の基準などがあるため、</a:t>
            </a:r>
            <a:r>
              <a:rPr lang="ja-JP" altLang="en-US" sz="1000" b="1">
                <a:solidFill>
                  <a:schemeClr val="tx1"/>
                </a:solidFill>
                <a:latin typeface="Meiryo UI" panose="020B0604030504040204" pitchFamily="34" charset="-128"/>
                <a:ea typeface="Meiryo UI" panose="020B0604030504040204" pitchFamily="34" charset="-128"/>
              </a:rPr>
              <a:t>学生にとっては返還免除の対象園かどうか分かりづらい</a:t>
            </a:r>
            <a:r>
              <a:rPr lang="ja-JP" altLang="en-US" sz="1000">
                <a:solidFill>
                  <a:schemeClr val="tx1"/>
                </a:solidFill>
                <a:latin typeface="Meiryo UI" panose="020B0604030504040204" pitchFamily="34" charset="-128"/>
                <a:ea typeface="Meiryo UI" panose="020B0604030504040204" pitchFamily="34" charset="-128"/>
              </a:rPr>
              <a:t>。そのため、対象園であることを明記する。</a:t>
            </a:r>
          </a:p>
          <a:p>
            <a:endParaRPr lang="ja-JP" altLang="en-US" sz="1000">
              <a:solidFill>
                <a:schemeClr val="tx1"/>
              </a:solidFill>
              <a:latin typeface="Meiryo UI" panose="020B0604030504040204" pitchFamily="34" charset="-128"/>
              <a:ea typeface="Meiryo UI" panose="020B0604030504040204" pitchFamily="34" charset="-128"/>
            </a:endParaRPr>
          </a:p>
          <a:p>
            <a:r>
              <a:rPr lang="en-US" altLang="ja-JP" sz="1000" dirty="0">
                <a:solidFill>
                  <a:schemeClr val="tx1"/>
                </a:solidFill>
                <a:latin typeface="Meiryo UI" panose="020B0604030504040204" pitchFamily="34" charset="-128"/>
                <a:ea typeface="Meiryo UI" panose="020B0604030504040204" pitchFamily="34" charset="-128"/>
              </a:rPr>
              <a:t>*</a:t>
            </a:r>
            <a:r>
              <a:rPr lang="ja-JP" altLang="en-US" sz="1000">
                <a:solidFill>
                  <a:schemeClr val="tx1"/>
                </a:solidFill>
                <a:latin typeface="Meiryo UI" panose="020B0604030504040204" pitchFamily="34" charset="-128"/>
                <a:ea typeface="Meiryo UI" panose="020B0604030504040204" pitchFamily="34" charset="-128"/>
              </a:rPr>
              <a:t>基本的に貸付を受けた都道府県内の保育所等に就職し、</a:t>
            </a:r>
          </a:p>
          <a:p>
            <a:r>
              <a:rPr lang="en-US" altLang="ja-JP" sz="1000" dirty="0">
                <a:solidFill>
                  <a:schemeClr val="tx1"/>
                </a:solidFill>
                <a:latin typeface="Meiryo UI" panose="020B0604030504040204" pitchFamily="34" charset="-128"/>
                <a:ea typeface="Meiryo UI" panose="020B0604030504040204" pitchFamily="34" charset="-128"/>
              </a:rPr>
              <a:t>5</a:t>
            </a:r>
            <a:r>
              <a:rPr lang="ja-JP" altLang="en-US" sz="1000">
                <a:solidFill>
                  <a:schemeClr val="tx1"/>
                </a:solidFill>
                <a:latin typeface="Meiryo UI" panose="020B0604030504040204" pitchFamily="34" charset="-128"/>
                <a:ea typeface="Meiryo UI" panose="020B0604030504040204" pitchFamily="34" charset="-128"/>
              </a:rPr>
              <a:t>年間働くことで、貸し付けられた金額を返還しなくてよいという制度</a:t>
            </a:r>
            <a:endParaRPr lang="en-US" altLang="ja-JP" sz="1000" dirty="0">
              <a:solidFill>
                <a:schemeClr val="tx1"/>
              </a:solidFill>
              <a:latin typeface="Meiryo UI" panose="020B0604030504040204" pitchFamily="34" charset="-128"/>
              <a:ea typeface="Meiryo UI" panose="020B0604030504040204" pitchFamily="34" charset="-128"/>
            </a:endParaRPr>
          </a:p>
        </p:txBody>
      </p:sp>
      <p:sp>
        <p:nvSpPr>
          <p:cNvPr id="30" name="線吹き出し 1 (枠付き) 29">
            <a:extLst>
              <a:ext uri="{FF2B5EF4-FFF2-40B4-BE49-F238E27FC236}">
                <a16:creationId xmlns:a16="http://schemas.microsoft.com/office/drawing/2014/main" id="{1EA5D3F8-E377-7F62-2E35-8B7DCD626789}"/>
              </a:ext>
            </a:extLst>
          </p:cNvPr>
          <p:cNvSpPr/>
          <p:nvPr/>
        </p:nvSpPr>
        <p:spPr>
          <a:xfrm>
            <a:off x="5355686" y="6929618"/>
            <a:ext cx="1316942" cy="835885"/>
          </a:xfrm>
          <a:prstGeom prst="borderCallout1">
            <a:avLst>
              <a:gd name="adj1" fmla="val 199"/>
              <a:gd name="adj2" fmla="val 49273"/>
              <a:gd name="adj3" fmla="val -61690"/>
              <a:gd name="adj4" fmla="val 857"/>
            </a:avLst>
          </a:prstGeom>
          <a:solidFill>
            <a:schemeClr val="bg1"/>
          </a:solidFill>
          <a:ln w="127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000">
                <a:solidFill>
                  <a:schemeClr val="tx1"/>
                </a:solidFill>
                <a:latin typeface="Meiryo UI" panose="020B0604030504040204" pitchFamily="34" charset="-128"/>
                <a:ea typeface="Meiryo UI" panose="020B0604030504040204" pitchFamily="34" charset="-128"/>
              </a:rPr>
              <a:t>採用フローを記載することで、学生は</a:t>
            </a:r>
            <a:r>
              <a:rPr lang="ja-JP" altLang="en-US" sz="1000" b="1">
                <a:solidFill>
                  <a:schemeClr val="tx1"/>
                </a:solidFill>
                <a:latin typeface="Meiryo UI" panose="020B0604030504040204" pitchFamily="34" charset="-128"/>
                <a:ea typeface="Meiryo UI" panose="020B0604030504040204" pitchFamily="34" charset="-128"/>
              </a:rPr>
              <a:t>内定までの全体像を把握</a:t>
            </a:r>
            <a:r>
              <a:rPr lang="ja-JP" altLang="en-US" sz="1000">
                <a:solidFill>
                  <a:schemeClr val="tx1"/>
                </a:solidFill>
                <a:latin typeface="Meiryo UI" panose="020B0604030504040204" pitchFamily="34" charset="-128"/>
                <a:ea typeface="Meiryo UI" panose="020B0604030504040204" pitchFamily="34" charset="-128"/>
              </a:rPr>
              <a:t>でき、</a:t>
            </a:r>
            <a:r>
              <a:rPr lang="ja-JP" altLang="en-US" sz="1000" b="1">
                <a:solidFill>
                  <a:schemeClr val="tx1"/>
                </a:solidFill>
                <a:latin typeface="Meiryo UI" panose="020B0604030504040204" pitchFamily="34" charset="-128"/>
                <a:ea typeface="Meiryo UI" panose="020B0604030504040204" pitchFamily="34" charset="-128"/>
              </a:rPr>
              <a:t>安心感につながる</a:t>
            </a:r>
            <a:r>
              <a:rPr lang="ja-JP" altLang="en-US" sz="1000">
                <a:solidFill>
                  <a:schemeClr val="tx1"/>
                </a:solidFill>
                <a:latin typeface="Meiryo UI" panose="020B0604030504040204" pitchFamily="34" charset="-128"/>
                <a:ea typeface="Meiryo UI" panose="020B0604030504040204" pitchFamily="34" charset="-128"/>
              </a:rPr>
              <a:t>。</a:t>
            </a:r>
            <a:endParaRPr lang="en-US" altLang="ja-JP" sz="1000" dirty="0">
              <a:solidFill>
                <a:schemeClr val="tx1"/>
              </a:solidFill>
              <a:latin typeface="Meiryo UI" panose="020B0604030504040204" pitchFamily="34" charset="-128"/>
              <a:ea typeface="Meiryo UI" panose="020B0604030504040204" pitchFamily="34" charset="-128"/>
            </a:endParaRPr>
          </a:p>
        </p:txBody>
      </p:sp>
      <p:sp>
        <p:nvSpPr>
          <p:cNvPr id="31" name="正方形/長方形 30">
            <a:extLst>
              <a:ext uri="{FF2B5EF4-FFF2-40B4-BE49-F238E27FC236}">
                <a16:creationId xmlns:a16="http://schemas.microsoft.com/office/drawing/2014/main" id="{6A9EF86F-0300-E870-06D4-15557211052F}"/>
              </a:ext>
            </a:extLst>
          </p:cNvPr>
          <p:cNvSpPr/>
          <p:nvPr/>
        </p:nvSpPr>
        <p:spPr>
          <a:xfrm>
            <a:off x="3573242" y="5390052"/>
            <a:ext cx="1781907" cy="1338773"/>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 name="線吹き出し 1 (枠付き) 31">
            <a:extLst>
              <a:ext uri="{FF2B5EF4-FFF2-40B4-BE49-F238E27FC236}">
                <a16:creationId xmlns:a16="http://schemas.microsoft.com/office/drawing/2014/main" id="{2BA2C828-9E0B-73D4-B90F-1C6C4F2843FA}"/>
              </a:ext>
            </a:extLst>
          </p:cNvPr>
          <p:cNvSpPr/>
          <p:nvPr/>
        </p:nvSpPr>
        <p:spPr>
          <a:xfrm>
            <a:off x="1955175" y="1237580"/>
            <a:ext cx="1843292" cy="645428"/>
          </a:xfrm>
          <a:prstGeom prst="borderCallout1">
            <a:avLst>
              <a:gd name="adj1" fmla="val 102271"/>
              <a:gd name="adj2" fmla="val 51411"/>
              <a:gd name="adj3" fmla="val 194123"/>
              <a:gd name="adj4" fmla="val 97012"/>
            </a:avLst>
          </a:prstGeom>
          <a:solidFill>
            <a:schemeClr val="bg1"/>
          </a:solidFill>
          <a:ln w="127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000">
                <a:solidFill>
                  <a:schemeClr val="tx1"/>
                </a:solidFill>
                <a:latin typeface="Meiryo UI" panose="020B0604030504040204" pitchFamily="34" charset="-128"/>
                <a:ea typeface="Meiryo UI" panose="020B0604030504040204" pitchFamily="34" charset="-128"/>
              </a:rPr>
              <a:t>楽しそうに働いている先生と元気な子どもの姿を大きく映すことで、</a:t>
            </a:r>
            <a:r>
              <a:rPr lang="ja-JP" altLang="en-US" sz="1000" b="1">
                <a:solidFill>
                  <a:schemeClr val="tx1"/>
                </a:solidFill>
                <a:latin typeface="Meiryo UI" panose="020B0604030504040204" pitchFamily="34" charset="-128"/>
                <a:ea typeface="Meiryo UI" panose="020B0604030504040204" pitchFamily="34" charset="-128"/>
              </a:rPr>
              <a:t>自分が楽しく働くイメージが湧く</a:t>
            </a:r>
            <a:r>
              <a:rPr lang="ja-JP" altLang="en-US" sz="1000">
                <a:solidFill>
                  <a:schemeClr val="tx1"/>
                </a:solidFill>
                <a:latin typeface="Meiryo UI" panose="020B0604030504040204" pitchFamily="34" charset="-128"/>
                <a:ea typeface="Meiryo UI" panose="020B0604030504040204" pitchFamily="34" charset="-128"/>
              </a:rPr>
              <a:t>。</a:t>
            </a:r>
            <a:endParaRPr lang="en-US" altLang="ja-JP" sz="1000" dirty="0">
              <a:solidFill>
                <a:schemeClr val="tx1"/>
              </a:solidFill>
              <a:latin typeface="Meiryo UI" panose="020B0604030504040204" pitchFamily="34" charset="-128"/>
              <a:ea typeface="Meiryo UI" panose="020B0604030504040204" pitchFamily="34" charset="-128"/>
            </a:endParaRPr>
          </a:p>
        </p:txBody>
      </p:sp>
      <p:sp>
        <p:nvSpPr>
          <p:cNvPr id="34" name="正方形/長方形 33">
            <a:extLst>
              <a:ext uri="{FF2B5EF4-FFF2-40B4-BE49-F238E27FC236}">
                <a16:creationId xmlns:a16="http://schemas.microsoft.com/office/drawing/2014/main" id="{5D45075C-98CE-9ACF-93C3-706D5F05D80B}"/>
              </a:ext>
            </a:extLst>
          </p:cNvPr>
          <p:cNvSpPr/>
          <p:nvPr/>
        </p:nvSpPr>
        <p:spPr>
          <a:xfrm>
            <a:off x="1153504" y="4739394"/>
            <a:ext cx="4201645" cy="426575"/>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線吹き出し 1 (枠付き) 19">
            <a:extLst>
              <a:ext uri="{FF2B5EF4-FFF2-40B4-BE49-F238E27FC236}">
                <a16:creationId xmlns:a16="http://schemas.microsoft.com/office/drawing/2014/main" id="{047C1D77-812F-325B-E2DE-D288A9FD0933}"/>
              </a:ext>
            </a:extLst>
          </p:cNvPr>
          <p:cNvSpPr/>
          <p:nvPr/>
        </p:nvSpPr>
        <p:spPr>
          <a:xfrm>
            <a:off x="5314382" y="3505177"/>
            <a:ext cx="1444117" cy="944971"/>
          </a:xfrm>
          <a:prstGeom prst="borderCallout1">
            <a:avLst>
              <a:gd name="adj1" fmla="val 51139"/>
              <a:gd name="adj2" fmla="val 359"/>
              <a:gd name="adj3" fmla="val 130490"/>
              <a:gd name="adj4" fmla="val -75704"/>
            </a:avLst>
          </a:prstGeom>
          <a:solidFill>
            <a:schemeClr val="bg1"/>
          </a:solidFill>
          <a:ln w="127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000">
                <a:solidFill>
                  <a:schemeClr val="tx1"/>
                </a:solidFill>
                <a:latin typeface="Meiryo UI" panose="020B0604030504040204" pitchFamily="34" charset="-128"/>
                <a:ea typeface="Meiryo UI" panose="020B0604030504040204" pitchFamily="34" charset="-128"/>
              </a:rPr>
              <a:t>多くの求人票を見ている学生が</a:t>
            </a:r>
            <a:r>
              <a:rPr lang="ja-JP" altLang="en-US" sz="1000" b="1">
                <a:solidFill>
                  <a:schemeClr val="tx1"/>
                </a:solidFill>
                <a:latin typeface="Meiryo UI" panose="020B0604030504040204" pitchFamily="34" charset="-128"/>
                <a:ea typeface="Meiryo UI" panose="020B0604030504040204" pitchFamily="34" charset="-128"/>
              </a:rPr>
              <a:t>一目で他園と比較できるよう</a:t>
            </a:r>
            <a:r>
              <a:rPr lang="ja-JP" altLang="en-US" sz="1000">
                <a:solidFill>
                  <a:schemeClr val="tx1"/>
                </a:solidFill>
                <a:latin typeface="Meiryo UI" panose="020B0604030504040204" pitchFamily="34" charset="-128"/>
                <a:ea typeface="Meiryo UI" panose="020B0604030504040204" pitchFamily="34" charset="-128"/>
              </a:rPr>
              <a:t>に、その園の働く環境の魅力をピックアップし、簡潔に表現。</a:t>
            </a:r>
            <a:endParaRPr lang="en-US" altLang="ja-JP" sz="1000" dirty="0">
              <a:solidFill>
                <a:schemeClr val="tx1"/>
              </a:solidFill>
              <a:latin typeface="Meiryo UI" panose="020B0604030504040204" pitchFamily="34" charset="-128"/>
              <a:ea typeface="Meiryo UI" panose="020B0604030504040204" pitchFamily="34" charset="-128"/>
            </a:endParaRPr>
          </a:p>
        </p:txBody>
      </p:sp>
      <p:sp>
        <p:nvSpPr>
          <p:cNvPr id="26" name="線吹き出し 1 (枠付き) 25">
            <a:extLst>
              <a:ext uri="{FF2B5EF4-FFF2-40B4-BE49-F238E27FC236}">
                <a16:creationId xmlns:a16="http://schemas.microsoft.com/office/drawing/2014/main" id="{876E8C64-0423-FAEB-3984-88EED92B0141}"/>
              </a:ext>
            </a:extLst>
          </p:cNvPr>
          <p:cNvSpPr/>
          <p:nvPr/>
        </p:nvSpPr>
        <p:spPr>
          <a:xfrm>
            <a:off x="5455613" y="5203371"/>
            <a:ext cx="1316942" cy="944972"/>
          </a:xfrm>
          <a:prstGeom prst="borderCallout1">
            <a:avLst>
              <a:gd name="adj1" fmla="val 52291"/>
              <a:gd name="adj2" fmla="val 504"/>
              <a:gd name="adj3" fmla="val -13505"/>
              <a:gd name="adj4" fmla="val -18155"/>
            </a:avLst>
          </a:prstGeom>
          <a:solidFill>
            <a:schemeClr val="bg1"/>
          </a:solidFill>
          <a:ln w="1270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000">
                <a:solidFill>
                  <a:schemeClr val="tx1"/>
                </a:solidFill>
                <a:latin typeface="Meiryo UI" panose="020B0604030504040204" pitchFamily="34" charset="-128"/>
                <a:ea typeface="Meiryo UI" panose="020B0604030504040204" pitchFamily="34" charset="-128"/>
              </a:rPr>
              <a:t>イラストイメージを変更したい場合は、</a:t>
            </a:r>
            <a:r>
              <a:rPr lang="en-US" altLang="ja-JP" sz="1000" dirty="0">
                <a:solidFill>
                  <a:schemeClr val="tx1"/>
                </a:solidFill>
                <a:latin typeface="Meiryo UI" panose="020B0604030504040204" pitchFamily="34" charset="-128"/>
                <a:ea typeface="Meiryo UI" panose="020B0604030504040204" pitchFamily="34" charset="-128"/>
              </a:rPr>
              <a:t> </a:t>
            </a:r>
            <a:r>
              <a:rPr lang="en-US" altLang="ja-JP" sz="1000" b="1" dirty="0">
                <a:solidFill>
                  <a:schemeClr val="tx1"/>
                </a:solidFill>
                <a:latin typeface="Meiryo UI" panose="020B0604030504040204" pitchFamily="34" charset="-128"/>
                <a:ea typeface="Meiryo UI" panose="020B0604030504040204" pitchFamily="34" charset="-128"/>
              </a:rPr>
              <a:t>Loose Drawing</a:t>
            </a:r>
            <a:r>
              <a:rPr lang="ja-JP" altLang="en-US" sz="1000">
                <a:solidFill>
                  <a:schemeClr val="tx1"/>
                </a:solidFill>
                <a:latin typeface="Meiryo UI" panose="020B0604030504040204" pitchFamily="34" charset="-128"/>
                <a:ea typeface="Meiryo UI" panose="020B0604030504040204" pitchFamily="34" charset="-128"/>
              </a:rPr>
              <a:t>というサイトより他のイラストがダウンロード可能。</a:t>
            </a:r>
            <a:endParaRPr lang="en-US" altLang="ja-JP" sz="1000" dirty="0">
              <a:solidFill>
                <a:schemeClr val="tx1"/>
              </a:solidFill>
              <a:latin typeface="Meiryo UI" panose="020B0604030504040204" pitchFamily="34" charset="-128"/>
              <a:ea typeface="Meiryo UI" panose="020B0604030504040204" pitchFamily="34" charset="-128"/>
            </a:endParaRPr>
          </a:p>
        </p:txBody>
      </p:sp>
      <p:cxnSp>
        <p:nvCxnSpPr>
          <p:cNvPr id="28" name="直線コネクタ 27">
            <a:extLst>
              <a:ext uri="{FF2B5EF4-FFF2-40B4-BE49-F238E27FC236}">
                <a16:creationId xmlns:a16="http://schemas.microsoft.com/office/drawing/2014/main" id="{1829E23A-A071-3391-0DAE-F966FCC8B679}"/>
              </a:ext>
            </a:extLst>
          </p:cNvPr>
          <p:cNvCxnSpPr>
            <a:cxnSpLocks/>
          </p:cNvCxnSpPr>
          <p:nvPr/>
        </p:nvCxnSpPr>
        <p:spPr>
          <a:xfrm flipH="1">
            <a:off x="5123327" y="5675857"/>
            <a:ext cx="337538" cy="692286"/>
          </a:xfrm>
          <a:prstGeom prst="line">
            <a:avLst/>
          </a:prstGeom>
          <a:ln w="127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35" name="線吹き出し 1 (枠付き) 34">
            <a:extLst>
              <a:ext uri="{FF2B5EF4-FFF2-40B4-BE49-F238E27FC236}">
                <a16:creationId xmlns:a16="http://schemas.microsoft.com/office/drawing/2014/main" id="{2EC89CFA-F16D-5946-1DD8-401C87940C2E}"/>
              </a:ext>
            </a:extLst>
          </p:cNvPr>
          <p:cNvSpPr/>
          <p:nvPr/>
        </p:nvSpPr>
        <p:spPr>
          <a:xfrm>
            <a:off x="2772484" y="3742526"/>
            <a:ext cx="1837772" cy="269251"/>
          </a:xfrm>
          <a:prstGeom prst="borderCallout1">
            <a:avLst>
              <a:gd name="adj1" fmla="val 103697"/>
              <a:gd name="adj2" fmla="val 50115"/>
              <a:gd name="adj3" fmla="val 156554"/>
              <a:gd name="adj4" fmla="val 37968"/>
            </a:avLst>
          </a:prstGeom>
          <a:solidFill>
            <a:schemeClr val="bg1"/>
          </a:solidFill>
          <a:ln w="127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000">
                <a:solidFill>
                  <a:schemeClr val="tx1"/>
                </a:solidFill>
                <a:latin typeface="Meiryo UI" panose="020B0604030504040204" pitchFamily="34" charset="-128"/>
                <a:ea typeface="Meiryo UI" panose="020B0604030504040204" pitchFamily="34" charset="-128"/>
              </a:rPr>
              <a:t>保育方針等の園の特徴を説明。</a:t>
            </a:r>
            <a:endParaRPr lang="en-US" altLang="ja-JP" sz="1000" dirty="0">
              <a:solidFill>
                <a:schemeClr val="tx1"/>
              </a:solidFill>
              <a:latin typeface="Meiryo UI" panose="020B0604030504040204" pitchFamily="34" charset="-128"/>
              <a:ea typeface="Meiryo UI" panose="020B0604030504040204" pitchFamily="34" charset="-128"/>
            </a:endParaRPr>
          </a:p>
        </p:txBody>
      </p:sp>
    </p:spTree>
    <p:extLst>
      <p:ext uri="{BB962C8B-B14F-4D97-AF65-F5344CB8AC3E}">
        <p14:creationId xmlns:p14="http://schemas.microsoft.com/office/powerpoint/2010/main" val="3419192476"/>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933</TotalTime>
  <Words>776</Words>
  <Application>Microsoft Macintosh PowerPoint</Application>
  <PresentationFormat>A4 210 x 297 mm</PresentationFormat>
  <Paragraphs>107</Paragraphs>
  <Slides>2</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2</vt:i4>
      </vt:variant>
    </vt:vector>
  </HeadingPairs>
  <TitlesOfParts>
    <vt:vector size="8" baseType="lpstr">
      <vt:lpstr>HGP創英角ｺﾞｼｯｸUB</vt:lpstr>
      <vt:lpstr>Meiryo UI</vt:lpstr>
      <vt:lpstr>Arial</vt:lpstr>
      <vt:lpstr>Calibri</vt:lpstr>
      <vt:lpstr>Calibri Light</vt:lpstr>
      <vt:lpstr>Office テーマ</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User</dc:creator>
  <cp:lastModifiedBy>ITAKURA MIYUKA</cp:lastModifiedBy>
  <cp:revision>43</cp:revision>
  <dcterms:created xsi:type="dcterms:W3CDTF">2022-04-14T01:55:44Z</dcterms:created>
  <dcterms:modified xsi:type="dcterms:W3CDTF">2022-05-24T07:13:12Z</dcterms:modified>
</cp:coreProperties>
</file>