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9906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43"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5151"/>
    <a:srgbClr val="FFFFFF"/>
    <a:srgbClr val="C53841"/>
    <a:srgbClr val="FF6699"/>
    <a:srgbClr val="FFC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0" autoAdjust="0"/>
    <p:restoredTop sz="94660"/>
  </p:normalViewPr>
  <p:slideViewPr>
    <p:cSldViewPr snapToGrid="0" showGuides="1">
      <p:cViewPr>
        <p:scale>
          <a:sx n="63" d="100"/>
          <a:sy n="63" d="100"/>
        </p:scale>
        <p:origin x="2275" y="254"/>
      </p:cViewPr>
      <p:guideLst>
        <p:guide orient="horz" pos="3143"/>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AD021ED-FBF7-4116-ABF2-1F561476F680}" type="datetimeFigureOut">
              <a:rPr kumimoji="1" lang="ja-JP" altLang="en-US" smtClean="0"/>
              <a:t>2021/7/29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7BB0699-1575-4F30-B870-9CCF576B1DD8}" type="slidenum">
              <a:rPr kumimoji="1" lang="ja-JP" altLang="en-US" smtClean="0"/>
              <a:t>‹#›</a:t>
            </a:fld>
            <a:endParaRPr kumimoji="1" lang="ja-JP" altLang="en-US"/>
          </a:p>
        </p:txBody>
      </p:sp>
    </p:spTree>
    <p:extLst>
      <p:ext uri="{BB962C8B-B14F-4D97-AF65-F5344CB8AC3E}">
        <p14:creationId xmlns:p14="http://schemas.microsoft.com/office/powerpoint/2010/main" val="2276586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AD021ED-FBF7-4116-ABF2-1F561476F680}" type="datetimeFigureOut">
              <a:rPr kumimoji="1" lang="ja-JP" altLang="en-US" smtClean="0"/>
              <a:t>2021/7/29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7BB0699-1575-4F30-B870-9CCF576B1DD8}" type="slidenum">
              <a:rPr kumimoji="1" lang="ja-JP" altLang="en-US" smtClean="0"/>
              <a:t>‹#›</a:t>
            </a:fld>
            <a:endParaRPr kumimoji="1" lang="ja-JP" altLang="en-US"/>
          </a:p>
        </p:txBody>
      </p:sp>
    </p:spTree>
    <p:extLst>
      <p:ext uri="{BB962C8B-B14F-4D97-AF65-F5344CB8AC3E}">
        <p14:creationId xmlns:p14="http://schemas.microsoft.com/office/powerpoint/2010/main" val="4253280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AD021ED-FBF7-4116-ABF2-1F561476F680}" type="datetimeFigureOut">
              <a:rPr kumimoji="1" lang="ja-JP" altLang="en-US" smtClean="0"/>
              <a:t>2021/7/29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7BB0699-1575-4F30-B870-9CCF576B1DD8}" type="slidenum">
              <a:rPr kumimoji="1" lang="ja-JP" altLang="en-US" smtClean="0"/>
              <a:t>‹#›</a:t>
            </a:fld>
            <a:endParaRPr kumimoji="1" lang="ja-JP" altLang="en-US"/>
          </a:p>
        </p:txBody>
      </p:sp>
    </p:spTree>
    <p:extLst>
      <p:ext uri="{BB962C8B-B14F-4D97-AF65-F5344CB8AC3E}">
        <p14:creationId xmlns:p14="http://schemas.microsoft.com/office/powerpoint/2010/main" val="2472986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AD021ED-FBF7-4116-ABF2-1F561476F680}" type="datetimeFigureOut">
              <a:rPr kumimoji="1" lang="ja-JP" altLang="en-US" smtClean="0"/>
              <a:t>2021/7/29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7BB0699-1575-4F30-B870-9CCF576B1DD8}" type="slidenum">
              <a:rPr kumimoji="1" lang="ja-JP" altLang="en-US" smtClean="0"/>
              <a:t>‹#›</a:t>
            </a:fld>
            <a:endParaRPr kumimoji="1" lang="ja-JP" altLang="en-US"/>
          </a:p>
        </p:txBody>
      </p:sp>
    </p:spTree>
    <p:extLst>
      <p:ext uri="{BB962C8B-B14F-4D97-AF65-F5344CB8AC3E}">
        <p14:creationId xmlns:p14="http://schemas.microsoft.com/office/powerpoint/2010/main" val="1355248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AD021ED-FBF7-4116-ABF2-1F561476F680}" type="datetimeFigureOut">
              <a:rPr kumimoji="1" lang="ja-JP" altLang="en-US" smtClean="0"/>
              <a:t>2021/7/29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7BB0699-1575-4F30-B870-9CCF576B1DD8}" type="slidenum">
              <a:rPr kumimoji="1" lang="ja-JP" altLang="en-US" smtClean="0"/>
              <a:t>‹#›</a:t>
            </a:fld>
            <a:endParaRPr kumimoji="1" lang="ja-JP" altLang="en-US"/>
          </a:p>
        </p:txBody>
      </p:sp>
    </p:spTree>
    <p:extLst>
      <p:ext uri="{BB962C8B-B14F-4D97-AF65-F5344CB8AC3E}">
        <p14:creationId xmlns:p14="http://schemas.microsoft.com/office/powerpoint/2010/main" val="4155270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AD021ED-FBF7-4116-ABF2-1F561476F680}" type="datetimeFigureOut">
              <a:rPr kumimoji="1" lang="ja-JP" altLang="en-US" smtClean="0"/>
              <a:t>2021/7/29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7BB0699-1575-4F30-B870-9CCF576B1DD8}" type="slidenum">
              <a:rPr kumimoji="1" lang="ja-JP" altLang="en-US" smtClean="0"/>
              <a:t>‹#›</a:t>
            </a:fld>
            <a:endParaRPr kumimoji="1" lang="ja-JP" altLang="en-US"/>
          </a:p>
        </p:txBody>
      </p:sp>
    </p:spTree>
    <p:extLst>
      <p:ext uri="{BB962C8B-B14F-4D97-AF65-F5344CB8AC3E}">
        <p14:creationId xmlns:p14="http://schemas.microsoft.com/office/powerpoint/2010/main" val="3289037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AD021ED-FBF7-4116-ABF2-1F561476F680}" type="datetimeFigureOut">
              <a:rPr kumimoji="1" lang="ja-JP" altLang="en-US" smtClean="0"/>
              <a:t>2021/7/29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7BB0699-1575-4F30-B870-9CCF576B1DD8}" type="slidenum">
              <a:rPr kumimoji="1" lang="ja-JP" altLang="en-US" smtClean="0"/>
              <a:t>‹#›</a:t>
            </a:fld>
            <a:endParaRPr kumimoji="1" lang="ja-JP" altLang="en-US"/>
          </a:p>
        </p:txBody>
      </p:sp>
    </p:spTree>
    <p:extLst>
      <p:ext uri="{BB962C8B-B14F-4D97-AF65-F5344CB8AC3E}">
        <p14:creationId xmlns:p14="http://schemas.microsoft.com/office/powerpoint/2010/main" val="1595426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AD021ED-FBF7-4116-ABF2-1F561476F680}" type="datetimeFigureOut">
              <a:rPr kumimoji="1" lang="ja-JP" altLang="en-US" smtClean="0"/>
              <a:t>2021/7/29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7BB0699-1575-4F30-B870-9CCF576B1DD8}" type="slidenum">
              <a:rPr kumimoji="1" lang="ja-JP" altLang="en-US" smtClean="0"/>
              <a:t>‹#›</a:t>
            </a:fld>
            <a:endParaRPr kumimoji="1" lang="ja-JP" altLang="en-US"/>
          </a:p>
        </p:txBody>
      </p:sp>
    </p:spTree>
    <p:extLst>
      <p:ext uri="{BB962C8B-B14F-4D97-AF65-F5344CB8AC3E}">
        <p14:creationId xmlns:p14="http://schemas.microsoft.com/office/powerpoint/2010/main" val="4129847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D021ED-FBF7-4116-ABF2-1F561476F680}" type="datetimeFigureOut">
              <a:rPr kumimoji="1" lang="ja-JP" altLang="en-US" smtClean="0"/>
              <a:t>2021/7/29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7BB0699-1575-4F30-B870-9CCF576B1DD8}" type="slidenum">
              <a:rPr kumimoji="1" lang="ja-JP" altLang="en-US" smtClean="0"/>
              <a:t>‹#›</a:t>
            </a:fld>
            <a:endParaRPr kumimoji="1" lang="ja-JP" altLang="en-US"/>
          </a:p>
        </p:txBody>
      </p:sp>
    </p:spTree>
    <p:extLst>
      <p:ext uri="{BB962C8B-B14F-4D97-AF65-F5344CB8AC3E}">
        <p14:creationId xmlns:p14="http://schemas.microsoft.com/office/powerpoint/2010/main" val="1663975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AD021ED-FBF7-4116-ABF2-1F561476F680}" type="datetimeFigureOut">
              <a:rPr kumimoji="1" lang="ja-JP" altLang="en-US" smtClean="0"/>
              <a:t>2021/7/29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7BB0699-1575-4F30-B870-9CCF576B1DD8}" type="slidenum">
              <a:rPr kumimoji="1" lang="ja-JP" altLang="en-US" smtClean="0"/>
              <a:t>‹#›</a:t>
            </a:fld>
            <a:endParaRPr kumimoji="1" lang="ja-JP" altLang="en-US"/>
          </a:p>
        </p:txBody>
      </p:sp>
    </p:spTree>
    <p:extLst>
      <p:ext uri="{BB962C8B-B14F-4D97-AF65-F5344CB8AC3E}">
        <p14:creationId xmlns:p14="http://schemas.microsoft.com/office/powerpoint/2010/main" val="1422412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AD021ED-FBF7-4116-ABF2-1F561476F680}" type="datetimeFigureOut">
              <a:rPr kumimoji="1" lang="ja-JP" altLang="en-US" smtClean="0"/>
              <a:t>2021/7/29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7BB0699-1575-4F30-B870-9CCF576B1DD8}" type="slidenum">
              <a:rPr kumimoji="1" lang="ja-JP" altLang="en-US" smtClean="0"/>
              <a:t>‹#›</a:t>
            </a:fld>
            <a:endParaRPr kumimoji="1" lang="ja-JP" altLang="en-US"/>
          </a:p>
        </p:txBody>
      </p:sp>
    </p:spTree>
    <p:extLst>
      <p:ext uri="{BB962C8B-B14F-4D97-AF65-F5344CB8AC3E}">
        <p14:creationId xmlns:p14="http://schemas.microsoft.com/office/powerpoint/2010/main" val="2219193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AD021ED-FBF7-4116-ABF2-1F561476F680}" type="datetimeFigureOut">
              <a:rPr kumimoji="1" lang="ja-JP" altLang="en-US" smtClean="0"/>
              <a:t>2021/7/29</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7BB0699-1575-4F30-B870-9CCF576B1DD8}" type="slidenum">
              <a:rPr kumimoji="1" lang="ja-JP" altLang="en-US" smtClean="0"/>
              <a:t>‹#›</a:t>
            </a:fld>
            <a:endParaRPr kumimoji="1" lang="ja-JP" altLang="en-US"/>
          </a:p>
        </p:txBody>
      </p:sp>
    </p:spTree>
    <p:extLst>
      <p:ext uri="{BB962C8B-B14F-4D97-AF65-F5344CB8AC3E}">
        <p14:creationId xmlns:p14="http://schemas.microsoft.com/office/powerpoint/2010/main" val="1924541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r="4047"/>
          <a:stretch/>
        </p:blipFill>
        <p:spPr>
          <a:xfrm flipH="1">
            <a:off x="0" y="0"/>
            <a:ext cx="6862432" cy="4767943"/>
          </a:xfrm>
          <a:prstGeom prst="rect">
            <a:avLst/>
          </a:prstGeom>
        </p:spPr>
      </p:pic>
      <p:sp>
        <p:nvSpPr>
          <p:cNvPr id="2" name="円/楕円 1"/>
          <p:cNvSpPr/>
          <p:nvPr/>
        </p:nvSpPr>
        <p:spPr>
          <a:xfrm>
            <a:off x="4797269" y="988372"/>
            <a:ext cx="1232971" cy="12262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6000" b="1" dirty="0">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6160032" y="1292043"/>
            <a:ext cx="492443" cy="3146156"/>
          </a:xfrm>
          <a:prstGeom prst="rect">
            <a:avLst/>
          </a:prstGeom>
          <a:noFill/>
        </p:spPr>
        <p:txBody>
          <a:bodyPr vert="eaVert" wrap="square" rtlCol="0">
            <a:spAutoFit/>
          </a:bodyPr>
          <a:lstStyle/>
          <a:p>
            <a:r>
              <a:rPr lang="ja-JP" altLang="en-US" sz="2000" b="1" dirty="0">
                <a:ln w="76200">
                  <a:solidFill>
                    <a:schemeClr val="accent4"/>
                  </a:solidFill>
                </a:ln>
                <a:solidFill>
                  <a:schemeClr val="accent4"/>
                </a:solidFill>
                <a:latin typeface="HG丸ｺﾞｼｯｸM-PRO" panose="020F0600000000000000" pitchFamily="50" charset="-128"/>
                <a:ea typeface="HG丸ｺﾞｼｯｸM-PRO" panose="020F0600000000000000" pitchFamily="50" charset="-128"/>
              </a:rPr>
              <a:t>入園を検討している方向け</a:t>
            </a:r>
          </a:p>
        </p:txBody>
      </p:sp>
      <p:sp>
        <p:nvSpPr>
          <p:cNvPr id="7" name="テキスト ボックス 6"/>
          <p:cNvSpPr txBox="1"/>
          <p:nvPr/>
        </p:nvSpPr>
        <p:spPr>
          <a:xfrm>
            <a:off x="6160031" y="1292043"/>
            <a:ext cx="492443" cy="3329313"/>
          </a:xfrm>
          <a:prstGeom prst="rect">
            <a:avLst/>
          </a:prstGeom>
          <a:noFill/>
        </p:spPr>
        <p:txBody>
          <a:bodyPr vert="eaVert" wrap="square" rtlCol="0">
            <a:spAutoFit/>
          </a:bodyPr>
          <a:lstStyle/>
          <a:p>
            <a:r>
              <a:rPr lang="ja-JP" altLang="en-US" sz="2000" b="1" dirty="0">
                <a:ln w="76200">
                  <a:noFill/>
                </a:ln>
                <a:solidFill>
                  <a:schemeClr val="bg1"/>
                </a:solidFill>
                <a:latin typeface="HG丸ｺﾞｼｯｸM-PRO" panose="020F0600000000000000" pitchFamily="50" charset="-128"/>
                <a:ea typeface="HG丸ｺﾞｼｯｸM-PRO" panose="020F0600000000000000" pitchFamily="50" charset="-128"/>
              </a:rPr>
              <a:t>入園を検討している方向け</a:t>
            </a:r>
          </a:p>
        </p:txBody>
      </p:sp>
      <p:sp>
        <p:nvSpPr>
          <p:cNvPr id="8" name="テキスト ボックス 7"/>
          <p:cNvSpPr txBox="1"/>
          <p:nvPr/>
        </p:nvSpPr>
        <p:spPr>
          <a:xfrm>
            <a:off x="169410" y="151646"/>
            <a:ext cx="2656768" cy="830997"/>
          </a:xfrm>
          <a:prstGeom prst="rect">
            <a:avLst/>
          </a:prstGeom>
          <a:noFill/>
        </p:spPr>
        <p:txBody>
          <a:bodyPr wrap="square" rtlCol="0">
            <a:spAutoFit/>
          </a:bodyPr>
          <a:lstStyle/>
          <a:p>
            <a:r>
              <a:rPr kumimoji="1" lang="ja-JP" altLang="en-US" sz="2400" b="1" dirty="0">
                <a:solidFill>
                  <a:schemeClr val="accent4"/>
                </a:solidFill>
                <a:latin typeface="HG丸ｺﾞｼｯｸM-PRO" panose="020F0600000000000000" pitchFamily="50" charset="-128"/>
                <a:ea typeface="HG丸ｺﾞｼｯｸM-PRO" panose="020F0600000000000000" pitchFamily="50" charset="-128"/>
              </a:rPr>
              <a:t>○○○○幼稚園</a:t>
            </a:r>
          </a:p>
        </p:txBody>
      </p:sp>
      <p:sp>
        <p:nvSpPr>
          <p:cNvPr id="18" name="正方形/長方形 17"/>
          <p:cNvSpPr/>
          <p:nvPr/>
        </p:nvSpPr>
        <p:spPr>
          <a:xfrm>
            <a:off x="64710" y="4872622"/>
            <a:ext cx="2555826" cy="2130447"/>
          </a:xfrm>
          <a:prstGeom prst="rect">
            <a:avLst/>
          </a:prstGeom>
          <a:noFill/>
          <a:ln w="57150">
            <a:solidFill>
              <a:srgbClr val="F951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64710" y="4870435"/>
            <a:ext cx="1697182" cy="342795"/>
          </a:xfrm>
          <a:prstGeom prst="rect">
            <a:avLst/>
          </a:prstGeom>
          <a:solidFill>
            <a:srgbClr val="F95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HG丸ｺﾞｼｯｸM-PRO" panose="020F0600000000000000" pitchFamily="50" charset="-128"/>
                <a:ea typeface="HG丸ｺﾞｼｯｸM-PRO" panose="020F0600000000000000" pitchFamily="50" charset="-128"/>
              </a:rPr>
              <a:t>園見学のご案内</a:t>
            </a:r>
          </a:p>
        </p:txBody>
      </p:sp>
      <p:sp>
        <p:nvSpPr>
          <p:cNvPr id="19" name="テキスト ボックス 18"/>
          <p:cNvSpPr txBox="1"/>
          <p:nvPr/>
        </p:nvSpPr>
        <p:spPr>
          <a:xfrm>
            <a:off x="64710" y="5334861"/>
            <a:ext cx="2555827" cy="1546577"/>
          </a:xfrm>
          <a:prstGeom prst="rect">
            <a:avLst/>
          </a:prstGeom>
          <a:noFill/>
        </p:spPr>
        <p:txBody>
          <a:bodyPr wrap="square" rtlCol="0">
            <a:spAutoFit/>
          </a:bodyPr>
          <a:lstStyle/>
          <a:p>
            <a:r>
              <a:rPr kumimoji="1" lang="ja-JP" altLang="en-US" sz="1050" b="1" dirty="0">
                <a:solidFill>
                  <a:srgbClr val="F95151"/>
                </a:solidFill>
                <a:latin typeface="HG丸ｺﾞｼｯｸM-PRO" panose="020F0600000000000000" pitchFamily="50" charset="-128"/>
                <a:ea typeface="HG丸ｺﾞｼｯｸM-PRO" panose="020F0600000000000000" pitchFamily="50" charset="-128"/>
              </a:rPr>
              <a:t>時間</a:t>
            </a:r>
            <a:endParaRPr kumimoji="1" lang="en-US" altLang="ja-JP" sz="1050" b="1" dirty="0">
              <a:solidFill>
                <a:srgbClr val="F95151"/>
              </a:solidFill>
              <a:latin typeface="HG丸ｺﾞｼｯｸM-PRO" panose="020F0600000000000000" pitchFamily="50" charset="-128"/>
              <a:ea typeface="HG丸ｺﾞｼｯｸM-PRO" panose="020F0600000000000000" pitchFamily="50" charset="-128"/>
            </a:endParaRPr>
          </a:p>
          <a:p>
            <a:r>
              <a:rPr kumimoji="1" lang="ja-JP" altLang="en-US" sz="1050" dirty="0">
                <a:latin typeface="HG丸ｺﾞｼｯｸM-PRO" panose="020F0600000000000000" pitchFamily="50" charset="-128"/>
                <a:ea typeface="HG丸ｺﾞｼｯｸM-PRO" panose="020F0600000000000000" pitchFamily="50" charset="-128"/>
              </a:rPr>
              <a:t>お申込みの際に</a:t>
            </a:r>
            <a:endParaRPr kumimoji="1" lang="en-US" altLang="ja-JP" sz="1050" dirty="0">
              <a:latin typeface="HG丸ｺﾞｼｯｸM-PRO" panose="020F0600000000000000" pitchFamily="50" charset="-128"/>
              <a:ea typeface="HG丸ｺﾞｼｯｸM-PRO" panose="020F0600000000000000" pitchFamily="50" charset="-128"/>
            </a:endParaRPr>
          </a:p>
          <a:p>
            <a:r>
              <a:rPr kumimoji="1" lang="ja-JP" altLang="en-US" sz="1050" dirty="0">
                <a:latin typeface="HG丸ｺﾞｼｯｸM-PRO" panose="020F0600000000000000" pitchFamily="50" charset="-128"/>
                <a:ea typeface="HG丸ｺﾞｼｯｸM-PRO" panose="020F0600000000000000" pitchFamily="50" charset="-128"/>
              </a:rPr>
              <a:t>ご希望のお時間をお伝えください。</a:t>
            </a:r>
            <a:endParaRPr kumimoji="1" lang="en-US" altLang="ja-JP" sz="1050" dirty="0">
              <a:latin typeface="HG丸ｺﾞｼｯｸM-PRO" panose="020F0600000000000000" pitchFamily="50" charset="-128"/>
              <a:ea typeface="HG丸ｺﾞｼｯｸM-PRO" panose="020F0600000000000000" pitchFamily="50" charset="-128"/>
            </a:endParaRPr>
          </a:p>
          <a:p>
            <a:endParaRPr lang="en-US" altLang="ja-JP" sz="1050" dirty="0">
              <a:latin typeface="HG丸ｺﾞｼｯｸM-PRO" panose="020F0600000000000000" pitchFamily="50" charset="-128"/>
              <a:ea typeface="HG丸ｺﾞｼｯｸM-PRO" panose="020F0600000000000000" pitchFamily="50" charset="-128"/>
            </a:endParaRPr>
          </a:p>
          <a:p>
            <a:r>
              <a:rPr kumimoji="1" lang="ja-JP" altLang="en-US" sz="1050" b="1" dirty="0">
                <a:solidFill>
                  <a:srgbClr val="F95151"/>
                </a:solidFill>
                <a:latin typeface="HG丸ｺﾞｼｯｸM-PRO" panose="020F0600000000000000" pitchFamily="50" charset="-128"/>
                <a:ea typeface="HG丸ｺﾞｼｯｸM-PRO" panose="020F0600000000000000" pitchFamily="50" charset="-128"/>
              </a:rPr>
              <a:t>定員</a:t>
            </a:r>
            <a:endParaRPr kumimoji="1" lang="en-US" altLang="ja-JP" sz="1050" b="1" dirty="0">
              <a:solidFill>
                <a:srgbClr val="F95151"/>
              </a:solidFill>
              <a:latin typeface="HG丸ｺﾞｼｯｸM-PRO" panose="020F0600000000000000" pitchFamily="50" charset="-128"/>
              <a:ea typeface="HG丸ｺﾞｼｯｸM-PRO" panose="020F0600000000000000" pitchFamily="50" charset="-128"/>
            </a:endParaRPr>
          </a:p>
          <a:p>
            <a:r>
              <a:rPr kumimoji="1" lang="ja-JP" altLang="en-US" sz="1050" dirty="0">
                <a:latin typeface="HG丸ｺﾞｼｯｸM-PRO" panose="020F0600000000000000" pitchFamily="50" charset="-128"/>
                <a:ea typeface="HG丸ｺﾞｼｯｸM-PRO" panose="020F0600000000000000" pitchFamily="50" charset="-128"/>
              </a:rPr>
              <a:t>１日</a:t>
            </a:r>
            <a:r>
              <a:rPr lang="ja-JP" altLang="en-US" sz="1050" dirty="0">
                <a:latin typeface="HG丸ｺﾞｼｯｸM-PRO" panose="020F0600000000000000" pitchFamily="50" charset="-128"/>
                <a:ea typeface="HG丸ｺﾞｼｯｸM-PRO" panose="020F0600000000000000" pitchFamily="50" charset="-128"/>
              </a:rPr>
              <a:t>１</a:t>
            </a:r>
            <a:r>
              <a:rPr kumimoji="1" lang="ja-JP" altLang="en-US" sz="1050" dirty="0">
                <a:latin typeface="HG丸ｺﾞｼｯｸM-PRO" panose="020F0600000000000000" pitchFamily="50" charset="-128"/>
                <a:ea typeface="HG丸ｺﾞｼｯｸM-PRO" panose="020F0600000000000000" pitchFamily="50" charset="-128"/>
              </a:rPr>
              <a:t>組</a:t>
            </a:r>
            <a:endParaRPr kumimoji="1" lang="en-US" altLang="ja-JP" sz="1050" dirty="0">
              <a:latin typeface="HG丸ｺﾞｼｯｸM-PRO" panose="020F0600000000000000" pitchFamily="50" charset="-128"/>
              <a:ea typeface="HG丸ｺﾞｼｯｸM-PRO" panose="020F0600000000000000" pitchFamily="50" charset="-128"/>
            </a:endParaRPr>
          </a:p>
          <a:p>
            <a:endParaRPr kumimoji="1" lang="en-US" altLang="ja-JP" sz="1050" dirty="0">
              <a:latin typeface="HG丸ｺﾞｼｯｸM-PRO" panose="020F0600000000000000" pitchFamily="50" charset="-128"/>
              <a:ea typeface="HG丸ｺﾞｼｯｸM-PRO" panose="020F0600000000000000" pitchFamily="50" charset="-128"/>
            </a:endParaRPr>
          </a:p>
          <a:p>
            <a:r>
              <a:rPr kumimoji="1" lang="ja-JP" altLang="en-US" sz="1050" b="1" dirty="0">
                <a:solidFill>
                  <a:srgbClr val="F95151"/>
                </a:solidFill>
                <a:latin typeface="HG丸ｺﾞｼｯｸM-PRO" panose="020F0600000000000000" pitchFamily="50" charset="-128"/>
                <a:ea typeface="HG丸ｺﾞｼｯｸM-PRO" panose="020F0600000000000000" pitchFamily="50" charset="-128"/>
              </a:rPr>
              <a:t>申込</a:t>
            </a:r>
            <a:endParaRPr kumimoji="1" lang="en-US" altLang="ja-JP" sz="1050" b="1" dirty="0">
              <a:solidFill>
                <a:srgbClr val="F95151"/>
              </a:solidFill>
              <a:latin typeface="HG丸ｺﾞｼｯｸM-PRO" panose="020F0600000000000000" pitchFamily="50" charset="-128"/>
              <a:ea typeface="HG丸ｺﾞｼｯｸM-PRO" panose="020F0600000000000000" pitchFamily="50" charset="-128"/>
            </a:endParaRPr>
          </a:p>
          <a:p>
            <a:r>
              <a:rPr kumimoji="1" lang="ja-JP" altLang="en-US" sz="1050" dirty="0">
                <a:latin typeface="HG丸ｺﾞｼｯｸM-PRO" panose="020F0600000000000000" pitchFamily="50" charset="-128"/>
                <a:ea typeface="HG丸ｺﾞｼｯｸM-PRO" panose="020F0600000000000000" pitchFamily="50" charset="-128"/>
              </a:rPr>
              <a:t>お電話または</a:t>
            </a:r>
            <a:r>
              <a:rPr kumimoji="1" lang="en-US" altLang="ja-JP" sz="1050" dirty="0">
                <a:latin typeface="HG丸ｺﾞｼｯｸM-PRO" panose="020F0600000000000000" pitchFamily="50" charset="-128"/>
                <a:ea typeface="HG丸ｺﾞｼｯｸM-PRO" panose="020F0600000000000000" pitchFamily="50" charset="-128"/>
              </a:rPr>
              <a:t>HP</a:t>
            </a:r>
            <a:r>
              <a:rPr kumimoji="1" lang="ja-JP" altLang="en-US" sz="1050" dirty="0">
                <a:latin typeface="HG丸ｺﾞｼｯｸM-PRO" panose="020F0600000000000000" pitchFamily="50" charset="-128"/>
                <a:ea typeface="HG丸ｺﾞｼｯｸM-PRO" panose="020F0600000000000000" pitchFamily="50" charset="-128"/>
              </a:rPr>
              <a:t>よりお申込みください。</a:t>
            </a:r>
          </a:p>
        </p:txBody>
      </p:sp>
      <p:pic>
        <p:nvPicPr>
          <p:cNvPr id="20" name="図 19"/>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100539" y="7107750"/>
            <a:ext cx="1761893" cy="1175513"/>
          </a:xfrm>
          <a:prstGeom prst="rect">
            <a:avLst/>
          </a:prstGeom>
        </p:spPr>
      </p:pic>
      <p:pic>
        <p:nvPicPr>
          <p:cNvPr id="21" name="図 20"/>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r="10126"/>
          <a:stretch/>
        </p:blipFill>
        <p:spPr>
          <a:xfrm>
            <a:off x="3523785" y="7107750"/>
            <a:ext cx="1583474" cy="1175513"/>
          </a:xfrm>
          <a:prstGeom prst="rect">
            <a:avLst/>
          </a:prstGeom>
        </p:spPr>
      </p:pic>
      <p:pic>
        <p:nvPicPr>
          <p:cNvPr id="22" name="図 21"/>
          <p:cNvPicPr>
            <a:picLocks noChangeAspect="1"/>
          </p:cNvPicPr>
          <p:nvPr/>
        </p:nvPicPr>
        <p:blipFill>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761893" y="7107751"/>
            <a:ext cx="1761892" cy="1175512"/>
          </a:xfrm>
          <a:prstGeom prst="rect">
            <a:avLst/>
          </a:prstGeom>
        </p:spPr>
      </p:pic>
      <p:pic>
        <p:nvPicPr>
          <p:cNvPr id="23" name="図 22"/>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7110503"/>
            <a:ext cx="1761893" cy="1172760"/>
          </a:xfrm>
          <a:prstGeom prst="rect">
            <a:avLst/>
          </a:prstGeom>
        </p:spPr>
      </p:pic>
      <p:sp>
        <p:nvSpPr>
          <p:cNvPr id="24" name="正方形/長方形 23"/>
          <p:cNvSpPr/>
          <p:nvPr/>
        </p:nvSpPr>
        <p:spPr>
          <a:xfrm>
            <a:off x="64710" y="8369381"/>
            <a:ext cx="1739591" cy="14310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A-OTF UD新丸ゴ Pro DB" panose="020F0600000000000000" pitchFamily="34" charset="-128"/>
                <a:ea typeface="A-OTF UD新丸ゴ Pro DB" panose="020F0600000000000000" pitchFamily="34" charset="-128"/>
              </a:rPr>
              <a:t>地図</a:t>
            </a:r>
          </a:p>
        </p:txBody>
      </p:sp>
      <p:sp>
        <p:nvSpPr>
          <p:cNvPr id="25" name="テキスト ボックス 24"/>
          <p:cNvSpPr txBox="1"/>
          <p:nvPr/>
        </p:nvSpPr>
        <p:spPr>
          <a:xfrm>
            <a:off x="2709746" y="4790177"/>
            <a:ext cx="4070195" cy="2308324"/>
          </a:xfrm>
          <a:prstGeom prst="rect">
            <a:avLst/>
          </a:prstGeom>
          <a:noFill/>
        </p:spPr>
        <p:txBody>
          <a:bodyPr wrap="square" rtlCol="0">
            <a:spAutoFit/>
          </a:bodyPr>
          <a:lstStyle/>
          <a:p>
            <a:r>
              <a:rPr lang="ja-JP" altLang="en-US" sz="900" b="1" dirty="0">
                <a:latin typeface="HG丸ｺﾞｼｯｸM-PRO" panose="020F0600000000000000" pitchFamily="50" charset="-128"/>
                <a:ea typeface="HG丸ｺﾞｼｯｸM-PRO" panose="020F0600000000000000" pitchFamily="50" charset="-128"/>
              </a:rPr>
              <a:t>今年は新型コロナウイルス感染症のため、多くの方を集めてのイベントなどが難しい状況です。しかし、園のことをわからずにご入園を決めることはとても不安だと思います。そこで、●●幼稚園では、感染症対策も意識しながら、園のことをじっくりとご理解いただける</a:t>
            </a:r>
            <a:r>
              <a:rPr lang="en-US" altLang="ja-JP" sz="900" b="1" dirty="0">
                <a:latin typeface="HG丸ｺﾞｼｯｸM-PRO" panose="020F0600000000000000" pitchFamily="50" charset="-128"/>
                <a:ea typeface="HG丸ｺﾞｼｯｸM-PRO" panose="020F0600000000000000" pitchFamily="50" charset="-128"/>
              </a:rPr>
              <a:t>1</a:t>
            </a:r>
            <a:r>
              <a:rPr lang="ja-JP" altLang="en-US" sz="900" b="1" dirty="0">
                <a:latin typeface="HG丸ｺﾞｼｯｸM-PRO" panose="020F0600000000000000" pitchFamily="50" charset="-128"/>
                <a:ea typeface="HG丸ｺﾞｼｯｸM-PRO" panose="020F0600000000000000" pitchFamily="50" charset="-128"/>
              </a:rPr>
              <a:t>日</a:t>
            </a:r>
            <a:r>
              <a:rPr lang="en-US" altLang="ja-JP" sz="900" b="1" dirty="0">
                <a:latin typeface="HG丸ｺﾞｼｯｸM-PRO" panose="020F0600000000000000" pitchFamily="50" charset="-128"/>
                <a:ea typeface="HG丸ｺﾞｼｯｸM-PRO" panose="020F0600000000000000" pitchFamily="50" charset="-128"/>
              </a:rPr>
              <a:t>1</a:t>
            </a:r>
            <a:r>
              <a:rPr lang="ja-JP" altLang="en-US" sz="900" b="1" dirty="0">
                <a:latin typeface="HG丸ｺﾞｼｯｸM-PRO" panose="020F0600000000000000" pitchFamily="50" charset="-128"/>
                <a:ea typeface="HG丸ｺﾞｼｯｸM-PRO" panose="020F0600000000000000" pitchFamily="50" charset="-128"/>
              </a:rPr>
              <a:t>組限定の個別見学会をご用意させていただきました。</a:t>
            </a:r>
            <a:endParaRPr lang="en-US" altLang="ja-JP" sz="900" b="1" dirty="0">
              <a:latin typeface="HG丸ｺﾞｼｯｸM-PRO" panose="020F0600000000000000" pitchFamily="50" charset="-128"/>
              <a:ea typeface="HG丸ｺﾞｼｯｸM-PRO" panose="020F0600000000000000" pitchFamily="50" charset="-128"/>
            </a:endParaRPr>
          </a:p>
          <a:p>
            <a:endParaRPr lang="en-US" altLang="ja-JP" sz="900" b="1" dirty="0">
              <a:latin typeface="HG丸ｺﾞｼｯｸM-PRO" panose="020F0600000000000000" pitchFamily="50" charset="-128"/>
              <a:ea typeface="HG丸ｺﾞｼｯｸM-PRO" panose="020F0600000000000000" pitchFamily="50" charset="-128"/>
            </a:endParaRPr>
          </a:p>
          <a:p>
            <a:r>
              <a:rPr lang="ja-JP" altLang="en-US" sz="900" b="1" dirty="0">
                <a:solidFill>
                  <a:srgbClr val="FFC000"/>
                </a:solidFill>
                <a:latin typeface="HG丸ｺﾞｼｯｸM-PRO" panose="020F0600000000000000" pitchFamily="50" charset="-128"/>
                <a:ea typeface="HG丸ｺﾞｼｯｸM-PRO" panose="020F0600000000000000" pitchFamily="50" charset="-128"/>
              </a:rPr>
              <a:t>■</a:t>
            </a:r>
            <a:r>
              <a:rPr lang="ja-JP" altLang="en-US" sz="900" b="1" dirty="0">
                <a:latin typeface="HG丸ｺﾞｼｯｸM-PRO" panose="020F0600000000000000" pitchFamily="50" charset="-128"/>
                <a:ea typeface="HG丸ｺﾞｼｯｸM-PRO" panose="020F0600000000000000" pitchFamily="50" charset="-128"/>
              </a:rPr>
              <a:t> ○○幼稚園の教育を詳しく知りたい！</a:t>
            </a:r>
            <a:endParaRPr lang="en-US" altLang="ja-JP" sz="900" b="1" dirty="0">
              <a:latin typeface="HG丸ｺﾞｼｯｸM-PRO" panose="020F0600000000000000" pitchFamily="50" charset="-128"/>
              <a:ea typeface="HG丸ｺﾞｼｯｸM-PRO" panose="020F0600000000000000" pitchFamily="50" charset="-128"/>
            </a:endParaRPr>
          </a:p>
          <a:p>
            <a:r>
              <a:rPr lang="ja-JP" altLang="en-US" sz="900" b="1" dirty="0">
                <a:solidFill>
                  <a:srgbClr val="FFC000"/>
                </a:solidFill>
                <a:latin typeface="HG丸ｺﾞｼｯｸM-PRO" panose="020F0600000000000000" pitchFamily="50" charset="-128"/>
                <a:ea typeface="HG丸ｺﾞｼｯｸM-PRO" panose="020F0600000000000000" pitchFamily="50" charset="-128"/>
              </a:rPr>
              <a:t>■</a:t>
            </a:r>
            <a:r>
              <a:rPr lang="ja-JP" altLang="en-US" sz="900" b="1" dirty="0">
                <a:latin typeface="HG丸ｺﾞｼｯｸM-PRO" panose="020F0600000000000000" pitchFamily="50" charset="-128"/>
                <a:ea typeface="HG丸ｺﾞｼｯｸM-PRO" panose="020F0600000000000000" pitchFamily="50" charset="-128"/>
              </a:rPr>
              <a:t> 入園後の園生活について疑問や不安を解消したい！</a:t>
            </a:r>
            <a:br>
              <a:rPr lang="en-US" altLang="ja-JP" sz="900" b="1" dirty="0">
                <a:latin typeface="HG丸ｺﾞｼｯｸM-PRO" panose="020F0600000000000000" pitchFamily="50" charset="-128"/>
                <a:ea typeface="HG丸ｺﾞｼｯｸM-PRO" panose="020F0600000000000000" pitchFamily="50" charset="-128"/>
              </a:rPr>
            </a:br>
            <a:r>
              <a:rPr lang="ja-JP" altLang="en-US" sz="900" b="1" dirty="0">
                <a:solidFill>
                  <a:srgbClr val="FFC000"/>
                </a:solidFill>
                <a:latin typeface="HG丸ｺﾞｼｯｸM-PRO" panose="020F0600000000000000" pitchFamily="50" charset="-128"/>
                <a:ea typeface="HG丸ｺﾞｼｯｸM-PRO" panose="020F0600000000000000" pitchFamily="50" charset="-128"/>
              </a:rPr>
              <a:t>■</a:t>
            </a:r>
            <a:r>
              <a:rPr lang="ja-JP" altLang="en-US" sz="900" b="1" dirty="0">
                <a:latin typeface="HG丸ｺﾞｼｯｸM-PRO" panose="020F0600000000000000" pitchFamily="50" charset="-128"/>
                <a:ea typeface="HG丸ｺﾞｼｯｸM-PRO" panose="020F0600000000000000" pitchFamily="50" charset="-128"/>
              </a:rPr>
              <a:t> 子どもたちと先生たちの雰囲気を見てみたい！</a:t>
            </a:r>
            <a:endParaRPr lang="en-US" altLang="ja-JP" sz="900" b="1" dirty="0">
              <a:latin typeface="HG丸ｺﾞｼｯｸM-PRO" panose="020F0600000000000000" pitchFamily="50" charset="-128"/>
              <a:ea typeface="HG丸ｺﾞｼｯｸM-PRO" panose="020F0600000000000000" pitchFamily="50" charset="-128"/>
            </a:endParaRPr>
          </a:p>
          <a:p>
            <a:endParaRPr lang="en-US" altLang="ja-JP" sz="900" b="1" dirty="0">
              <a:latin typeface="HG丸ｺﾞｼｯｸM-PRO" panose="020F0600000000000000" pitchFamily="50" charset="-128"/>
              <a:ea typeface="HG丸ｺﾞｼｯｸM-PRO" panose="020F0600000000000000" pitchFamily="50" charset="-128"/>
            </a:endParaRPr>
          </a:p>
          <a:p>
            <a:r>
              <a:rPr lang="ja-JP" altLang="en-US" sz="900" b="1" dirty="0">
                <a:latin typeface="HG丸ｺﾞｼｯｸM-PRO" panose="020F0600000000000000" pitchFamily="50" charset="-128"/>
                <a:ea typeface="HG丸ｺﾞｼｯｸM-PRO" panose="020F0600000000000000" pitchFamily="50" charset="-128"/>
              </a:rPr>
              <a:t>じっくりお話ししながら、園内の隅々までご案内いたします。園児たちの普段の様子や園生活を通してどのように成長していくかなどをお話しさせていただきます。</a:t>
            </a:r>
            <a:endParaRPr lang="en-US" altLang="ja-JP" sz="900" b="1" dirty="0">
              <a:latin typeface="HG丸ｺﾞｼｯｸM-PRO" panose="020F0600000000000000" pitchFamily="50" charset="-128"/>
              <a:ea typeface="HG丸ｺﾞｼｯｸM-PRO" panose="020F0600000000000000" pitchFamily="50" charset="-128"/>
            </a:endParaRPr>
          </a:p>
          <a:p>
            <a:r>
              <a:rPr lang="ja-JP" altLang="en-US" sz="900" b="1" dirty="0">
                <a:latin typeface="HG丸ｺﾞｼｯｸM-PRO" panose="020F0600000000000000" pitchFamily="50" charset="-128"/>
                <a:ea typeface="HG丸ｺﾞｼｯｸM-PRO" panose="020F0600000000000000" pitchFamily="50" charset="-128"/>
              </a:rPr>
              <a:t>説明会や大人数の園見学ではなかなか聞けない質問や疑問にもお答えします。</a:t>
            </a:r>
          </a:p>
          <a:p>
            <a:endParaRPr lang="en-US" altLang="ja-JP" sz="900" b="1" dirty="0">
              <a:latin typeface="HG丸ｺﾞｼｯｸM-PRO" panose="020F0600000000000000" pitchFamily="50" charset="-128"/>
              <a:ea typeface="HG丸ｺﾞｼｯｸM-PRO" panose="020F0600000000000000" pitchFamily="50" charset="-128"/>
            </a:endParaRPr>
          </a:p>
          <a:p>
            <a:r>
              <a:rPr lang="ja-JP" altLang="en-US" sz="900" b="1" dirty="0">
                <a:latin typeface="HG丸ｺﾞｼｯｸM-PRO" panose="020F0600000000000000" pitchFamily="50" charset="-128"/>
                <a:ea typeface="HG丸ｺﾞｼｯｸM-PRO" panose="020F0600000000000000" pitchFamily="50" charset="-128"/>
              </a:rPr>
              <a:t>○○幼稚園の魅力を知れる充実した時間になりますよ！</a:t>
            </a:r>
            <a:endParaRPr lang="en-US" altLang="ja-JP" sz="900" b="1" dirty="0">
              <a:latin typeface="HG丸ｺﾞｼｯｸM-PRO" panose="020F0600000000000000" pitchFamily="50" charset="-128"/>
              <a:ea typeface="HG丸ｺﾞｼｯｸM-PRO" panose="020F0600000000000000" pitchFamily="50" charset="-128"/>
            </a:endParaRPr>
          </a:p>
        </p:txBody>
      </p:sp>
      <p:sp>
        <p:nvSpPr>
          <p:cNvPr id="26" name="正方形/長方形 25"/>
          <p:cNvSpPr/>
          <p:nvPr/>
        </p:nvSpPr>
        <p:spPr>
          <a:xfrm>
            <a:off x="3754961" y="8369381"/>
            <a:ext cx="3024980" cy="1431073"/>
          </a:xfrm>
          <a:prstGeom prst="rect">
            <a:avLst/>
          </a:prstGeom>
          <a:solidFill>
            <a:srgbClr val="F95151"/>
          </a:solidFill>
          <a:ln>
            <a:solidFill>
              <a:srgbClr val="F951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3754961" y="8400071"/>
            <a:ext cx="1884557" cy="1400383"/>
          </a:xfrm>
          <a:prstGeom prst="rect">
            <a:avLst/>
          </a:prstGeom>
          <a:noFill/>
        </p:spPr>
        <p:txBody>
          <a:bodyPr wrap="square" rtlCol="0">
            <a:spAutoFit/>
          </a:bodyPr>
          <a:lstStyle/>
          <a:p>
            <a:r>
              <a:rPr kumimoji="1" lang="ja-JP" altLang="en-US" sz="1600" dirty="0">
                <a:solidFill>
                  <a:srgbClr val="FFC000"/>
                </a:solidFill>
                <a:latin typeface="A-OTF UD新丸ゴ Pro DB" panose="020F0600000000000000" pitchFamily="34" charset="-128"/>
                <a:ea typeface="A-OTF UD新丸ゴ Pro DB" panose="020F0600000000000000" pitchFamily="34" charset="-128"/>
              </a:rPr>
              <a:t>お申込み</a:t>
            </a:r>
            <a:endParaRPr kumimoji="1" lang="en-US" altLang="ja-JP" sz="1600" dirty="0">
              <a:solidFill>
                <a:srgbClr val="FFC000"/>
              </a:solidFill>
              <a:latin typeface="A-OTF UD新丸ゴ Pro DB" panose="020F0600000000000000" pitchFamily="34" charset="-128"/>
              <a:ea typeface="A-OTF UD新丸ゴ Pro DB" panose="020F0600000000000000" pitchFamily="34" charset="-128"/>
            </a:endParaRPr>
          </a:p>
          <a:p>
            <a:endParaRPr lang="en-US" altLang="ja-JP" sz="600" dirty="0">
              <a:solidFill>
                <a:schemeClr val="bg1"/>
              </a:solidFill>
              <a:latin typeface="A-OTF UD新丸ゴ Pro DB" panose="020F0600000000000000" pitchFamily="34" charset="-128"/>
              <a:ea typeface="A-OTF UD新丸ゴ Pro DB" panose="020F0600000000000000" pitchFamily="34" charset="-128"/>
            </a:endParaRPr>
          </a:p>
          <a:p>
            <a:r>
              <a:rPr lang="ja-JP" altLang="en-US" sz="1050" dirty="0">
                <a:solidFill>
                  <a:schemeClr val="bg1"/>
                </a:solidFill>
                <a:latin typeface="A-OTF UD新丸ゴ Pro DB" panose="020F0600000000000000" pitchFamily="34" charset="-128"/>
                <a:ea typeface="A-OTF UD新丸ゴ Pro DB" panose="020F0600000000000000" pitchFamily="34" charset="-128"/>
              </a:rPr>
              <a:t>▼お電話はこちらから</a:t>
            </a:r>
            <a:endParaRPr lang="en-US" altLang="ja-JP" sz="1050" dirty="0">
              <a:solidFill>
                <a:schemeClr val="bg1"/>
              </a:solidFill>
              <a:latin typeface="A-OTF UD新丸ゴ Pro DB" panose="020F0600000000000000" pitchFamily="34" charset="-128"/>
              <a:ea typeface="A-OTF UD新丸ゴ Pro DB" panose="020F0600000000000000" pitchFamily="34" charset="-128"/>
            </a:endParaRPr>
          </a:p>
          <a:p>
            <a:r>
              <a:rPr kumimoji="1" lang="ja-JP" altLang="en-US" sz="1050" dirty="0">
                <a:solidFill>
                  <a:schemeClr val="bg1"/>
                </a:solidFill>
                <a:latin typeface="A-OTF UD新丸ゴ Pro DB" panose="020F0600000000000000" pitchFamily="34" charset="-128"/>
                <a:ea typeface="A-OTF UD新丸ゴ Pro DB" panose="020F0600000000000000" pitchFamily="34" charset="-128"/>
              </a:rPr>
              <a:t>☎</a:t>
            </a:r>
            <a:r>
              <a:rPr lang="ja-JP" altLang="en-US" sz="1050" dirty="0">
                <a:solidFill>
                  <a:schemeClr val="bg1"/>
                </a:solidFill>
                <a:latin typeface="A-OTF UD新丸ゴ Pro DB" panose="020F0600000000000000" pitchFamily="34" charset="-128"/>
                <a:ea typeface="A-OTF UD新丸ゴ Pro DB" panose="020F0600000000000000" pitchFamily="34" charset="-128"/>
              </a:rPr>
              <a:t>○○○</a:t>
            </a:r>
            <a:r>
              <a:rPr lang="en-US" altLang="ja-JP" sz="1050" dirty="0">
                <a:solidFill>
                  <a:schemeClr val="bg1"/>
                </a:solidFill>
                <a:latin typeface="A-OTF UD新丸ゴ Pro DB" panose="020F0600000000000000" pitchFamily="34" charset="-128"/>
                <a:ea typeface="A-OTF UD新丸ゴ Pro DB" panose="020F0600000000000000" pitchFamily="34" charset="-128"/>
              </a:rPr>
              <a:t>-</a:t>
            </a:r>
            <a:r>
              <a:rPr lang="ja-JP" altLang="en-US" sz="1050" dirty="0">
                <a:solidFill>
                  <a:schemeClr val="bg1"/>
                </a:solidFill>
                <a:latin typeface="A-OTF UD新丸ゴ Pro DB" panose="020F0600000000000000" pitchFamily="34" charset="-128"/>
                <a:ea typeface="A-OTF UD新丸ゴ Pro DB" panose="020F0600000000000000" pitchFamily="34" charset="-128"/>
              </a:rPr>
              <a:t>○○○</a:t>
            </a:r>
            <a:r>
              <a:rPr lang="en-US" altLang="ja-JP" sz="1050" dirty="0">
                <a:solidFill>
                  <a:schemeClr val="bg1"/>
                </a:solidFill>
                <a:latin typeface="A-OTF UD新丸ゴ Pro DB" panose="020F0600000000000000" pitchFamily="34" charset="-128"/>
                <a:ea typeface="A-OTF UD新丸ゴ Pro DB" panose="020F0600000000000000" pitchFamily="34" charset="-128"/>
              </a:rPr>
              <a:t>-</a:t>
            </a:r>
            <a:r>
              <a:rPr lang="ja-JP" altLang="en-US" sz="1050" dirty="0">
                <a:solidFill>
                  <a:schemeClr val="bg1"/>
                </a:solidFill>
                <a:latin typeface="A-OTF UD新丸ゴ Pro DB" panose="020F0600000000000000" pitchFamily="34" charset="-128"/>
                <a:ea typeface="A-OTF UD新丸ゴ Pro DB" panose="020F0600000000000000" pitchFamily="34" charset="-128"/>
              </a:rPr>
              <a:t>○○○</a:t>
            </a:r>
            <a:endParaRPr kumimoji="1" lang="en-US" altLang="ja-JP" sz="1050" dirty="0">
              <a:solidFill>
                <a:schemeClr val="bg1"/>
              </a:solidFill>
              <a:latin typeface="A-OTF UD新丸ゴ Pro DB" panose="020F0600000000000000" pitchFamily="34" charset="-128"/>
              <a:ea typeface="A-OTF UD新丸ゴ Pro DB" panose="020F0600000000000000" pitchFamily="34" charset="-128"/>
            </a:endParaRPr>
          </a:p>
          <a:p>
            <a:endParaRPr kumimoji="1" lang="en-US" altLang="ja-JP" sz="1050" dirty="0">
              <a:solidFill>
                <a:schemeClr val="bg1"/>
              </a:solidFill>
              <a:latin typeface="A-OTF UD新丸ゴ Pro DB" panose="020F0600000000000000" pitchFamily="34" charset="-128"/>
              <a:ea typeface="A-OTF UD新丸ゴ Pro DB" panose="020F0600000000000000" pitchFamily="34" charset="-128"/>
            </a:endParaRPr>
          </a:p>
          <a:p>
            <a:r>
              <a:rPr lang="ja-JP" altLang="en-US" sz="1050" dirty="0">
                <a:solidFill>
                  <a:schemeClr val="bg1"/>
                </a:solidFill>
                <a:latin typeface="A-OTF UD新丸ゴ Pro DB" panose="020F0600000000000000" pitchFamily="34" charset="-128"/>
                <a:ea typeface="A-OTF UD新丸ゴ Pro DB" panose="020F0600000000000000" pitchFamily="34" charset="-128"/>
              </a:rPr>
              <a:t>▼</a:t>
            </a:r>
            <a:r>
              <a:rPr kumimoji="1" lang="en-US" altLang="ja-JP" sz="1050" dirty="0">
                <a:solidFill>
                  <a:schemeClr val="bg1"/>
                </a:solidFill>
                <a:latin typeface="A-OTF UD新丸ゴ Pro DB" panose="020F0600000000000000" pitchFamily="34" charset="-128"/>
                <a:ea typeface="A-OTF UD新丸ゴ Pro DB" panose="020F0600000000000000" pitchFamily="34" charset="-128"/>
              </a:rPr>
              <a:t>HP</a:t>
            </a:r>
            <a:r>
              <a:rPr kumimoji="1" lang="ja-JP" altLang="en-US" sz="1050" dirty="0">
                <a:solidFill>
                  <a:schemeClr val="bg1"/>
                </a:solidFill>
                <a:latin typeface="A-OTF UD新丸ゴ Pro DB" panose="020F0600000000000000" pitchFamily="34" charset="-128"/>
                <a:ea typeface="A-OTF UD新丸ゴ Pro DB" panose="020F0600000000000000" pitchFamily="34" charset="-128"/>
              </a:rPr>
              <a:t>は右の</a:t>
            </a:r>
            <a:r>
              <a:rPr kumimoji="1" lang="en-US" altLang="ja-JP" sz="1050" dirty="0">
                <a:solidFill>
                  <a:schemeClr val="bg1"/>
                </a:solidFill>
                <a:latin typeface="A-OTF UD新丸ゴ Pro DB" panose="020F0600000000000000" pitchFamily="34" charset="-128"/>
                <a:ea typeface="A-OTF UD新丸ゴ Pro DB" panose="020F0600000000000000" pitchFamily="34" charset="-128"/>
              </a:rPr>
              <a:t>QR</a:t>
            </a:r>
            <a:r>
              <a:rPr lang="ja-JP" altLang="en-US" sz="1050" dirty="0">
                <a:solidFill>
                  <a:schemeClr val="bg1"/>
                </a:solidFill>
                <a:latin typeface="A-OTF UD新丸ゴ Pro DB" panose="020F0600000000000000" pitchFamily="34" charset="-128"/>
                <a:ea typeface="A-OTF UD新丸ゴ Pro DB" panose="020F0600000000000000" pitchFamily="34" charset="-128"/>
              </a:rPr>
              <a:t>コードから</a:t>
            </a:r>
            <a:endParaRPr lang="en-US" altLang="ja-JP" sz="1050" dirty="0">
              <a:solidFill>
                <a:schemeClr val="bg1"/>
              </a:solidFill>
              <a:latin typeface="A-OTF UD新丸ゴ Pro DB" panose="020F0600000000000000" pitchFamily="34" charset="-128"/>
              <a:ea typeface="A-OTF UD新丸ゴ Pro DB" panose="020F0600000000000000" pitchFamily="34" charset="-128"/>
            </a:endParaRPr>
          </a:p>
          <a:p>
            <a:r>
              <a:rPr lang="en-US" altLang="ja-JP" sz="900" dirty="0">
                <a:solidFill>
                  <a:schemeClr val="bg1"/>
                </a:solidFill>
                <a:latin typeface="A-OTF UD新丸ゴ Pro DB" panose="020F0600000000000000" pitchFamily="34" charset="-128"/>
                <a:ea typeface="A-OTF UD新丸ゴ Pro DB" panose="020F0600000000000000" pitchFamily="34" charset="-128"/>
              </a:rPr>
              <a:t>※QR</a:t>
            </a:r>
            <a:r>
              <a:rPr lang="ja-JP" altLang="en-US" sz="900" dirty="0">
                <a:solidFill>
                  <a:schemeClr val="bg1"/>
                </a:solidFill>
                <a:latin typeface="A-OTF UD新丸ゴ Pro DB" panose="020F0600000000000000" pitchFamily="34" charset="-128"/>
                <a:ea typeface="A-OTF UD新丸ゴ Pro DB" panose="020F0600000000000000" pitchFamily="34" charset="-128"/>
              </a:rPr>
              <a:t>コードを読み込むと</a:t>
            </a:r>
            <a:endParaRPr lang="en-US" altLang="ja-JP" sz="900" dirty="0">
              <a:solidFill>
                <a:schemeClr val="bg1"/>
              </a:solidFill>
              <a:latin typeface="A-OTF UD新丸ゴ Pro DB" panose="020F0600000000000000" pitchFamily="34" charset="-128"/>
              <a:ea typeface="A-OTF UD新丸ゴ Pro DB" panose="020F0600000000000000" pitchFamily="34" charset="-128"/>
            </a:endParaRPr>
          </a:p>
          <a:p>
            <a:r>
              <a:rPr kumimoji="1" lang="ja-JP" altLang="en-US" sz="900" dirty="0">
                <a:solidFill>
                  <a:schemeClr val="bg1"/>
                </a:solidFill>
                <a:latin typeface="A-OTF UD新丸ゴ Pro DB" panose="020F0600000000000000" pitchFamily="34" charset="-128"/>
                <a:ea typeface="A-OTF UD新丸ゴ Pro DB" panose="020F0600000000000000" pitchFamily="34" charset="-128"/>
              </a:rPr>
              <a:t>　</a:t>
            </a:r>
            <a:r>
              <a:rPr kumimoji="1" lang="en-US" altLang="ja-JP" sz="900" dirty="0">
                <a:solidFill>
                  <a:schemeClr val="bg1"/>
                </a:solidFill>
                <a:latin typeface="A-OTF UD新丸ゴ Pro DB" panose="020F0600000000000000" pitchFamily="34" charset="-128"/>
                <a:ea typeface="A-OTF UD新丸ゴ Pro DB" panose="020F0600000000000000" pitchFamily="34" charset="-128"/>
              </a:rPr>
              <a:t>HP</a:t>
            </a:r>
            <a:r>
              <a:rPr kumimoji="1" lang="ja-JP" altLang="en-US" sz="900" dirty="0">
                <a:solidFill>
                  <a:schemeClr val="bg1"/>
                </a:solidFill>
                <a:latin typeface="A-OTF UD新丸ゴ Pro DB" panose="020F0600000000000000" pitchFamily="34" charset="-128"/>
                <a:ea typeface="A-OTF UD新丸ゴ Pro DB" panose="020F0600000000000000" pitchFamily="34" charset="-128"/>
              </a:rPr>
              <a:t>に移動します。</a:t>
            </a:r>
          </a:p>
        </p:txBody>
      </p:sp>
      <p:sp>
        <p:nvSpPr>
          <p:cNvPr id="28" name="正方形/長方形 27"/>
          <p:cNvSpPr/>
          <p:nvPr/>
        </p:nvSpPr>
        <p:spPr>
          <a:xfrm>
            <a:off x="5482070" y="8530683"/>
            <a:ext cx="1170403" cy="11374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A-OTF UD新丸ゴ Pro DB" panose="020F0600000000000000" pitchFamily="34" charset="-128"/>
                <a:ea typeface="A-OTF UD新丸ゴ Pro DB" panose="020F0600000000000000" pitchFamily="34" charset="-128"/>
              </a:rPr>
              <a:t>QR</a:t>
            </a:r>
            <a:r>
              <a:rPr lang="ja-JP" altLang="en-US" sz="1400" dirty="0">
                <a:solidFill>
                  <a:schemeClr val="tx1"/>
                </a:solidFill>
                <a:latin typeface="A-OTF UD新丸ゴ Pro DB" panose="020F0600000000000000" pitchFamily="34" charset="-128"/>
                <a:ea typeface="A-OTF UD新丸ゴ Pro DB" panose="020F0600000000000000" pitchFamily="34" charset="-128"/>
              </a:rPr>
              <a:t>コード</a:t>
            </a:r>
            <a:endParaRPr kumimoji="1" lang="ja-JP" altLang="en-US" sz="1400" dirty="0">
              <a:solidFill>
                <a:schemeClr val="tx1"/>
              </a:solidFill>
              <a:latin typeface="A-OTF UD新丸ゴ Pro DB" panose="020F0600000000000000" pitchFamily="34" charset="-128"/>
              <a:ea typeface="A-OTF UD新丸ゴ Pro DB" panose="020F0600000000000000" pitchFamily="34" charset="-128"/>
            </a:endParaRPr>
          </a:p>
        </p:txBody>
      </p:sp>
      <p:sp>
        <p:nvSpPr>
          <p:cNvPr id="29" name="テキスト ボックス 28"/>
          <p:cNvSpPr txBox="1"/>
          <p:nvPr/>
        </p:nvSpPr>
        <p:spPr>
          <a:xfrm>
            <a:off x="1851104" y="8381027"/>
            <a:ext cx="1870404" cy="961802"/>
          </a:xfrm>
          <a:prstGeom prst="rect">
            <a:avLst/>
          </a:prstGeom>
          <a:noFill/>
        </p:spPr>
        <p:txBody>
          <a:bodyPr wrap="square" rtlCol="0">
            <a:spAutoFit/>
          </a:bodyPr>
          <a:lstStyle/>
          <a:p>
            <a:r>
              <a:rPr lang="ja-JP" altLang="en-US" dirty="0"/>
              <a:t>○○幼稚園</a:t>
            </a:r>
            <a:endParaRPr lang="en-US" altLang="ja-JP" dirty="0"/>
          </a:p>
          <a:p>
            <a:endParaRPr kumimoji="1" lang="en-US" altLang="ja-JP" sz="500" dirty="0"/>
          </a:p>
          <a:p>
            <a:r>
              <a:rPr kumimoji="1" lang="ja-JP" altLang="en-US" sz="1050" dirty="0"/>
              <a:t>〒○○</a:t>
            </a:r>
            <a:r>
              <a:rPr lang="ja-JP" altLang="en-US" sz="1050" dirty="0"/>
              <a:t>○</a:t>
            </a:r>
            <a:r>
              <a:rPr lang="en-US" altLang="ja-JP" sz="1050" dirty="0"/>
              <a:t>-</a:t>
            </a:r>
            <a:r>
              <a:rPr lang="ja-JP" altLang="en-US" sz="1050" dirty="0"/>
              <a:t>○○○</a:t>
            </a:r>
            <a:endParaRPr lang="en-US" altLang="ja-JP" dirty="0"/>
          </a:p>
          <a:p>
            <a:r>
              <a:rPr lang="ja-JP" altLang="en-US" sz="1050" dirty="0"/>
              <a:t>○○○ ○○○ ○○○ ○○○ ○○○ ○○○</a:t>
            </a:r>
          </a:p>
        </p:txBody>
      </p:sp>
      <p:sp>
        <p:nvSpPr>
          <p:cNvPr id="31" name="角丸四角形 30"/>
          <p:cNvSpPr/>
          <p:nvPr/>
        </p:nvSpPr>
        <p:spPr>
          <a:xfrm>
            <a:off x="1890903" y="9380072"/>
            <a:ext cx="1204332" cy="288034"/>
          </a:xfrm>
          <a:prstGeom prst="roundRect">
            <a:avLst/>
          </a:prstGeom>
          <a:solidFill>
            <a:schemeClr val="bg1"/>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○〇幼稚園</a:t>
            </a:r>
          </a:p>
        </p:txBody>
      </p:sp>
      <p:sp>
        <p:nvSpPr>
          <p:cNvPr id="32" name="角丸四角形 31"/>
          <p:cNvSpPr/>
          <p:nvPr/>
        </p:nvSpPr>
        <p:spPr>
          <a:xfrm>
            <a:off x="3150220" y="9380072"/>
            <a:ext cx="549756" cy="288034"/>
          </a:xfrm>
          <a:prstGeom prst="roundRect">
            <a:avLst/>
          </a:prstGeom>
          <a:ln>
            <a:solidFill>
              <a:schemeClr val="tx1"/>
            </a:solidFill>
          </a:ln>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200" dirty="0"/>
              <a:t>検索</a:t>
            </a:r>
            <a:endParaRPr kumimoji="1" lang="ja-JP" altLang="en-US" sz="1200" dirty="0"/>
          </a:p>
        </p:txBody>
      </p:sp>
      <p:sp>
        <p:nvSpPr>
          <p:cNvPr id="33" name="円形吹き出し 32"/>
          <p:cNvSpPr/>
          <p:nvPr/>
        </p:nvSpPr>
        <p:spPr>
          <a:xfrm>
            <a:off x="5612886" y="125932"/>
            <a:ext cx="1097548" cy="963401"/>
          </a:xfrm>
          <a:prstGeom prst="wedgeEllipseCallout">
            <a:avLst>
              <a:gd name="adj1" fmla="val -30993"/>
              <a:gd name="adj2" fmla="val 5671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latin typeface="富士ポップ" panose="040F0709000000000000" pitchFamily="49" charset="-128"/>
              <a:ea typeface="富士ポップ" panose="040F0709000000000000" pitchFamily="49" charset="-128"/>
            </a:endParaRPr>
          </a:p>
        </p:txBody>
      </p:sp>
      <p:sp>
        <p:nvSpPr>
          <p:cNvPr id="34" name="円/楕円 33"/>
          <p:cNvSpPr/>
          <p:nvPr/>
        </p:nvSpPr>
        <p:spPr>
          <a:xfrm>
            <a:off x="4797269" y="2241749"/>
            <a:ext cx="1232971" cy="12262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6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35" name="円/楕円 34"/>
          <p:cNvSpPr/>
          <p:nvPr/>
        </p:nvSpPr>
        <p:spPr>
          <a:xfrm>
            <a:off x="4797269" y="3487310"/>
            <a:ext cx="1232971" cy="12262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6000" b="1" dirty="0">
              <a:latin typeface="HG丸ｺﾞｼｯｸM-PRO" panose="020F0600000000000000" pitchFamily="50" charset="-128"/>
              <a:ea typeface="HG丸ｺﾞｼｯｸM-PRO" panose="020F0600000000000000" pitchFamily="50" charset="-128"/>
            </a:endParaRPr>
          </a:p>
        </p:txBody>
      </p:sp>
      <p:sp>
        <p:nvSpPr>
          <p:cNvPr id="36" name="テキスト ボックス 35"/>
          <p:cNvSpPr txBox="1"/>
          <p:nvPr/>
        </p:nvSpPr>
        <p:spPr>
          <a:xfrm>
            <a:off x="5656682" y="334526"/>
            <a:ext cx="1009956" cy="523220"/>
          </a:xfrm>
          <a:prstGeom prst="rect">
            <a:avLst/>
          </a:prstGeom>
          <a:noFill/>
        </p:spPr>
        <p:txBody>
          <a:bodyPr wrap="square" rtlCol="0">
            <a:spAutoFit/>
          </a:bodyPr>
          <a:lstStyle/>
          <a:p>
            <a:pPr algn="ctr"/>
            <a:r>
              <a:rPr kumimoji="1" lang="ja-JP" altLang="en-US" sz="2800" b="1" dirty="0">
                <a:solidFill>
                  <a:srgbClr val="FFC000"/>
                </a:solidFill>
                <a:latin typeface="HG丸ｺﾞｼｯｸM-PRO" panose="020F0600000000000000" pitchFamily="50" charset="-128"/>
                <a:ea typeface="HG丸ｺﾞｼｯｸM-PRO" panose="020F0600000000000000" pitchFamily="50" charset="-128"/>
              </a:rPr>
              <a:t>個別</a:t>
            </a:r>
          </a:p>
        </p:txBody>
      </p:sp>
      <p:sp>
        <p:nvSpPr>
          <p:cNvPr id="37" name="テキスト ボックス 36"/>
          <p:cNvSpPr txBox="1"/>
          <p:nvPr/>
        </p:nvSpPr>
        <p:spPr>
          <a:xfrm>
            <a:off x="4902970" y="980542"/>
            <a:ext cx="1232971" cy="1107996"/>
          </a:xfrm>
          <a:prstGeom prst="rect">
            <a:avLst/>
          </a:prstGeom>
          <a:noFill/>
        </p:spPr>
        <p:txBody>
          <a:bodyPr wrap="square" rtlCol="0">
            <a:spAutoFit/>
          </a:bodyPr>
          <a:lstStyle/>
          <a:p>
            <a:r>
              <a:rPr lang="ja-JP" altLang="en-US" sz="6600" b="1" dirty="0">
                <a:solidFill>
                  <a:schemeClr val="bg1"/>
                </a:solidFill>
                <a:latin typeface="HG丸ｺﾞｼｯｸM-PRO" panose="020F0600000000000000" pitchFamily="50" charset="-128"/>
                <a:ea typeface="HG丸ｺﾞｼｯｸM-PRO" panose="020F0600000000000000" pitchFamily="50" charset="-128"/>
              </a:rPr>
              <a:t>園</a:t>
            </a:r>
            <a:endParaRPr lang="en-US" altLang="ja-JP" sz="66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38" name="正方形/長方形 37"/>
          <p:cNvSpPr/>
          <p:nvPr/>
        </p:nvSpPr>
        <p:spPr>
          <a:xfrm>
            <a:off x="4891745" y="2249840"/>
            <a:ext cx="1033659" cy="1107996"/>
          </a:xfrm>
          <a:prstGeom prst="rect">
            <a:avLst/>
          </a:prstGeom>
        </p:spPr>
        <p:txBody>
          <a:bodyPr wrap="square">
            <a:spAutoFit/>
          </a:bodyPr>
          <a:lstStyle/>
          <a:p>
            <a:r>
              <a:rPr lang="ja-JP" altLang="en-US" sz="6600" b="1" dirty="0">
                <a:solidFill>
                  <a:schemeClr val="bg1"/>
                </a:solidFill>
                <a:latin typeface="HG丸ｺﾞｼｯｸM-PRO" panose="020F0600000000000000" pitchFamily="50" charset="-128"/>
                <a:ea typeface="HG丸ｺﾞｼｯｸM-PRO" panose="020F0600000000000000" pitchFamily="50" charset="-128"/>
              </a:rPr>
              <a:t>見</a:t>
            </a:r>
            <a:endParaRPr lang="en-US" altLang="ja-JP" sz="66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39" name="正方形/長方形 38"/>
          <p:cNvSpPr/>
          <p:nvPr/>
        </p:nvSpPr>
        <p:spPr>
          <a:xfrm>
            <a:off x="4891147" y="3495126"/>
            <a:ext cx="1034257" cy="1107996"/>
          </a:xfrm>
          <a:prstGeom prst="rect">
            <a:avLst/>
          </a:prstGeom>
        </p:spPr>
        <p:txBody>
          <a:bodyPr wrap="none">
            <a:spAutoFit/>
          </a:bodyPr>
          <a:lstStyle/>
          <a:p>
            <a:r>
              <a:rPr lang="ja-JP" altLang="en-US" sz="6600" b="1" dirty="0">
                <a:solidFill>
                  <a:schemeClr val="bg1"/>
                </a:solidFill>
                <a:latin typeface="HG丸ｺﾞｼｯｸM-PRO" panose="020F0600000000000000" pitchFamily="50" charset="-128"/>
                <a:ea typeface="HG丸ｺﾞｼｯｸM-PRO" panose="020F0600000000000000" pitchFamily="50" charset="-128"/>
              </a:rPr>
              <a:t>学</a:t>
            </a:r>
            <a:endParaRPr lang="en-US" altLang="ja-JP" sz="66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41" name="正方形/長方形 40"/>
          <p:cNvSpPr/>
          <p:nvPr/>
        </p:nvSpPr>
        <p:spPr>
          <a:xfrm rot="19986851">
            <a:off x="3732759" y="485505"/>
            <a:ext cx="1107996" cy="646331"/>
          </a:xfrm>
          <a:prstGeom prst="rect">
            <a:avLst/>
          </a:prstGeom>
        </p:spPr>
        <p:txBody>
          <a:bodyPr wrap="none">
            <a:spAutoFit/>
          </a:bodyPr>
          <a:lstStyle/>
          <a:p>
            <a:pPr algn="ctr"/>
            <a:r>
              <a:rPr lang="ja-JP" altLang="en-US" b="1" dirty="0">
                <a:solidFill>
                  <a:schemeClr val="bg1"/>
                </a:solidFill>
                <a:effectLst>
                  <a:glow rad="152400">
                    <a:srgbClr val="F95151">
                      <a:alpha val="89000"/>
                    </a:srgbClr>
                  </a:glow>
                </a:effectLst>
                <a:latin typeface="Meiryo UI" panose="020B0604030504040204" pitchFamily="50" charset="-128"/>
                <a:ea typeface="Meiryo UI" panose="020B0604030504040204" pitchFamily="50" charset="-128"/>
              </a:rPr>
              <a:t>１日１組</a:t>
            </a:r>
            <a:endParaRPr lang="en-US" altLang="ja-JP" b="1" dirty="0">
              <a:solidFill>
                <a:schemeClr val="bg1"/>
              </a:solidFill>
              <a:effectLst>
                <a:glow rad="152400">
                  <a:srgbClr val="F95151">
                    <a:alpha val="89000"/>
                  </a:srgbClr>
                </a:glow>
              </a:effectLst>
              <a:latin typeface="Meiryo UI" panose="020B0604030504040204" pitchFamily="50" charset="-128"/>
              <a:ea typeface="Meiryo UI" panose="020B0604030504040204" pitchFamily="50" charset="-128"/>
            </a:endParaRPr>
          </a:p>
          <a:p>
            <a:pPr algn="ctr"/>
            <a:r>
              <a:rPr lang="ja-JP" altLang="en-US" b="1" dirty="0">
                <a:solidFill>
                  <a:schemeClr val="bg1"/>
                </a:solidFill>
                <a:effectLst>
                  <a:glow rad="152400">
                    <a:srgbClr val="F95151">
                      <a:alpha val="89000"/>
                    </a:srgbClr>
                  </a:glow>
                </a:effectLst>
                <a:latin typeface="Meiryo UI" panose="020B0604030504040204" pitchFamily="50" charset="-128"/>
                <a:ea typeface="Meiryo UI" panose="020B0604030504040204" pitchFamily="50" charset="-128"/>
              </a:rPr>
              <a:t>限定</a:t>
            </a:r>
          </a:p>
        </p:txBody>
      </p:sp>
      <p:cxnSp>
        <p:nvCxnSpPr>
          <p:cNvPr id="44" name="直線コネクタ 43"/>
          <p:cNvCxnSpPr/>
          <p:nvPr/>
        </p:nvCxnSpPr>
        <p:spPr>
          <a:xfrm>
            <a:off x="3505717" y="857746"/>
            <a:ext cx="564456" cy="383182"/>
          </a:xfrm>
          <a:prstGeom prst="line">
            <a:avLst/>
          </a:prstGeom>
          <a:ln w="28575">
            <a:solidFill>
              <a:schemeClr val="bg1"/>
            </a:solidFill>
          </a:ln>
          <a:effectLst>
            <a:glow rad="101600">
              <a:srgbClr val="FF0000">
                <a:alpha val="88000"/>
              </a:srgbClr>
            </a:glow>
          </a:effectLst>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H="1" flipV="1">
            <a:off x="4804339" y="221190"/>
            <a:ext cx="37870" cy="610233"/>
          </a:xfrm>
          <a:prstGeom prst="line">
            <a:avLst/>
          </a:prstGeom>
          <a:ln w="28575">
            <a:solidFill>
              <a:schemeClr val="bg1"/>
            </a:solidFill>
          </a:ln>
          <a:effectLst>
            <a:glow rad="101600">
              <a:srgbClr val="FF0000">
                <a:alpha val="88000"/>
              </a:srgbClr>
            </a:glow>
          </a:effectLst>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DC70BB3D-14EB-4933-A10F-58F06EF80E8F}"/>
              </a:ext>
            </a:extLst>
          </p:cNvPr>
          <p:cNvSpPr txBox="1"/>
          <p:nvPr/>
        </p:nvSpPr>
        <p:spPr>
          <a:xfrm>
            <a:off x="64710" y="3612682"/>
            <a:ext cx="4599336" cy="1107996"/>
          </a:xfrm>
          <a:prstGeom prst="rect">
            <a:avLst/>
          </a:prstGeom>
          <a:noFill/>
        </p:spPr>
        <p:txBody>
          <a:bodyPr wrap="none" rtlCol="0">
            <a:spAutoFit/>
          </a:bodyPr>
          <a:lstStyle/>
          <a:p>
            <a:r>
              <a:rPr kumimoji="1" lang="ja-JP" altLang="en-US" dirty="0">
                <a:solidFill>
                  <a:schemeClr val="bg1"/>
                </a:solidFill>
                <a:effectLst>
                  <a:glow rad="139700">
                    <a:srgbClr val="FF0000">
                      <a:alpha val="88000"/>
                    </a:srgbClr>
                  </a:glow>
                </a:effectLst>
                <a:latin typeface="HGP創英角ｺﾞｼｯｸUB" panose="020B0900000000000000" pitchFamily="50" charset="-128"/>
                <a:ea typeface="HGP創英角ｺﾞｼｯｸUB" panose="020B0900000000000000" pitchFamily="50" charset="-128"/>
              </a:rPr>
              <a:t>個別だからこそ、</a:t>
            </a:r>
            <a:endParaRPr kumimoji="1" lang="en-US" altLang="ja-JP" dirty="0">
              <a:solidFill>
                <a:schemeClr val="bg1"/>
              </a:solidFill>
              <a:effectLst>
                <a:glow rad="139700">
                  <a:srgbClr val="FF0000">
                    <a:alpha val="88000"/>
                  </a:srgbClr>
                </a:glow>
              </a:effectLst>
              <a:latin typeface="HGP創英角ｺﾞｼｯｸUB" panose="020B0900000000000000" pitchFamily="50" charset="-128"/>
              <a:ea typeface="HGP創英角ｺﾞｼｯｸUB" panose="020B0900000000000000" pitchFamily="50" charset="-128"/>
            </a:endParaRPr>
          </a:p>
          <a:p>
            <a:r>
              <a:rPr lang="ja-JP" altLang="en-US" sz="2400" dirty="0">
                <a:solidFill>
                  <a:schemeClr val="bg1"/>
                </a:solidFill>
                <a:effectLst>
                  <a:glow rad="139700">
                    <a:srgbClr val="FF0000">
                      <a:alpha val="88000"/>
                    </a:srgbClr>
                  </a:glow>
                </a:effectLst>
                <a:latin typeface="HGP創英角ｺﾞｼｯｸUB" panose="020B0900000000000000" pitchFamily="50" charset="-128"/>
                <a:ea typeface="HGP創英角ｺﾞｼｯｸUB" panose="020B0900000000000000" pitchFamily="50" charset="-128"/>
              </a:rPr>
              <a:t>“じっくり”</a:t>
            </a:r>
            <a:r>
              <a:rPr lang="ja-JP" altLang="en-US" dirty="0">
                <a:solidFill>
                  <a:schemeClr val="bg1"/>
                </a:solidFill>
                <a:effectLst>
                  <a:glow rad="139700">
                    <a:srgbClr val="FF0000">
                      <a:alpha val="88000"/>
                    </a:srgbClr>
                  </a:glow>
                </a:effectLst>
                <a:latin typeface="HGP創英角ｺﾞｼｯｸUB" panose="020B0900000000000000" pitchFamily="50" charset="-128"/>
                <a:ea typeface="HGP創英角ｺﾞｼｯｸUB" panose="020B0900000000000000" pitchFamily="50" charset="-128"/>
              </a:rPr>
              <a:t>と見学ができ、</a:t>
            </a:r>
            <a:endParaRPr lang="en-US" altLang="ja-JP" dirty="0">
              <a:solidFill>
                <a:schemeClr val="bg1"/>
              </a:solidFill>
              <a:effectLst>
                <a:glow rad="139700">
                  <a:srgbClr val="FF0000">
                    <a:alpha val="88000"/>
                  </a:srgbClr>
                </a:glow>
              </a:effectLst>
              <a:latin typeface="HGP創英角ｺﾞｼｯｸUB" panose="020B0900000000000000" pitchFamily="50" charset="-128"/>
              <a:ea typeface="HGP創英角ｺﾞｼｯｸUB" panose="020B0900000000000000" pitchFamily="50" charset="-128"/>
            </a:endParaRPr>
          </a:p>
          <a:p>
            <a:r>
              <a:rPr kumimoji="1" lang="ja-JP" altLang="en-US" sz="2400" dirty="0">
                <a:solidFill>
                  <a:schemeClr val="bg1"/>
                </a:solidFill>
                <a:effectLst>
                  <a:glow rad="139700">
                    <a:srgbClr val="FF0000">
                      <a:alpha val="88000"/>
                    </a:srgbClr>
                  </a:glow>
                </a:effectLst>
                <a:latin typeface="HGP創英角ｺﾞｼｯｸUB" panose="020B0900000000000000" pitchFamily="50" charset="-128"/>
                <a:ea typeface="HGP創英角ｺﾞｼｯｸUB" panose="020B0900000000000000" pitchFamily="50" charset="-128"/>
              </a:rPr>
              <a:t>“しっかり”</a:t>
            </a:r>
            <a:r>
              <a:rPr kumimoji="1" lang="ja-JP" altLang="en-US" dirty="0">
                <a:solidFill>
                  <a:schemeClr val="bg1"/>
                </a:solidFill>
                <a:effectLst>
                  <a:glow rad="139700">
                    <a:srgbClr val="FF0000">
                      <a:alpha val="88000"/>
                    </a:srgbClr>
                  </a:glow>
                </a:effectLst>
                <a:latin typeface="HGP創英角ｺﾞｼｯｸUB" panose="020B0900000000000000" pitchFamily="50" charset="-128"/>
                <a:ea typeface="HGP創英角ｺﾞｼｯｸUB" panose="020B0900000000000000" pitchFamily="50" charset="-128"/>
              </a:rPr>
              <a:t>とコミュニケーションが取れます！</a:t>
            </a:r>
            <a:endParaRPr kumimoji="1" lang="en-US" altLang="ja-JP" dirty="0">
              <a:solidFill>
                <a:schemeClr val="bg1"/>
              </a:solidFill>
              <a:effectLst>
                <a:glow rad="139700">
                  <a:srgbClr val="FF0000">
                    <a:alpha val="88000"/>
                  </a:srgbClr>
                </a:glow>
              </a:effectLst>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44069705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161</TotalTime>
  <Words>320</Words>
  <Application>Microsoft Office PowerPoint</Application>
  <PresentationFormat>A4 210 x 297 mm</PresentationFormat>
  <Paragraphs>47</Paragraphs>
  <Slides>1</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A-OTF UD新丸ゴ Pro DB</vt:lpstr>
      <vt:lpstr>HGP創英角ｺﾞｼｯｸUB</vt:lpstr>
      <vt:lpstr>HG丸ｺﾞｼｯｸM-PRO</vt:lpstr>
      <vt:lpstr>Meiryo UI</vt:lpstr>
      <vt:lpstr>富士ポップ</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watanabe@gclip.net</cp:lastModifiedBy>
  <cp:revision>18</cp:revision>
  <dcterms:created xsi:type="dcterms:W3CDTF">2021-07-07T00:39:26Z</dcterms:created>
  <dcterms:modified xsi:type="dcterms:W3CDTF">2021-07-29T04:45:06Z</dcterms:modified>
</cp:coreProperties>
</file>