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59" r:id="rId3"/>
    <p:sldId id="261" r:id="rId4"/>
    <p:sldId id="278" r:id="rId5"/>
    <p:sldId id="262" r:id="rId6"/>
    <p:sldId id="276" r:id="rId7"/>
    <p:sldId id="263" r:id="rId8"/>
    <p:sldId id="275" r:id="rId9"/>
    <p:sldId id="266" r:id="rId10"/>
    <p:sldId id="271" r:id="rId11"/>
    <p:sldId id="277" r:id="rId12"/>
    <p:sldId id="257" r:id="rId13"/>
  </p:sldIdLst>
  <p:sldSz cx="5327650"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217"/>
    <a:srgbClr val="F2C351"/>
    <a:srgbClr val="7A9311"/>
    <a:srgbClr val="E1AE8C"/>
    <a:srgbClr val="FF99CC"/>
    <a:srgbClr val="B4DFFF"/>
    <a:srgbClr val="F5D177"/>
    <a:srgbClr val="1D1E1D"/>
    <a:srgbClr val="A0C2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2" autoAdjust="0"/>
    <p:restoredTop sz="94660"/>
  </p:normalViewPr>
  <p:slideViewPr>
    <p:cSldViewPr snapToGrid="0">
      <p:cViewPr varScale="1">
        <p:scale>
          <a:sx n="90" d="100"/>
          <a:sy n="90" d="100"/>
        </p:scale>
        <p:origin x="23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ja-JP" altLang="en-US"/>
              <a:t>マスター タイトルの書式設定</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398517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28118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13448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160259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200605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381464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4" name="Content Placeholder 3"/>
          <p:cNvSpPr>
            <a:spLocks noGrp="1"/>
          </p:cNvSpPr>
          <p:nvPr>
            <p:ph sz="half" idx="2"/>
          </p:nvPr>
        </p:nvSpPr>
        <p:spPr>
          <a:xfrm>
            <a:off x="366971" y="2761381"/>
            <a:ext cx="22538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6" name="Content Placeholder 5"/>
          <p:cNvSpPr>
            <a:spLocks noGrp="1"/>
          </p:cNvSpPr>
          <p:nvPr>
            <p:ph sz="quarter" idx="4"/>
          </p:nvPr>
        </p:nvSpPr>
        <p:spPr>
          <a:xfrm>
            <a:off x="2697123" y="2761381"/>
            <a:ext cx="22649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148417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287390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7729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1974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46AF2D-9AE0-4AA7-A6D1-F43A011D37A6}" type="datetimeFigureOut">
              <a:rPr kumimoji="1" lang="ja-JP" altLang="en-US" smtClean="0"/>
              <a:t>2021/9/2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396672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5246AF2D-9AE0-4AA7-A6D1-F43A011D37A6}" type="datetimeFigureOut">
              <a:rPr kumimoji="1" lang="ja-JP" altLang="en-US" smtClean="0"/>
              <a:t>2021/9/2</a:t>
            </a:fld>
            <a:endParaRPr kumimoji="1" lang="ja-JP" altLang="en-US"/>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764A8D75-727B-41CD-B08A-1D18F09D9266}" type="slidenum">
              <a:rPr kumimoji="1" lang="ja-JP" altLang="en-US" smtClean="0"/>
              <a:t>‹#›</a:t>
            </a:fld>
            <a:endParaRPr kumimoji="1" lang="ja-JP" altLang="en-US"/>
          </a:p>
        </p:txBody>
      </p:sp>
    </p:spTree>
    <p:extLst>
      <p:ext uri="{BB962C8B-B14F-4D97-AF65-F5344CB8AC3E}">
        <p14:creationId xmlns:p14="http://schemas.microsoft.com/office/powerpoint/2010/main" val="3351311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32729" rtl="0" eaLnBrk="1" latinLnBrk="0" hangingPunct="1">
        <a:lnSpc>
          <a:spcPct val="90000"/>
        </a:lnSpc>
        <a:spcBef>
          <a:spcPct val="0"/>
        </a:spcBef>
        <a:buNone/>
        <a:defRPr kumimoji="1"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kumimoji="1"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kumimoji="1"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kumimoji="1"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9pPr>
    </p:bodyStyle>
    <p:otherStyle>
      <a:defPPr>
        <a:defRPr lang="en-US"/>
      </a:defPPr>
      <a:lvl1pPr marL="0" algn="l" defTabSz="532729" rtl="0" eaLnBrk="1" latinLnBrk="0" hangingPunct="1">
        <a:defRPr kumimoji="1" sz="1049" kern="1200">
          <a:solidFill>
            <a:schemeClr val="tx1"/>
          </a:solidFill>
          <a:latin typeface="+mn-lt"/>
          <a:ea typeface="+mn-ea"/>
          <a:cs typeface="+mn-cs"/>
        </a:defRPr>
      </a:lvl1pPr>
      <a:lvl2pPr marL="266365" algn="l" defTabSz="532729" rtl="0" eaLnBrk="1" latinLnBrk="0" hangingPunct="1">
        <a:defRPr kumimoji="1" sz="1049" kern="1200">
          <a:solidFill>
            <a:schemeClr val="tx1"/>
          </a:solidFill>
          <a:latin typeface="+mn-lt"/>
          <a:ea typeface="+mn-ea"/>
          <a:cs typeface="+mn-cs"/>
        </a:defRPr>
      </a:lvl2pPr>
      <a:lvl3pPr marL="532729" algn="l" defTabSz="532729" rtl="0" eaLnBrk="1" latinLnBrk="0" hangingPunct="1">
        <a:defRPr kumimoji="1" sz="1049" kern="1200">
          <a:solidFill>
            <a:schemeClr val="tx1"/>
          </a:solidFill>
          <a:latin typeface="+mn-lt"/>
          <a:ea typeface="+mn-ea"/>
          <a:cs typeface="+mn-cs"/>
        </a:defRPr>
      </a:lvl3pPr>
      <a:lvl4pPr marL="799094" algn="l" defTabSz="532729" rtl="0" eaLnBrk="1" latinLnBrk="0" hangingPunct="1">
        <a:defRPr kumimoji="1" sz="1049" kern="1200">
          <a:solidFill>
            <a:schemeClr val="tx1"/>
          </a:solidFill>
          <a:latin typeface="+mn-lt"/>
          <a:ea typeface="+mn-ea"/>
          <a:cs typeface="+mn-cs"/>
        </a:defRPr>
      </a:lvl4pPr>
      <a:lvl5pPr marL="1065459" algn="l" defTabSz="532729" rtl="0" eaLnBrk="1" latinLnBrk="0" hangingPunct="1">
        <a:defRPr kumimoji="1" sz="1049" kern="1200">
          <a:solidFill>
            <a:schemeClr val="tx1"/>
          </a:solidFill>
          <a:latin typeface="+mn-lt"/>
          <a:ea typeface="+mn-ea"/>
          <a:cs typeface="+mn-cs"/>
        </a:defRPr>
      </a:lvl5pPr>
      <a:lvl6pPr marL="1331824" algn="l" defTabSz="532729" rtl="0" eaLnBrk="1" latinLnBrk="0" hangingPunct="1">
        <a:defRPr kumimoji="1" sz="1049" kern="1200">
          <a:solidFill>
            <a:schemeClr val="tx1"/>
          </a:solidFill>
          <a:latin typeface="+mn-lt"/>
          <a:ea typeface="+mn-ea"/>
          <a:cs typeface="+mn-cs"/>
        </a:defRPr>
      </a:lvl6pPr>
      <a:lvl7pPr marL="1598188" algn="l" defTabSz="532729" rtl="0" eaLnBrk="1" latinLnBrk="0" hangingPunct="1">
        <a:defRPr kumimoji="1" sz="1049" kern="1200">
          <a:solidFill>
            <a:schemeClr val="tx1"/>
          </a:solidFill>
          <a:latin typeface="+mn-lt"/>
          <a:ea typeface="+mn-ea"/>
          <a:cs typeface="+mn-cs"/>
        </a:defRPr>
      </a:lvl7pPr>
      <a:lvl8pPr marL="1864553" algn="l" defTabSz="532729" rtl="0" eaLnBrk="1" latinLnBrk="0" hangingPunct="1">
        <a:defRPr kumimoji="1" sz="1049" kern="1200">
          <a:solidFill>
            <a:schemeClr val="tx1"/>
          </a:solidFill>
          <a:latin typeface="+mn-lt"/>
          <a:ea typeface="+mn-ea"/>
          <a:cs typeface="+mn-cs"/>
        </a:defRPr>
      </a:lvl8pPr>
      <a:lvl9pPr marL="2130918" algn="l" defTabSz="532729" rtl="0" eaLnBrk="1" latinLnBrk="0" hangingPunct="1">
        <a:defRPr kumimoji="1"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r="1487"/>
          <a:stretch/>
        </p:blipFill>
        <p:spPr>
          <a:xfrm>
            <a:off x="0" y="-2"/>
            <a:ext cx="5335229" cy="7559677"/>
          </a:xfrm>
          <a:prstGeom prst="rect">
            <a:avLst/>
          </a:prstGeom>
        </p:spPr>
      </p:pic>
      <p:sp>
        <p:nvSpPr>
          <p:cNvPr id="8" name="正方形/長方形 7">
            <a:extLst>
              <a:ext uri="{FF2B5EF4-FFF2-40B4-BE49-F238E27FC236}">
                <a16:creationId xmlns:a16="http://schemas.microsoft.com/office/drawing/2014/main" id="{6F463400-230C-424C-BD13-0F9E378D182E}"/>
              </a:ext>
            </a:extLst>
          </p:cNvPr>
          <p:cNvSpPr/>
          <p:nvPr/>
        </p:nvSpPr>
        <p:spPr>
          <a:xfrm>
            <a:off x="692753" y="451818"/>
            <a:ext cx="4186898" cy="65908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6"/>
          </a:p>
        </p:txBody>
      </p:sp>
      <p:cxnSp>
        <p:nvCxnSpPr>
          <p:cNvPr id="19" name="直線コネクタ 18">
            <a:extLst>
              <a:ext uri="{FF2B5EF4-FFF2-40B4-BE49-F238E27FC236}">
                <a16:creationId xmlns:a16="http://schemas.microsoft.com/office/drawing/2014/main" id="{5772EADE-F13A-4DB1-BB92-B55B5A8D2BB1}"/>
              </a:ext>
            </a:extLst>
          </p:cNvPr>
          <p:cNvCxnSpPr>
            <a:cxnSpLocks/>
          </p:cNvCxnSpPr>
          <p:nvPr/>
        </p:nvCxnSpPr>
        <p:spPr>
          <a:xfrm>
            <a:off x="1309854" y="1304636"/>
            <a:ext cx="28823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772F8ED-78AD-4EF6-92BA-C1518B89C7DF}"/>
              </a:ext>
            </a:extLst>
          </p:cNvPr>
          <p:cNvCxnSpPr>
            <a:cxnSpLocks/>
          </p:cNvCxnSpPr>
          <p:nvPr/>
        </p:nvCxnSpPr>
        <p:spPr>
          <a:xfrm>
            <a:off x="1345002" y="2662521"/>
            <a:ext cx="28823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C0C1D945-D5BD-464B-80DD-28A285A87287}"/>
              </a:ext>
            </a:extLst>
          </p:cNvPr>
          <p:cNvSpPr txBox="1"/>
          <p:nvPr/>
        </p:nvSpPr>
        <p:spPr>
          <a:xfrm>
            <a:off x="1534253" y="2065689"/>
            <a:ext cx="2444900" cy="523220"/>
          </a:xfrm>
          <a:prstGeom prst="rect">
            <a:avLst/>
          </a:prstGeom>
          <a:noFill/>
        </p:spPr>
        <p:txBody>
          <a:bodyPr wrap="none" rtlCol="0">
            <a:spAutoFit/>
          </a:bodyPr>
          <a:lstStyle/>
          <a:p>
            <a:pPr algn="ctr"/>
            <a:r>
              <a:rPr kumimoji="1" lang="en-US" altLang="ja-JP" sz="2800" dirty="0">
                <a:latin typeface="游ゴシック" panose="020B0400000000000000" pitchFamily="50" charset="-128"/>
                <a:ea typeface="游ゴシック" panose="020B0400000000000000" pitchFamily="50" charset="-128"/>
                <a:cs typeface="Bondi Regular" pitchFamily="2" charset="0"/>
              </a:rPr>
              <a:t>Training Note</a:t>
            </a:r>
            <a:endParaRPr kumimoji="1" lang="ja-JP" altLang="en-US" sz="2800" dirty="0">
              <a:latin typeface="游ゴシック" panose="020B0400000000000000" pitchFamily="50" charset="-128"/>
              <a:ea typeface="游ゴシック" panose="020B0400000000000000" pitchFamily="50" charset="-128"/>
              <a:cs typeface="Bondi Regular" pitchFamily="2" charset="0"/>
            </a:endParaRPr>
          </a:p>
        </p:txBody>
      </p:sp>
      <p:sp>
        <p:nvSpPr>
          <p:cNvPr id="2" name="テキスト ボックス 1">
            <a:extLst>
              <a:ext uri="{FF2B5EF4-FFF2-40B4-BE49-F238E27FC236}">
                <a16:creationId xmlns:a16="http://schemas.microsoft.com/office/drawing/2014/main" id="{018B213F-8B6A-470A-9143-F8271170061A}"/>
              </a:ext>
            </a:extLst>
          </p:cNvPr>
          <p:cNvSpPr txBox="1"/>
          <p:nvPr/>
        </p:nvSpPr>
        <p:spPr>
          <a:xfrm>
            <a:off x="1585017" y="1411789"/>
            <a:ext cx="2441694" cy="430887"/>
          </a:xfrm>
          <a:prstGeom prst="rect">
            <a:avLst/>
          </a:prstGeom>
          <a:noFill/>
        </p:spPr>
        <p:txBody>
          <a:bodyPr wrap="none" rtlCol="0">
            <a:spAutoFit/>
          </a:bodyPr>
          <a:lstStyle/>
          <a:p>
            <a:pPr algn="ctr"/>
            <a:r>
              <a:rPr kumimoji="1" lang="ja-JP" altLang="en-US" sz="1100" dirty="0">
                <a:latin typeface="游明朝" panose="02020400000000000000" pitchFamily="18" charset="-128"/>
                <a:ea typeface="游明朝" panose="02020400000000000000" pitchFamily="18" charset="-128"/>
              </a:rPr>
              <a:t>理想の実習を実現する！</a:t>
            </a:r>
            <a:endParaRPr kumimoji="1" lang="en-US" altLang="ja-JP" sz="1100" dirty="0">
              <a:latin typeface="游明朝" panose="02020400000000000000" pitchFamily="18" charset="-128"/>
              <a:ea typeface="游明朝" panose="02020400000000000000" pitchFamily="18" charset="-128"/>
            </a:endParaRPr>
          </a:p>
          <a:p>
            <a:pPr algn="ctr"/>
            <a:r>
              <a:rPr kumimoji="1" lang="ja-JP" altLang="en-US" sz="1100" dirty="0">
                <a:latin typeface="游明朝" panose="02020400000000000000" pitchFamily="18" charset="-128"/>
                <a:ea typeface="游明朝" panose="02020400000000000000" pitchFamily="18" charset="-128"/>
              </a:rPr>
              <a:t>○○幼稚園オリジナル実習ノート！</a:t>
            </a:r>
            <a:endParaRPr kumimoji="1" lang="en-US" altLang="ja-JP" sz="1100" dirty="0">
              <a:latin typeface="游明朝" panose="02020400000000000000" pitchFamily="18" charset="-128"/>
              <a:ea typeface="游明朝" panose="02020400000000000000" pitchFamily="18" charset="-128"/>
            </a:endParaRPr>
          </a:p>
        </p:txBody>
      </p:sp>
      <p:sp>
        <p:nvSpPr>
          <p:cNvPr id="16" name="正方形/長方形 15">
            <a:extLst>
              <a:ext uri="{FF2B5EF4-FFF2-40B4-BE49-F238E27FC236}">
                <a16:creationId xmlns:a16="http://schemas.microsoft.com/office/drawing/2014/main" id="{631C307B-2638-4ED2-ACCF-C9035DE18409}"/>
              </a:ext>
            </a:extLst>
          </p:cNvPr>
          <p:cNvSpPr/>
          <p:nvPr/>
        </p:nvSpPr>
        <p:spPr>
          <a:xfrm>
            <a:off x="-20659" y="-2"/>
            <a:ext cx="448000" cy="7559675"/>
          </a:xfrm>
          <a:prstGeom prst="rect">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6" dirty="0"/>
          </a:p>
        </p:txBody>
      </p:sp>
      <p:sp>
        <p:nvSpPr>
          <p:cNvPr id="3" name="正方形/長方形 2"/>
          <p:cNvSpPr/>
          <p:nvPr/>
        </p:nvSpPr>
        <p:spPr>
          <a:xfrm>
            <a:off x="1928599" y="3946793"/>
            <a:ext cx="1476338" cy="12508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a:t>幼稚園の</a:t>
            </a:r>
            <a:endParaRPr kumimoji="1" lang="en-US" altLang="ja-JP" sz="1400" dirty="0"/>
          </a:p>
          <a:p>
            <a:pPr algn="ctr"/>
            <a:r>
              <a:rPr kumimoji="1" lang="ja-JP" altLang="en-US" sz="1400" dirty="0"/>
              <a:t>ロゴ画像</a:t>
            </a:r>
          </a:p>
        </p:txBody>
      </p:sp>
    </p:spTree>
    <p:extLst>
      <p:ext uri="{BB962C8B-B14F-4D97-AF65-F5344CB8AC3E}">
        <p14:creationId xmlns:p14="http://schemas.microsoft.com/office/powerpoint/2010/main" val="61228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楕円 10">
            <a:extLst>
              <a:ext uri="{FF2B5EF4-FFF2-40B4-BE49-F238E27FC236}">
                <a16:creationId xmlns:a16="http://schemas.microsoft.com/office/drawing/2014/main" id="{D8BA8618-D5E2-4D62-B90B-F4F9E05BA678}"/>
              </a:ext>
            </a:extLst>
          </p:cNvPr>
          <p:cNvSpPr/>
          <p:nvPr/>
        </p:nvSpPr>
        <p:spPr>
          <a:xfrm>
            <a:off x="175112" y="349415"/>
            <a:ext cx="202700" cy="202700"/>
          </a:xfrm>
          <a:prstGeom prst="ellipse">
            <a:avLst/>
          </a:prstGeom>
          <a:solidFill>
            <a:srgbClr val="A0C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D</a:t>
            </a:r>
            <a:endParaRPr kumimoji="1" lang="ja-JP" altLang="en-US" dirty="0"/>
          </a:p>
        </p:txBody>
      </p:sp>
      <p:sp>
        <p:nvSpPr>
          <p:cNvPr id="12" name="テキスト ボックス 11">
            <a:extLst>
              <a:ext uri="{FF2B5EF4-FFF2-40B4-BE49-F238E27FC236}">
                <a16:creationId xmlns:a16="http://schemas.microsoft.com/office/drawing/2014/main" id="{DBD3E4DB-2C8C-409F-9D0B-F39D1591F69A}"/>
              </a:ext>
            </a:extLst>
          </p:cNvPr>
          <p:cNvSpPr txBox="1"/>
          <p:nvPr/>
        </p:nvSpPr>
        <p:spPr>
          <a:xfrm>
            <a:off x="341691" y="626414"/>
            <a:ext cx="4732217" cy="553998"/>
          </a:xfrm>
          <a:prstGeom prst="rect">
            <a:avLst/>
          </a:prstGeom>
          <a:noFill/>
        </p:spPr>
        <p:txBody>
          <a:bodyPr wrap="square" rtlCol="0">
            <a:spAutoFit/>
          </a:bodyPr>
          <a:lstStyle/>
          <a:p>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感想の欄には、実習生の活動で記述した内容をさらに詳しく書いていきます。「〇〇だと感じました。また、〇〇だと反省しました。明日の実習では、〇〇ということを意識して子どもと関わっていきたい」など目標まで具体的に書けるといいです。</a:t>
            </a:r>
            <a:endParaRPr lang="ja-JP" altLang="ja-JP" sz="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47F416F7-4B40-40BC-AC0C-4CD30D9067D2}"/>
              </a:ext>
            </a:extLst>
          </p:cNvPr>
          <p:cNvSpPr txBox="1"/>
          <p:nvPr/>
        </p:nvSpPr>
        <p:spPr>
          <a:xfrm>
            <a:off x="341691" y="308644"/>
            <a:ext cx="1247814" cy="276999"/>
          </a:xfrm>
          <a:prstGeom prst="rect">
            <a:avLst/>
          </a:prstGeom>
          <a:noFill/>
        </p:spPr>
        <p:txBody>
          <a:bodyPr wrap="square" rtlCol="0">
            <a:spAutoFit/>
          </a:bodyPr>
          <a:lstStyle/>
          <a:p>
            <a:r>
              <a:rPr lang="ja-JP" altLang="en-US" sz="12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感想</a:t>
            </a:r>
            <a:r>
              <a:rPr lang="ja-JP" altLang="en-US" sz="1200" kern="100" dirty="0">
                <a:solidFill>
                  <a:srgbClr val="A0C217"/>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・考察</a:t>
            </a:r>
            <a:endParaRPr lang="en-US" altLang="ja-JP" sz="12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14" name="四角形: 角を丸くする 13">
            <a:extLst>
              <a:ext uri="{FF2B5EF4-FFF2-40B4-BE49-F238E27FC236}">
                <a16:creationId xmlns:a16="http://schemas.microsoft.com/office/drawing/2014/main" id="{8DD2D5EA-729E-4134-B3B6-5A002FEF0B47}"/>
              </a:ext>
            </a:extLst>
          </p:cNvPr>
          <p:cNvSpPr/>
          <p:nvPr/>
        </p:nvSpPr>
        <p:spPr>
          <a:xfrm>
            <a:off x="358376" y="1535014"/>
            <a:ext cx="4715532" cy="135449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7A7DD8B-9042-4A3D-B68D-89148902C409}"/>
              </a:ext>
            </a:extLst>
          </p:cNvPr>
          <p:cNvSpPr txBox="1"/>
          <p:nvPr/>
        </p:nvSpPr>
        <p:spPr>
          <a:xfrm>
            <a:off x="421683" y="1685534"/>
            <a:ext cx="4572232" cy="1015663"/>
          </a:xfrm>
          <a:prstGeom prst="rect">
            <a:avLst/>
          </a:prstGeom>
          <a:noFill/>
        </p:spPr>
        <p:txBody>
          <a:bodyPr wrap="square">
            <a:spAutoFit/>
          </a:bodyPr>
          <a:lstStyle/>
          <a:p>
            <a:pPr algn="just"/>
            <a:r>
              <a:rPr lang="ja-JP" altLang="ja-JP" sz="1000" kern="100" dirty="0">
                <a:effectLst/>
                <a:latin typeface="+mn-ea"/>
                <a:cs typeface="Times New Roman" panose="02020603050405020304" pitchFamily="18" charset="0"/>
              </a:rPr>
              <a:t>異年齢児間ではお互いに思いやる姿が見られましたが、同年齢同士のもめごとが多いように感じました。</a:t>
            </a:r>
            <a:r>
              <a:rPr lang="ja-JP" altLang="ja-JP" sz="1000" u="sng" kern="100" dirty="0">
                <a:effectLst/>
                <a:latin typeface="+mn-ea"/>
                <a:cs typeface="Times New Roman" panose="02020603050405020304" pitchFamily="18" charset="0"/>
              </a:rPr>
              <a:t>もめている園児に私は、「どうしたらいいかな」と語りかけることが多かったのですが、第三者の別の園児に聞くことも、今後はやっていきたいと思います。</a:t>
            </a:r>
            <a:r>
              <a:rPr lang="ja-JP" altLang="ja-JP" sz="1000" kern="100" dirty="0">
                <a:effectLst/>
                <a:latin typeface="+mn-ea"/>
                <a:cs typeface="Times New Roman" panose="02020603050405020304" pitchFamily="18" charset="0"/>
              </a:rPr>
              <a:t>子どもは長時間の話し合いで疲れながらも、真剣に話し合う姿を見て、</a:t>
            </a:r>
            <a:r>
              <a:rPr lang="ja-JP" altLang="ja-JP" sz="1000" u="sng" kern="100" dirty="0">
                <a:effectLst/>
                <a:latin typeface="+mn-ea"/>
                <a:cs typeface="Times New Roman" panose="02020603050405020304" pitchFamily="18" charset="0"/>
              </a:rPr>
              <a:t>「子どもってこんなに集中力があるのだ」と想像していた子どもの姿よりもずっと集中力があることに驚きました。</a:t>
            </a:r>
          </a:p>
        </p:txBody>
      </p:sp>
      <p:sp>
        <p:nvSpPr>
          <p:cNvPr id="20" name="テキスト ボックス 19">
            <a:extLst>
              <a:ext uri="{FF2B5EF4-FFF2-40B4-BE49-F238E27FC236}">
                <a16:creationId xmlns:a16="http://schemas.microsoft.com/office/drawing/2014/main" id="{682CCA89-26EF-4460-98B9-DAF06950AF03}"/>
              </a:ext>
            </a:extLst>
          </p:cNvPr>
          <p:cNvSpPr txBox="1"/>
          <p:nvPr/>
        </p:nvSpPr>
        <p:spPr>
          <a:xfrm>
            <a:off x="324988" y="1279193"/>
            <a:ext cx="513158" cy="253916"/>
          </a:xfrm>
          <a:prstGeom prst="rect">
            <a:avLst/>
          </a:prstGeom>
          <a:noFill/>
        </p:spPr>
        <p:txBody>
          <a:bodyPr wrap="square" rtlCol="0">
            <a:spAutoFit/>
          </a:bodyPr>
          <a:lstStyle/>
          <a:p>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例）</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吹き出し: 角を丸めた四角形 20">
            <a:extLst>
              <a:ext uri="{FF2B5EF4-FFF2-40B4-BE49-F238E27FC236}">
                <a16:creationId xmlns:a16="http://schemas.microsoft.com/office/drawing/2014/main" id="{7CDFE87C-20B7-4A0F-B5BB-388AC88BB914}"/>
              </a:ext>
            </a:extLst>
          </p:cNvPr>
          <p:cNvSpPr/>
          <p:nvPr/>
        </p:nvSpPr>
        <p:spPr>
          <a:xfrm>
            <a:off x="3180556" y="1184366"/>
            <a:ext cx="1445288" cy="225542"/>
          </a:xfrm>
          <a:prstGeom prst="wedgeRoundRectCallout">
            <a:avLst>
              <a:gd name="adj1" fmla="val -42295"/>
              <a:gd name="adj2" fmla="val 137739"/>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反省と明日の目標</a:t>
            </a:r>
          </a:p>
        </p:txBody>
      </p:sp>
      <p:sp>
        <p:nvSpPr>
          <p:cNvPr id="22" name="吹き出し: 角を丸めた四角形 21">
            <a:extLst>
              <a:ext uri="{FF2B5EF4-FFF2-40B4-BE49-F238E27FC236}">
                <a16:creationId xmlns:a16="http://schemas.microsoft.com/office/drawing/2014/main" id="{DA1497ED-86F0-48FB-AC21-DA78D55C8B20}"/>
              </a:ext>
            </a:extLst>
          </p:cNvPr>
          <p:cNvSpPr/>
          <p:nvPr/>
        </p:nvSpPr>
        <p:spPr>
          <a:xfrm>
            <a:off x="1269352" y="2806424"/>
            <a:ext cx="725652" cy="225542"/>
          </a:xfrm>
          <a:prstGeom prst="wedgeRoundRectCallout">
            <a:avLst>
              <a:gd name="adj1" fmla="val 38472"/>
              <a:gd name="adj2" fmla="val -9732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気づき</a:t>
            </a:r>
          </a:p>
        </p:txBody>
      </p:sp>
      <p:graphicFrame>
        <p:nvGraphicFramePr>
          <p:cNvPr id="26" name="表 25">
            <a:extLst>
              <a:ext uri="{FF2B5EF4-FFF2-40B4-BE49-F238E27FC236}">
                <a16:creationId xmlns:a16="http://schemas.microsoft.com/office/drawing/2014/main" id="{1C32D48E-7FBE-45DF-9AE2-9E32F5E9C2F1}"/>
              </a:ext>
            </a:extLst>
          </p:cNvPr>
          <p:cNvGraphicFramePr>
            <a:graphicFrameLocks noGrp="1"/>
          </p:cNvGraphicFramePr>
          <p:nvPr>
            <p:extLst>
              <p:ext uri="{D42A27DB-BD31-4B8C-83A1-F6EECF244321}">
                <p14:modId xmlns:p14="http://schemas.microsoft.com/office/powerpoint/2010/main" val="4227708026"/>
              </p:ext>
            </p:extLst>
          </p:nvPr>
        </p:nvGraphicFramePr>
        <p:xfrm>
          <a:off x="333969" y="4491230"/>
          <a:ext cx="4650931" cy="2098546"/>
        </p:xfrm>
        <a:graphic>
          <a:graphicData uri="http://schemas.openxmlformats.org/drawingml/2006/table">
            <a:tbl>
              <a:tblPr/>
              <a:tblGrid>
                <a:gridCol w="336591">
                  <a:extLst>
                    <a:ext uri="{9D8B030D-6E8A-4147-A177-3AD203B41FA5}">
                      <a16:colId xmlns:a16="http://schemas.microsoft.com/office/drawing/2014/main" val="759891944"/>
                    </a:ext>
                  </a:extLst>
                </a:gridCol>
                <a:gridCol w="1689194">
                  <a:extLst>
                    <a:ext uri="{9D8B030D-6E8A-4147-A177-3AD203B41FA5}">
                      <a16:colId xmlns:a16="http://schemas.microsoft.com/office/drawing/2014/main" val="1122183761"/>
                    </a:ext>
                  </a:extLst>
                </a:gridCol>
                <a:gridCol w="2625146">
                  <a:extLst>
                    <a:ext uri="{9D8B030D-6E8A-4147-A177-3AD203B41FA5}">
                      <a16:colId xmlns:a16="http://schemas.microsoft.com/office/drawing/2014/main" val="567840552"/>
                    </a:ext>
                  </a:extLst>
                </a:gridCol>
              </a:tblGrid>
              <a:tr h="468725">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文体を統一する</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文末を「で、ある</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常体</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」か「です、ます</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敬体</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どちらかに統一しましょう</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657467"/>
                  </a:ext>
                </a:extLst>
              </a:tr>
              <a:tr h="513265">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ら抜き･い抜き言葉</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食べれました</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絵本を見てる</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516837"/>
                  </a:ext>
                </a:extLst>
              </a:tr>
              <a:tr h="558278">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誤字・脱字</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あやふや漢字や語句は辞書で調べましょう</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60501"/>
                  </a:ext>
                </a:extLst>
              </a:tr>
              <a:tr h="558278">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忘れやすい項目、抜けてない？</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532729"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手洗い・消毒・立つ・座るといった</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532729"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細かな行動も記録できているか確認しましょう</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94969"/>
                  </a:ext>
                </a:extLst>
              </a:tr>
            </a:tbl>
          </a:graphicData>
        </a:graphic>
      </p:graphicFrame>
      <p:sp>
        <p:nvSpPr>
          <p:cNvPr id="31" name="テキスト ボックス 30">
            <a:extLst>
              <a:ext uri="{FF2B5EF4-FFF2-40B4-BE49-F238E27FC236}">
                <a16:creationId xmlns:a16="http://schemas.microsoft.com/office/drawing/2014/main" id="{C79D797F-B43F-4509-9821-420BB29B87DF}"/>
              </a:ext>
            </a:extLst>
          </p:cNvPr>
          <p:cNvSpPr txBox="1"/>
          <p:nvPr/>
        </p:nvSpPr>
        <p:spPr>
          <a:xfrm>
            <a:off x="444897" y="3688900"/>
            <a:ext cx="1327608" cy="261610"/>
          </a:xfrm>
          <a:prstGeom prst="rect">
            <a:avLst/>
          </a:prstGeom>
          <a:noFill/>
        </p:spPr>
        <p:txBody>
          <a:bodyPr wrap="none" rtlCol="0">
            <a:spAutoFit/>
          </a:bodyPr>
          <a:lstStyle/>
          <a:p>
            <a:r>
              <a:rPr kumimoji="1" lang="ja-JP" altLang="en-US" sz="1100" dirty="0">
                <a:solidFill>
                  <a:srgbClr val="A0C217"/>
                </a:solidFill>
                <a:latin typeface="HGP創英角ｺﾞｼｯｸUB" panose="020B0900000000000000" pitchFamily="50" charset="-128"/>
                <a:ea typeface="HGP創英角ｺﾞｼｯｸUB" panose="020B0900000000000000" pitchFamily="50" charset="-128"/>
              </a:rPr>
              <a:t>提出前にチェック！</a:t>
            </a:r>
          </a:p>
        </p:txBody>
      </p:sp>
      <p:sp>
        <p:nvSpPr>
          <p:cNvPr id="36" name="テキスト ボックス 35">
            <a:extLst>
              <a:ext uri="{FF2B5EF4-FFF2-40B4-BE49-F238E27FC236}">
                <a16:creationId xmlns:a16="http://schemas.microsoft.com/office/drawing/2014/main" id="{8B1BBA97-5D3E-45B7-94CB-BDE8F9AF8349}"/>
              </a:ext>
            </a:extLst>
          </p:cNvPr>
          <p:cNvSpPr txBox="1"/>
          <p:nvPr/>
        </p:nvSpPr>
        <p:spPr>
          <a:xfrm>
            <a:off x="301669" y="4009891"/>
            <a:ext cx="4628939" cy="369332"/>
          </a:xfrm>
          <a:prstGeom prst="rect">
            <a:avLst/>
          </a:prstGeom>
          <a:noFill/>
        </p:spPr>
        <p:txBody>
          <a:bodyPr wrap="square">
            <a:spAutoFit/>
          </a:bodyPr>
          <a:lstStyle/>
          <a:p>
            <a:r>
              <a:rPr lang="ja-JP" altLang="en-US" sz="900" b="0" i="0" dirty="0">
                <a:effectLst/>
                <a:latin typeface="Meiryo UI" panose="020B0604030504040204" pitchFamily="50" charset="-128"/>
                <a:ea typeface="Meiryo UI" panose="020B0604030504040204" pitchFamily="50" charset="-128"/>
              </a:rPr>
              <a:t>書く内容ばかりに集中していると、誤字脱字があったりおかしな文章になったりしてしまうことも</a:t>
            </a:r>
            <a:r>
              <a:rPr lang="en-US" altLang="ja-JP" sz="900" b="0" i="0" dirty="0">
                <a:effectLst/>
                <a:latin typeface="Meiryo UI" panose="020B0604030504040204" pitchFamily="50" charset="-128"/>
                <a:ea typeface="Meiryo UI" panose="020B0604030504040204" pitchFamily="50" charset="-128"/>
              </a:rPr>
              <a:t>…</a:t>
            </a:r>
            <a:r>
              <a:rPr lang="ja-JP" altLang="en-US" sz="900" b="0" i="0" dirty="0">
                <a:effectLst/>
                <a:latin typeface="Meiryo UI" panose="020B0604030504040204" pitchFamily="50" charset="-128"/>
                <a:ea typeface="Meiryo UI" panose="020B0604030504040204" pitchFamily="50" charset="-128"/>
              </a:rPr>
              <a:t>。</a:t>
            </a:r>
            <a:br>
              <a:rPr lang="ja-JP" altLang="en-US" sz="900" dirty="0">
                <a:latin typeface="Meiryo UI" panose="020B0604030504040204" pitchFamily="50" charset="-128"/>
                <a:ea typeface="Meiryo UI" panose="020B0604030504040204" pitchFamily="50" charset="-128"/>
              </a:rPr>
            </a:br>
            <a:r>
              <a:rPr lang="ja-JP" altLang="en-US" sz="900" dirty="0">
                <a:latin typeface="Meiryo UI" panose="020B0604030504040204" pitchFamily="50" charset="-128"/>
                <a:ea typeface="Meiryo UI" panose="020B0604030504040204" pitchFamily="50" charset="-128"/>
              </a:rPr>
              <a:t>提出</a:t>
            </a:r>
            <a:r>
              <a:rPr lang="ja-JP" altLang="en-US" sz="900" b="0" i="0" dirty="0">
                <a:effectLst/>
                <a:latin typeface="Meiryo UI" panose="020B0604030504040204" pitchFamily="50" charset="-128"/>
                <a:ea typeface="Meiryo UI" panose="020B0604030504040204" pitchFamily="50" charset="-128"/>
              </a:rPr>
              <a:t>前に間違った表現をしていないか、確認するクセをつけましょう。</a:t>
            </a:r>
            <a:endParaRPr lang="ja-JP" altLang="en-US" sz="900" dirty="0">
              <a:latin typeface="Meiryo UI" panose="020B0604030504040204" pitchFamily="50" charset="-128"/>
              <a:ea typeface="Meiryo UI" panose="020B0604030504040204" pitchFamily="50" charset="-128"/>
            </a:endParaRPr>
          </a:p>
        </p:txBody>
      </p:sp>
      <p:pic>
        <p:nvPicPr>
          <p:cNvPr id="39" name="Picture 2" descr="鉛筆のライン・罫線の白黒イラスト | かわいい無料の白黒イラスト モノぽっと">
            <a:extLst>
              <a:ext uri="{FF2B5EF4-FFF2-40B4-BE49-F238E27FC236}">
                <a16:creationId xmlns:a16="http://schemas.microsoft.com/office/drawing/2014/main" id="{FCDADD4C-B308-4668-9C65-9AE6981345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612" b="56963"/>
          <a:stretch/>
        </p:blipFill>
        <p:spPr bwMode="auto">
          <a:xfrm>
            <a:off x="97791" y="430330"/>
            <a:ext cx="1480707" cy="22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06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5830" y="1417320"/>
            <a:ext cx="4935985" cy="2193635"/>
          </a:xfrm>
          <a:prstGeom prst="roundRect">
            <a:avLst>
              <a:gd name="adj" fmla="val 14603"/>
            </a:avLst>
          </a:prstGeom>
          <a:solidFill>
            <a:srgbClr val="F2C35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0">
            <a:extLst>
              <a:ext uri="{FF2B5EF4-FFF2-40B4-BE49-F238E27FC236}">
                <a16:creationId xmlns:a16="http://schemas.microsoft.com/office/drawing/2014/main" id="{00B6E1AD-E7A2-4B57-B4B3-3BC5D6F9FE57}"/>
              </a:ext>
            </a:extLst>
          </p:cNvPr>
          <p:cNvSpPr/>
          <p:nvPr/>
        </p:nvSpPr>
        <p:spPr>
          <a:xfrm>
            <a:off x="195831" y="241553"/>
            <a:ext cx="4935985" cy="426129"/>
          </a:xfrm>
          <a:prstGeom prst="roundRect">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〇〇幼稚園でよく使う声かけ・手遊び集</a:t>
            </a:r>
          </a:p>
        </p:txBody>
      </p:sp>
      <p:sp>
        <p:nvSpPr>
          <p:cNvPr id="17" name="テキスト ボックス 16">
            <a:extLst>
              <a:ext uri="{FF2B5EF4-FFF2-40B4-BE49-F238E27FC236}">
                <a16:creationId xmlns:a16="http://schemas.microsoft.com/office/drawing/2014/main" id="{7AB0A5F6-AEE5-4D06-A5EF-21565D8BD1F6}"/>
              </a:ext>
            </a:extLst>
          </p:cNvPr>
          <p:cNvSpPr txBox="1"/>
          <p:nvPr/>
        </p:nvSpPr>
        <p:spPr>
          <a:xfrm>
            <a:off x="195831" y="782750"/>
            <a:ext cx="4935985" cy="577081"/>
          </a:xfrm>
          <a:prstGeom prst="rect">
            <a:avLst/>
          </a:prstGeom>
          <a:noFill/>
        </p:spPr>
        <p:txBody>
          <a:bodyPr wrap="square">
            <a:spAutoFit/>
          </a:bodyPr>
          <a:lstStyle/>
          <a:p>
            <a:r>
              <a:rPr lang="ja-JP" altLang="en-US" sz="1050" b="1" dirty="0">
                <a:solidFill>
                  <a:srgbClr val="A0C217"/>
                </a:solidFill>
                <a:latin typeface="Meiryo UI" panose="020B0604030504040204" pitchFamily="50" charset="-128"/>
                <a:ea typeface="Meiryo UI" panose="020B0604030504040204" pitchFamily="50" charset="-128"/>
              </a:rPr>
              <a:t>声かけは幼稚園ごとに様々で、その園で使われる声かけを習得することで子どもたちとの心の距離を縮めることができます。短い実習期間でもたくさんの子どもたちと仲良くなれるように、〇〇幼稚園で行っている声かけをぜひ覚えてください！</a:t>
            </a:r>
            <a:endParaRPr lang="en-US" altLang="ja-JP" sz="1050" b="1" dirty="0">
              <a:solidFill>
                <a:srgbClr val="A0C217"/>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AB0A5F6-AEE5-4D06-A5EF-21565D8BD1F6}"/>
              </a:ext>
            </a:extLst>
          </p:cNvPr>
          <p:cNvSpPr txBox="1"/>
          <p:nvPr/>
        </p:nvSpPr>
        <p:spPr>
          <a:xfrm>
            <a:off x="195829" y="3797308"/>
            <a:ext cx="4935985" cy="253916"/>
          </a:xfrm>
          <a:prstGeom prst="rect">
            <a:avLst/>
          </a:prstGeom>
          <a:noFill/>
        </p:spPr>
        <p:txBody>
          <a:bodyPr wrap="square">
            <a:spAutoFit/>
          </a:bodyPr>
          <a:lstStyle/>
          <a:p>
            <a:r>
              <a:rPr lang="ja-JP" altLang="en-US" sz="1050" b="1" dirty="0">
                <a:solidFill>
                  <a:srgbClr val="A0C217"/>
                </a:solidFill>
                <a:latin typeface="Meiryo UI" panose="020B0604030504040204" pitchFamily="50" charset="-128"/>
                <a:ea typeface="Meiryo UI" panose="020B0604030504040204" pitchFamily="50" charset="-128"/>
              </a:rPr>
              <a:t>皆さんはどんな手遊びを知っていますか？〇〇幼稚園ではよくこんな手遊びを行います！</a:t>
            </a:r>
            <a:endParaRPr lang="en-US" altLang="ja-JP" sz="1050" b="1" dirty="0">
              <a:solidFill>
                <a:srgbClr val="A0C217"/>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AB0A5F6-AEE5-4D06-A5EF-21565D8BD1F6}"/>
              </a:ext>
            </a:extLst>
          </p:cNvPr>
          <p:cNvSpPr txBox="1"/>
          <p:nvPr/>
        </p:nvSpPr>
        <p:spPr>
          <a:xfrm>
            <a:off x="320041" y="1468556"/>
            <a:ext cx="4663440" cy="1384995"/>
          </a:xfrm>
          <a:prstGeom prst="rect">
            <a:avLst/>
          </a:prstGeom>
          <a:noFill/>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声の大きさ</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〇〇幼稚園では、声のボリュームを小さいほうから順番に、⓪ニンジャさん①アリさん②ネズミさん③ネコさん④ゾウさんに分けています。</a:t>
            </a:r>
            <a:endParaRPr lang="en-US" altLang="ja-JP" sz="1050" dirty="0">
              <a:latin typeface="Meiryo UI" panose="020B0604030504040204" pitchFamily="50" charset="-128"/>
              <a:ea typeface="Meiryo UI" panose="020B0604030504040204" pitchFamily="50" charset="-128"/>
            </a:endParaRPr>
          </a:p>
          <a:p>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rPr>
              <a:t>例：「隣でお友達が寝ているからアリさんの声にしようね～」</a:t>
            </a:r>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（ここに園でよく使う声かけをお書きください）</a:t>
            </a:r>
            <a:endParaRPr lang="en-US" altLang="ja-JP" sz="1050" dirty="0">
              <a:latin typeface="Meiryo UI" panose="020B0604030504040204" pitchFamily="50" charset="-128"/>
              <a:ea typeface="Meiryo UI" panose="020B0604030504040204" pitchFamily="50" charset="-128"/>
            </a:endParaRPr>
          </a:p>
        </p:txBody>
      </p:sp>
      <p:sp>
        <p:nvSpPr>
          <p:cNvPr id="24" name="角丸四角形 23"/>
          <p:cNvSpPr/>
          <p:nvPr/>
        </p:nvSpPr>
        <p:spPr>
          <a:xfrm>
            <a:off x="195829" y="4051224"/>
            <a:ext cx="4935985" cy="3416376"/>
          </a:xfrm>
          <a:prstGeom prst="roundRect">
            <a:avLst>
              <a:gd name="adj" fmla="val 10042"/>
            </a:avLst>
          </a:prstGeom>
          <a:solidFill>
            <a:srgbClr val="F2C35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AB0A5F6-AEE5-4D06-A5EF-21565D8BD1F6}"/>
              </a:ext>
            </a:extLst>
          </p:cNvPr>
          <p:cNvSpPr txBox="1"/>
          <p:nvPr/>
        </p:nvSpPr>
        <p:spPr>
          <a:xfrm>
            <a:off x="320041" y="4095731"/>
            <a:ext cx="4663440" cy="1223412"/>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①むすんでひらいて</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軽やかで明るいメロディが子どもたちに人気です。グーパーの動きがシンプルで真似しやすいので、みんなが一緒に動いて参加できるのがポイントです。</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（ここに手遊びの紹介をお書きください）</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48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2">
            <a:extLst>
              <a:ext uri="{28A0092B-C50C-407E-A947-70E740481C1C}">
                <a14:useLocalDpi xmlns:a14="http://schemas.microsoft.com/office/drawing/2010/main" val="0"/>
              </a:ext>
            </a:extLst>
          </a:blip>
          <a:srcRect r="1487"/>
          <a:stretch/>
        </p:blipFill>
        <p:spPr>
          <a:xfrm>
            <a:off x="0" y="-2"/>
            <a:ext cx="5335229" cy="7559677"/>
          </a:xfrm>
          <a:prstGeom prst="rect">
            <a:avLst/>
          </a:prstGeom>
        </p:spPr>
      </p:pic>
      <p:sp>
        <p:nvSpPr>
          <p:cNvPr id="15" name="正方形/長方形 14">
            <a:extLst>
              <a:ext uri="{FF2B5EF4-FFF2-40B4-BE49-F238E27FC236}">
                <a16:creationId xmlns:a16="http://schemas.microsoft.com/office/drawing/2014/main" id="{1E09BEC6-C4AA-4064-B37A-BC8AA651A00A}"/>
              </a:ext>
            </a:extLst>
          </p:cNvPr>
          <p:cNvSpPr/>
          <p:nvPr/>
        </p:nvSpPr>
        <p:spPr>
          <a:xfrm>
            <a:off x="4879650" y="-1"/>
            <a:ext cx="448000" cy="7559675"/>
          </a:xfrm>
          <a:prstGeom prst="rect">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6"/>
          </a:p>
        </p:txBody>
      </p:sp>
      <p:sp>
        <p:nvSpPr>
          <p:cNvPr id="2" name="テキスト ボックス 1">
            <a:extLst>
              <a:ext uri="{FF2B5EF4-FFF2-40B4-BE49-F238E27FC236}">
                <a16:creationId xmlns:a16="http://schemas.microsoft.com/office/drawing/2014/main" id="{D0011EFB-943B-4CF4-A32C-8096CC7E8693}"/>
              </a:ext>
            </a:extLst>
          </p:cNvPr>
          <p:cNvSpPr txBox="1"/>
          <p:nvPr/>
        </p:nvSpPr>
        <p:spPr>
          <a:xfrm>
            <a:off x="692116" y="6724984"/>
            <a:ext cx="1620957" cy="461665"/>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学校法人〇〇学園</a:t>
            </a:r>
            <a:endParaRPr kumimoji="1" lang="en-US" altLang="ja-JP" sz="1400" dirty="0">
              <a:latin typeface="游明朝" panose="02020400000000000000" pitchFamily="18" charset="-128"/>
              <a:ea typeface="游明朝" panose="02020400000000000000" pitchFamily="18" charset="-128"/>
            </a:endParaRPr>
          </a:p>
          <a:p>
            <a:r>
              <a:rPr kumimoji="1" lang="ja-JP" altLang="en-US" sz="1000" dirty="0">
                <a:latin typeface="游明朝" panose="02020400000000000000" pitchFamily="18" charset="-128"/>
                <a:ea typeface="游明朝" panose="02020400000000000000" pitchFamily="18" charset="-128"/>
              </a:rPr>
              <a:t>〇〇幼稚園</a:t>
            </a:r>
            <a:endParaRPr kumimoji="1" lang="en-US" altLang="ja-JP" sz="1000" dirty="0">
              <a:latin typeface="游明朝" panose="02020400000000000000" pitchFamily="18" charset="-128"/>
              <a:ea typeface="游明朝" panose="02020400000000000000" pitchFamily="18" charset="-128"/>
            </a:endParaRPr>
          </a:p>
        </p:txBody>
      </p:sp>
      <p:sp>
        <p:nvSpPr>
          <p:cNvPr id="7" name="テキスト ボックス 6">
            <a:extLst>
              <a:ext uri="{FF2B5EF4-FFF2-40B4-BE49-F238E27FC236}">
                <a16:creationId xmlns:a16="http://schemas.microsoft.com/office/drawing/2014/main" id="{441D315E-7436-4345-809B-76BEAD71B287}"/>
              </a:ext>
            </a:extLst>
          </p:cNvPr>
          <p:cNvSpPr txBox="1"/>
          <p:nvPr/>
        </p:nvSpPr>
        <p:spPr>
          <a:xfrm>
            <a:off x="2657159" y="7028818"/>
            <a:ext cx="787395" cy="338554"/>
          </a:xfrm>
          <a:prstGeom prst="rect">
            <a:avLst/>
          </a:prstGeom>
          <a:noFill/>
        </p:spPr>
        <p:txBody>
          <a:bodyPr wrap="none" rtlCol="0">
            <a:spAutoFit/>
          </a:bodyPr>
          <a:lstStyle/>
          <a:p>
            <a:r>
              <a:rPr kumimoji="1" lang="en-US" altLang="ja-JP" sz="1600" dirty="0">
                <a:latin typeface="+mn-ea"/>
                <a:cs typeface="Bondi Regular" pitchFamily="2" charset="0"/>
              </a:rPr>
              <a:t>NAME</a:t>
            </a:r>
            <a:endParaRPr kumimoji="1" lang="ja-JP" altLang="en-US" sz="1600" dirty="0">
              <a:latin typeface="+mn-ea"/>
              <a:cs typeface="Bondi Regular" pitchFamily="2" charset="0"/>
            </a:endParaRPr>
          </a:p>
        </p:txBody>
      </p:sp>
      <p:cxnSp>
        <p:nvCxnSpPr>
          <p:cNvPr id="4" name="直線コネクタ 3">
            <a:extLst>
              <a:ext uri="{FF2B5EF4-FFF2-40B4-BE49-F238E27FC236}">
                <a16:creationId xmlns:a16="http://schemas.microsoft.com/office/drawing/2014/main" id="{8B7F2EA5-EAAB-4B68-8B24-C3355E1AF459}"/>
              </a:ext>
            </a:extLst>
          </p:cNvPr>
          <p:cNvCxnSpPr>
            <a:cxnSpLocks/>
          </p:cNvCxnSpPr>
          <p:nvPr/>
        </p:nvCxnSpPr>
        <p:spPr>
          <a:xfrm>
            <a:off x="2730743" y="7360299"/>
            <a:ext cx="2059708" cy="0"/>
          </a:xfrm>
          <a:prstGeom prst="line">
            <a:avLst/>
          </a:prstGeom>
          <a:ln w="19050">
            <a:solidFill>
              <a:srgbClr val="7A931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52116" y="6685816"/>
            <a:ext cx="540000" cy="540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900" dirty="0"/>
              <a:t>幼稚園のロゴ</a:t>
            </a:r>
          </a:p>
        </p:txBody>
      </p:sp>
      <p:pic>
        <p:nvPicPr>
          <p:cNvPr id="10" name="Picture 4" descr="手書きのシンプルなふきだし素材 | illust Recipe | ふきだし 素材, ふきだし, 吹き出し イラスト">
            <a:extLst>
              <a:ext uri="{FF2B5EF4-FFF2-40B4-BE49-F238E27FC236}">
                <a16:creationId xmlns:a16="http://schemas.microsoft.com/office/drawing/2014/main" id="{A331CDF2-8F3C-42F0-8726-5386A05E40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36" t="27053" r="8346" b="9749"/>
          <a:stretch/>
        </p:blipFill>
        <p:spPr bwMode="auto">
          <a:xfrm rot="20423676">
            <a:off x="354745" y="1831918"/>
            <a:ext cx="1431359" cy="108699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F3845A60-5CF8-4634-BBF5-25E00414142F}"/>
              </a:ext>
            </a:extLst>
          </p:cNvPr>
          <p:cNvSpPr txBox="1"/>
          <p:nvPr/>
        </p:nvSpPr>
        <p:spPr>
          <a:xfrm rot="20193468">
            <a:off x="465130" y="2015560"/>
            <a:ext cx="1210588" cy="646331"/>
          </a:xfrm>
          <a:prstGeom prst="rect">
            <a:avLst/>
          </a:prstGeom>
          <a:noFill/>
        </p:spPr>
        <p:txBody>
          <a:bodyPr wrap="none" rtlCol="0">
            <a:spAutoFit/>
          </a:bodyPr>
          <a:lstStyle/>
          <a:p>
            <a:pPr algn="ctr"/>
            <a:r>
              <a:rPr kumimoji="1" lang="ja-JP" altLang="en-US" sz="2000" dirty="0">
                <a:latin typeface="+mn-ea"/>
              </a:rPr>
              <a:t>公式</a:t>
            </a:r>
            <a:r>
              <a:rPr kumimoji="1" lang="en-US" altLang="ja-JP" sz="2000" dirty="0">
                <a:latin typeface="+mn-ea"/>
              </a:rPr>
              <a:t>HP</a:t>
            </a:r>
          </a:p>
          <a:p>
            <a:pPr algn="ctr"/>
            <a:r>
              <a:rPr kumimoji="1" lang="ja-JP" altLang="en-US" sz="1600" dirty="0">
                <a:latin typeface="+mn-ea"/>
              </a:rPr>
              <a:t>はこちら！</a:t>
            </a:r>
            <a:endParaRPr kumimoji="1" lang="en-US" altLang="ja-JP" dirty="0">
              <a:latin typeface="+mn-ea"/>
            </a:endParaRPr>
          </a:p>
        </p:txBody>
      </p:sp>
      <p:sp>
        <p:nvSpPr>
          <p:cNvPr id="14" name="テキスト ボックス 13">
            <a:extLst>
              <a:ext uri="{FF2B5EF4-FFF2-40B4-BE49-F238E27FC236}">
                <a16:creationId xmlns:a16="http://schemas.microsoft.com/office/drawing/2014/main" id="{AC3D5557-00A7-4F24-82E3-AC701231B084}"/>
              </a:ext>
            </a:extLst>
          </p:cNvPr>
          <p:cNvSpPr txBox="1"/>
          <p:nvPr/>
        </p:nvSpPr>
        <p:spPr>
          <a:xfrm>
            <a:off x="1348709" y="4700577"/>
            <a:ext cx="2698176" cy="738664"/>
          </a:xfrm>
          <a:prstGeom prst="rect">
            <a:avLst/>
          </a:prstGeom>
          <a:noFill/>
        </p:spPr>
        <p:txBody>
          <a:bodyPr wrap="none" rtlCol="0">
            <a:spAutoFit/>
          </a:bodyPr>
          <a:lstStyle/>
          <a:p>
            <a:pPr algn="ctr"/>
            <a:r>
              <a:rPr kumimoji="1" lang="ja-JP" altLang="en-US" sz="1400" dirty="0">
                <a:latin typeface="+mn-ea"/>
              </a:rPr>
              <a:t>実習に向けて知っておきたい、</a:t>
            </a:r>
            <a:endParaRPr kumimoji="1" lang="en-US" altLang="ja-JP" sz="1400" dirty="0">
              <a:latin typeface="+mn-ea"/>
            </a:endParaRPr>
          </a:p>
          <a:p>
            <a:pPr algn="ctr"/>
            <a:r>
              <a:rPr kumimoji="1" lang="ja-JP" altLang="en-US" sz="1400" dirty="0">
                <a:latin typeface="+mn-ea"/>
              </a:rPr>
              <a:t>１日の流れや行事予定も</a:t>
            </a:r>
            <a:endParaRPr kumimoji="1" lang="en-US" altLang="ja-JP" sz="1400" dirty="0">
              <a:latin typeface="+mn-ea"/>
            </a:endParaRPr>
          </a:p>
          <a:p>
            <a:pPr algn="ctr"/>
            <a:r>
              <a:rPr kumimoji="1" lang="ja-JP" altLang="en-US" sz="1400" dirty="0">
                <a:latin typeface="+mn-ea"/>
              </a:rPr>
              <a:t>ココからチェックできます！</a:t>
            </a:r>
          </a:p>
        </p:txBody>
      </p:sp>
      <p:sp>
        <p:nvSpPr>
          <p:cNvPr id="16" name="正方形/長方形 15"/>
          <p:cNvSpPr/>
          <p:nvPr/>
        </p:nvSpPr>
        <p:spPr>
          <a:xfrm>
            <a:off x="1777999" y="2876017"/>
            <a:ext cx="1771650" cy="17716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公式</a:t>
            </a:r>
            <a:r>
              <a:rPr kumimoji="1" lang="en-US" altLang="ja-JP" dirty="0"/>
              <a:t>HP</a:t>
            </a:r>
            <a:r>
              <a:rPr kumimoji="1" lang="ja-JP" altLang="en-US" dirty="0"/>
              <a:t>の</a:t>
            </a:r>
            <a:endParaRPr kumimoji="1" lang="en-US" altLang="ja-JP" dirty="0"/>
          </a:p>
          <a:p>
            <a:pPr algn="ctr"/>
            <a:r>
              <a:rPr kumimoji="1" lang="en-US" altLang="ja-JP" dirty="0"/>
              <a:t>QR</a:t>
            </a:r>
            <a:r>
              <a:rPr kumimoji="1" lang="ja-JP" altLang="en-US" dirty="0"/>
              <a:t>コード</a:t>
            </a:r>
          </a:p>
        </p:txBody>
      </p:sp>
    </p:spTree>
    <p:extLst>
      <p:ext uri="{BB962C8B-B14F-4D97-AF65-F5344CB8AC3E}">
        <p14:creationId xmlns:p14="http://schemas.microsoft.com/office/powerpoint/2010/main" val="307833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A2A6931-370A-45A1-AC4B-52C14B336737}"/>
              </a:ext>
            </a:extLst>
          </p:cNvPr>
          <p:cNvSpPr txBox="1"/>
          <p:nvPr/>
        </p:nvSpPr>
        <p:spPr>
          <a:xfrm>
            <a:off x="163595" y="160827"/>
            <a:ext cx="3098728" cy="461665"/>
          </a:xfrm>
          <a:prstGeom prst="rect">
            <a:avLst/>
          </a:prstGeom>
          <a:noFill/>
        </p:spPr>
        <p:txBody>
          <a:bodyPr wrap="square" rtlCol="0">
            <a:spAutoFit/>
          </a:bodyPr>
          <a:lstStyle/>
          <a:p>
            <a:pPr algn="ctr"/>
            <a:r>
              <a:rPr lang="ja-JP" altLang="en-US" sz="2000" dirty="0">
                <a:solidFill>
                  <a:srgbClr val="7A9311"/>
                </a:solidFill>
                <a:latin typeface="HGP創英角ｺﾞｼｯｸUB" panose="020B0900000000000000" pitchFamily="50" charset="-128"/>
                <a:ea typeface="HGP創英角ｺﾞｼｯｸUB" panose="020B0900000000000000" pitchFamily="50" charset="-128"/>
              </a:rPr>
              <a:t>〇〇幼稚</a:t>
            </a:r>
            <a:r>
              <a:rPr lang="ja-JP" altLang="en-US" sz="2000" b="0" i="0" dirty="0">
                <a:solidFill>
                  <a:srgbClr val="7A9311"/>
                </a:solidFill>
                <a:effectLst/>
                <a:latin typeface="HGP創英角ｺﾞｼｯｸUB" panose="020B0900000000000000" pitchFamily="50" charset="-128"/>
                <a:ea typeface="HGP創英角ｺﾞｼｯｸUB" panose="020B0900000000000000" pitchFamily="50" charset="-128"/>
              </a:rPr>
              <a:t>園冒険</a:t>
            </a:r>
            <a:r>
              <a:rPr lang="en-US" altLang="ja-JP" sz="2400" b="0" i="0" dirty="0">
                <a:solidFill>
                  <a:srgbClr val="7A9311"/>
                </a:solidFill>
                <a:effectLst/>
                <a:latin typeface="HGP創英角ｺﾞｼｯｸUB" panose="020B0900000000000000" pitchFamily="50" charset="-128"/>
                <a:ea typeface="HGP創英角ｺﾞｼｯｸUB" panose="020B0900000000000000" pitchFamily="50" charset="-128"/>
              </a:rPr>
              <a:t>MAP</a:t>
            </a:r>
            <a:endParaRPr lang="ja-JP" altLang="en-US" sz="1400" b="0" i="0" dirty="0">
              <a:solidFill>
                <a:srgbClr val="7A9311"/>
              </a:solidFill>
              <a:effectLst/>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84BFF9DD-B3DD-4006-86DC-7788890A2C5B}"/>
              </a:ext>
            </a:extLst>
          </p:cNvPr>
          <p:cNvSpPr txBox="1"/>
          <p:nvPr/>
        </p:nvSpPr>
        <p:spPr>
          <a:xfrm>
            <a:off x="203136" y="617171"/>
            <a:ext cx="3525648"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〇〇幼稚園の施設のお気に入りの場所をご紹介！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ぜひ実習期間中に園内を探索してみてくださいね！</a:t>
            </a:r>
            <a:endParaRPr kumimoji="1" lang="en-US" altLang="ja-JP" sz="1050" dirty="0">
              <a:latin typeface="Meiryo UI" panose="020B0604030504040204" pitchFamily="50" charset="-128"/>
              <a:ea typeface="Meiryo UI" panose="020B0604030504040204" pitchFamily="50" charset="-128"/>
            </a:endParaRPr>
          </a:p>
        </p:txBody>
      </p:sp>
      <p:pic>
        <p:nvPicPr>
          <p:cNvPr id="13" name="Picture 2" descr="旗のアイコン素材 | 無料のアイコンイラスト集 icon-pit">
            <a:extLst>
              <a:ext uri="{FF2B5EF4-FFF2-40B4-BE49-F238E27FC236}">
                <a16:creationId xmlns:a16="http://schemas.microsoft.com/office/drawing/2014/main" id="{11FE872E-B153-4696-88F0-11A7529E74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02491">
            <a:off x="54960" y="144796"/>
            <a:ext cx="417417" cy="41741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98792" y="1101171"/>
            <a:ext cx="3625005" cy="629343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幼稚園のマップ</a:t>
            </a:r>
          </a:p>
        </p:txBody>
      </p:sp>
      <p:grpSp>
        <p:nvGrpSpPr>
          <p:cNvPr id="5" name="グループ化 4">
            <a:extLst>
              <a:ext uri="{FF2B5EF4-FFF2-40B4-BE49-F238E27FC236}">
                <a16:creationId xmlns:a16="http://schemas.microsoft.com/office/drawing/2014/main" id="{06AE9E00-0400-486C-9BCB-535909BD994A}"/>
              </a:ext>
            </a:extLst>
          </p:cNvPr>
          <p:cNvGrpSpPr/>
          <p:nvPr/>
        </p:nvGrpSpPr>
        <p:grpSpPr>
          <a:xfrm>
            <a:off x="3453530" y="873998"/>
            <a:ext cx="834858" cy="469670"/>
            <a:chOff x="-636137" y="2464031"/>
            <a:chExt cx="834858" cy="469670"/>
          </a:xfrm>
        </p:grpSpPr>
        <p:pic>
          <p:nvPicPr>
            <p:cNvPr id="2050" name="Picture 2" descr="虫眼鏡（透明）のイラスト | フリー素材 商用利用可能【スリースターデザイン】">
              <a:extLst>
                <a:ext uri="{FF2B5EF4-FFF2-40B4-BE49-F238E27FC236}">
                  <a16:creationId xmlns:a16="http://schemas.microsoft.com/office/drawing/2014/main" id="{E1C11080-6AEE-470F-8905-35F4C84F8787}"/>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137" y="2464031"/>
              <a:ext cx="834858" cy="469670"/>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1A79D369-B165-4EBF-94B1-488EAF6F2190}"/>
                </a:ext>
              </a:extLst>
            </p:cNvPr>
            <p:cNvSpPr/>
            <p:nvPr/>
          </p:nvSpPr>
          <p:spPr>
            <a:xfrm>
              <a:off x="-363491" y="2540701"/>
              <a:ext cx="253001" cy="253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latin typeface="A-OTF UD新丸ゴ Pro DB" panose="020F0600000000000000" pitchFamily="34" charset="-128"/>
                  <a:ea typeface="A-OTF UD新丸ゴ Pro DB" panose="020F0600000000000000" pitchFamily="34" charset="-128"/>
                </a:rPr>
                <a:t>A</a:t>
              </a:r>
              <a:endParaRPr kumimoji="1" lang="ja-JP" altLang="en-US" dirty="0">
                <a:solidFill>
                  <a:srgbClr val="FF0000"/>
                </a:solidFill>
                <a:latin typeface="A-OTF UD新丸ゴ Pro DB" panose="020F0600000000000000" pitchFamily="34" charset="-128"/>
                <a:ea typeface="A-OTF UD新丸ゴ Pro DB" panose="020F0600000000000000" pitchFamily="34" charset="-128"/>
              </a:endParaRPr>
            </a:p>
          </p:txBody>
        </p:sp>
      </p:grpSp>
      <p:grpSp>
        <p:nvGrpSpPr>
          <p:cNvPr id="12" name="グループ化 11">
            <a:extLst>
              <a:ext uri="{FF2B5EF4-FFF2-40B4-BE49-F238E27FC236}">
                <a16:creationId xmlns:a16="http://schemas.microsoft.com/office/drawing/2014/main" id="{2A0A9F99-8F14-442C-8AEC-E030FCAC405B}"/>
              </a:ext>
            </a:extLst>
          </p:cNvPr>
          <p:cNvGrpSpPr/>
          <p:nvPr/>
        </p:nvGrpSpPr>
        <p:grpSpPr>
          <a:xfrm>
            <a:off x="3626124" y="2567438"/>
            <a:ext cx="834858" cy="469670"/>
            <a:chOff x="-636137" y="2464031"/>
            <a:chExt cx="834858" cy="469670"/>
          </a:xfrm>
        </p:grpSpPr>
        <p:pic>
          <p:nvPicPr>
            <p:cNvPr id="14" name="Picture 2" descr="虫眼鏡（透明）のイラスト | フリー素材 商用利用可能【スリースターデザイン】">
              <a:extLst>
                <a:ext uri="{FF2B5EF4-FFF2-40B4-BE49-F238E27FC236}">
                  <a16:creationId xmlns:a16="http://schemas.microsoft.com/office/drawing/2014/main" id="{FA643465-71B6-4D6B-9849-A3194C8D838F}"/>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137" y="2464031"/>
              <a:ext cx="834858" cy="469670"/>
            </a:xfrm>
            <a:prstGeom prst="rect">
              <a:avLst/>
            </a:prstGeom>
            <a:noFill/>
            <a:extLst>
              <a:ext uri="{909E8E84-426E-40DD-AFC4-6F175D3DCCD1}">
                <a14:hiddenFill xmlns:a14="http://schemas.microsoft.com/office/drawing/2010/main">
                  <a:solidFill>
                    <a:srgbClr val="FFFFFF"/>
                  </a:solidFill>
                </a14:hiddenFill>
              </a:ext>
            </a:extLst>
          </p:spPr>
        </p:pic>
        <p:sp>
          <p:nvSpPr>
            <p:cNvPr id="15" name="楕円 14">
              <a:extLst>
                <a:ext uri="{FF2B5EF4-FFF2-40B4-BE49-F238E27FC236}">
                  <a16:creationId xmlns:a16="http://schemas.microsoft.com/office/drawing/2014/main" id="{C4884B7A-F705-4B72-BF9D-3BCC8D0FD0BE}"/>
                </a:ext>
              </a:extLst>
            </p:cNvPr>
            <p:cNvSpPr/>
            <p:nvPr/>
          </p:nvSpPr>
          <p:spPr>
            <a:xfrm>
              <a:off x="-363491" y="2540701"/>
              <a:ext cx="253001" cy="253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latin typeface="A-OTF UD新丸ゴ Pro DB" panose="020F0600000000000000" pitchFamily="34" charset="-128"/>
                  <a:ea typeface="A-OTF UD新丸ゴ Pro DB" panose="020F0600000000000000" pitchFamily="34" charset="-128"/>
                </a:rPr>
                <a:t>B</a:t>
              </a:r>
              <a:endParaRPr kumimoji="1" lang="ja-JP" altLang="en-US" dirty="0">
                <a:solidFill>
                  <a:srgbClr val="FF0000"/>
                </a:solidFill>
                <a:latin typeface="A-OTF UD新丸ゴ Pro DB" panose="020F0600000000000000" pitchFamily="34" charset="-128"/>
                <a:ea typeface="A-OTF UD新丸ゴ Pro DB" panose="020F0600000000000000" pitchFamily="34" charset="-128"/>
              </a:endParaRPr>
            </a:p>
          </p:txBody>
        </p:sp>
      </p:grpSp>
      <p:grpSp>
        <p:nvGrpSpPr>
          <p:cNvPr id="16" name="グループ化 15">
            <a:extLst>
              <a:ext uri="{FF2B5EF4-FFF2-40B4-BE49-F238E27FC236}">
                <a16:creationId xmlns:a16="http://schemas.microsoft.com/office/drawing/2014/main" id="{C88BA23E-BB1B-4B4C-8A8E-C1F5DE99D3A6}"/>
              </a:ext>
            </a:extLst>
          </p:cNvPr>
          <p:cNvGrpSpPr/>
          <p:nvPr/>
        </p:nvGrpSpPr>
        <p:grpSpPr>
          <a:xfrm>
            <a:off x="3589764" y="4044721"/>
            <a:ext cx="834858" cy="469670"/>
            <a:chOff x="1804200" y="1128837"/>
            <a:chExt cx="834858" cy="469670"/>
          </a:xfrm>
        </p:grpSpPr>
        <p:pic>
          <p:nvPicPr>
            <p:cNvPr id="17" name="Picture 2" descr="虫眼鏡（透明）のイラスト | フリー素材 商用利用可能【スリースターデザイン】">
              <a:extLst>
                <a:ext uri="{FF2B5EF4-FFF2-40B4-BE49-F238E27FC236}">
                  <a16:creationId xmlns:a16="http://schemas.microsoft.com/office/drawing/2014/main" id="{4F452467-4E1D-417B-8BDE-4866024644CB}"/>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4200" y="1128837"/>
              <a:ext cx="834858" cy="469670"/>
            </a:xfrm>
            <a:prstGeom prst="rect">
              <a:avLst/>
            </a:prstGeom>
            <a:noFill/>
            <a:extLst>
              <a:ext uri="{909E8E84-426E-40DD-AFC4-6F175D3DCCD1}">
                <a14:hiddenFill xmlns:a14="http://schemas.microsoft.com/office/drawing/2010/main">
                  <a:solidFill>
                    <a:srgbClr val="FFFFFF"/>
                  </a:solidFill>
                </a14:hiddenFill>
              </a:ext>
            </a:extLst>
          </p:spPr>
        </p:pic>
        <p:sp>
          <p:nvSpPr>
            <p:cNvPr id="20" name="楕円 19">
              <a:extLst>
                <a:ext uri="{FF2B5EF4-FFF2-40B4-BE49-F238E27FC236}">
                  <a16:creationId xmlns:a16="http://schemas.microsoft.com/office/drawing/2014/main" id="{CC8AE099-2CBB-44E7-BF97-7BB3F6A76B67}"/>
                </a:ext>
              </a:extLst>
            </p:cNvPr>
            <p:cNvSpPr/>
            <p:nvPr/>
          </p:nvSpPr>
          <p:spPr>
            <a:xfrm>
              <a:off x="2076846" y="1205507"/>
              <a:ext cx="253001" cy="253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latin typeface="A-OTF UD新丸ゴ Pro DB" panose="020F0600000000000000" pitchFamily="34" charset="-128"/>
                  <a:ea typeface="A-OTF UD新丸ゴ Pro DB" panose="020F0600000000000000" pitchFamily="34" charset="-128"/>
                </a:rPr>
                <a:t>C</a:t>
              </a:r>
              <a:endParaRPr kumimoji="1" lang="ja-JP" altLang="en-US" dirty="0">
                <a:solidFill>
                  <a:srgbClr val="FF0000"/>
                </a:solidFill>
                <a:latin typeface="A-OTF UD新丸ゴ Pro DB" panose="020F0600000000000000" pitchFamily="34" charset="-128"/>
                <a:ea typeface="A-OTF UD新丸ゴ Pro DB" panose="020F0600000000000000" pitchFamily="34" charset="-128"/>
              </a:endParaRPr>
            </a:p>
          </p:txBody>
        </p:sp>
      </p:grpSp>
      <p:grpSp>
        <p:nvGrpSpPr>
          <p:cNvPr id="21" name="グループ化 20">
            <a:extLst>
              <a:ext uri="{FF2B5EF4-FFF2-40B4-BE49-F238E27FC236}">
                <a16:creationId xmlns:a16="http://schemas.microsoft.com/office/drawing/2014/main" id="{EBD5DA3D-9979-42F9-A886-9494C22315C7}"/>
              </a:ext>
            </a:extLst>
          </p:cNvPr>
          <p:cNvGrpSpPr/>
          <p:nvPr/>
        </p:nvGrpSpPr>
        <p:grpSpPr>
          <a:xfrm>
            <a:off x="3563066" y="5759314"/>
            <a:ext cx="834858" cy="469670"/>
            <a:chOff x="-636137" y="2464031"/>
            <a:chExt cx="834858" cy="469670"/>
          </a:xfrm>
        </p:grpSpPr>
        <p:pic>
          <p:nvPicPr>
            <p:cNvPr id="22" name="Picture 2" descr="虫眼鏡（透明）のイラスト | フリー素材 商用利用可能【スリースターデザイン】">
              <a:extLst>
                <a:ext uri="{FF2B5EF4-FFF2-40B4-BE49-F238E27FC236}">
                  <a16:creationId xmlns:a16="http://schemas.microsoft.com/office/drawing/2014/main" id="{37BFDD94-FEA1-469B-BA6D-41029FC7E043}"/>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137" y="2464031"/>
              <a:ext cx="834858" cy="469670"/>
            </a:xfrm>
            <a:prstGeom prst="rect">
              <a:avLst/>
            </a:prstGeom>
            <a:noFill/>
            <a:extLst>
              <a:ext uri="{909E8E84-426E-40DD-AFC4-6F175D3DCCD1}">
                <a14:hiddenFill xmlns:a14="http://schemas.microsoft.com/office/drawing/2010/main">
                  <a:solidFill>
                    <a:srgbClr val="FFFFFF"/>
                  </a:solidFill>
                </a14:hiddenFill>
              </a:ext>
            </a:extLst>
          </p:spPr>
        </p:pic>
        <p:sp>
          <p:nvSpPr>
            <p:cNvPr id="23" name="楕円 22">
              <a:extLst>
                <a:ext uri="{FF2B5EF4-FFF2-40B4-BE49-F238E27FC236}">
                  <a16:creationId xmlns:a16="http://schemas.microsoft.com/office/drawing/2014/main" id="{000C855B-5D79-4DFE-A5EF-9E35596C61FD}"/>
                </a:ext>
              </a:extLst>
            </p:cNvPr>
            <p:cNvSpPr/>
            <p:nvPr/>
          </p:nvSpPr>
          <p:spPr>
            <a:xfrm>
              <a:off x="-363491" y="2540701"/>
              <a:ext cx="253001" cy="253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latin typeface="A-OTF UD新丸ゴ Pro DB" panose="020F0600000000000000" pitchFamily="34" charset="-128"/>
                  <a:ea typeface="A-OTF UD新丸ゴ Pro DB" panose="020F0600000000000000" pitchFamily="34" charset="-128"/>
                </a:rPr>
                <a:t>D</a:t>
              </a:r>
              <a:endParaRPr kumimoji="1" lang="ja-JP" altLang="en-US" dirty="0">
                <a:solidFill>
                  <a:srgbClr val="FF0000"/>
                </a:solidFill>
                <a:latin typeface="A-OTF UD新丸ゴ Pro DB" panose="020F0600000000000000" pitchFamily="34" charset="-128"/>
                <a:ea typeface="A-OTF UD新丸ゴ Pro DB" panose="020F0600000000000000" pitchFamily="34" charset="-128"/>
              </a:endParaRPr>
            </a:p>
          </p:txBody>
        </p:sp>
      </p:grpSp>
      <p:sp>
        <p:nvSpPr>
          <p:cNvPr id="2" name="二等辺三角形 1">
            <a:extLst>
              <a:ext uri="{FF2B5EF4-FFF2-40B4-BE49-F238E27FC236}">
                <a16:creationId xmlns:a16="http://schemas.microsoft.com/office/drawing/2014/main" id="{DBA71A3D-2F04-44B1-BA9F-50FB5778956A}"/>
              </a:ext>
            </a:extLst>
          </p:cNvPr>
          <p:cNvSpPr/>
          <p:nvPr/>
        </p:nvSpPr>
        <p:spPr>
          <a:xfrm rot="14828366">
            <a:off x="2713451" y="493199"/>
            <a:ext cx="120720" cy="2096376"/>
          </a:xfrm>
          <a:prstGeom prst="triangle">
            <a:avLst/>
          </a:prstGeom>
          <a:solidFill>
            <a:srgbClr val="E1A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F21A710E-422A-40E6-AF01-A834310A024B}"/>
              </a:ext>
            </a:extLst>
          </p:cNvPr>
          <p:cNvSpPr/>
          <p:nvPr/>
        </p:nvSpPr>
        <p:spPr>
          <a:xfrm rot="5280000" flipV="1">
            <a:off x="3147522" y="2136273"/>
            <a:ext cx="144000" cy="1332000"/>
          </a:xfrm>
          <a:prstGeom prst="triangle">
            <a:avLst/>
          </a:prstGeom>
          <a:solidFill>
            <a:srgbClr val="E1A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BCA6C989-59F1-4D88-A0FD-7E00CA5225F3}"/>
              </a:ext>
            </a:extLst>
          </p:cNvPr>
          <p:cNvSpPr/>
          <p:nvPr/>
        </p:nvSpPr>
        <p:spPr>
          <a:xfrm rot="14760000" flipH="1">
            <a:off x="2914459" y="3713439"/>
            <a:ext cx="121140" cy="1944000"/>
          </a:xfrm>
          <a:prstGeom prst="triangle">
            <a:avLst/>
          </a:prstGeom>
          <a:solidFill>
            <a:srgbClr val="E1A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FBA6AF78-E807-4E49-9BA1-6D259A8C3996}"/>
              </a:ext>
            </a:extLst>
          </p:cNvPr>
          <p:cNvSpPr/>
          <p:nvPr/>
        </p:nvSpPr>
        <p:spPr>
          <a:xfrm rot="17280000" flipH="1">
            <a:off x="3270268" y="5227000"/>
            <a:ext cx="121140" cy="1044000"/>
          </a:xfrm>
          <a:prstGeom prst="triangle">
            <a:avLst/>
          </a:prstGeom>
          <a:solidFill>
            <a:srgbClr val="E1A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1312E62-CA09-4CA0-857B-519D46FA93FE}"/>
              </a:ext>
            </a:extLst>
          </p:cNvPr>
          <p:cNvSpPr txBox="1"/>
          <p:nvPr/>
        </p:nvSpPr>
        <p:spPr>
          <a:xfrm>
            <a:off x="3988910" y="909263"/>
            <a:ext cx="890908" cy="338554"/>
          </a:xfrm>
          <a:prstGeom prst="rect">
            <a:avLst/>
          </a:prstGeom>
          <a:noFill/>
        </p:spPr>
        <p:txBody>
          <a:bodyPr wrap="square" rtlCol="0">
            <a:spAutoFit/>
          </a:bodyPr>
          <a:lstStyle/>
          <a:p>
            <a:r>
              <a:rPr lang="ja-JP" altLang="en-US" sz="16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職員室</a:t>
            </a:r>
            <a:endParaRPr lang="ja-JP" altLang="ja-JP" sz="14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7AB0A5F6-AEE5-4D06-A5EF-21565D8BD1F6}"/>
              </a:ext>
            </a:extLst>
          </p:cNvPr>
          <p:cNvSpPr txBox="1"/>
          <p:nvPr/>
        </p:nvSpPr>
        <p:spPr>
          <a:xfrm>
            <a:off x="3719359" y="1308530"/>
            <a:ext cx="1547331" cy="1061829"/>
          </a:xfrm>
          <a:prstGeom prst="rect">
            <a:avLst/>
          </a:prstGeom>
          <a:noFill/>
        </p:spPr>
        <p:txBody>
          <a:bodyPr wrap="square">
            <a:spAutoFit/>
          </a:bodyPr>
          <a:lstStyle/>
          <a:p>
            <a:r>
              <a:rPr lang="ja-JP" altLang="en-US" sz="1050" dirty="0">
                <a:solidFill>
                  <a:srgbClr val="333333"/>
                </a:solidFill>
                <a:latin typeface="Meiryo UI" panose="020B0604030504040204" pitchFamily="50" charset="-128"/>
                <a:ea typeface="Meiryo UI" panose="020B0604030504040204" pitchFamily="50" charset="-128"/>
              </a:rPr>
              <a:t>先生たちがゆっくり休める環境が整っており、他の先生方</a:t>
            </a:r>
            <a:r>
              <a:rPr lang="ja-JP" altLang="en-US" sz="1050" b="0" i="0" dirty="0">
                <a:solidFill>
                  <a:srgbClr val="333333"/>
                </a:solidFill>
                <a:effectLst/>
                <a:latin typeface="Meiryo UI" panose="020B0604030504040204" pitchFamily="50" charset="-128"/>
                <a:ea typeface="Meiryo UI" panose="020B0604030504040204" pitchFamily="50" charset="-128"/>
              </a:rPr>
              <a:t>とも楽しく雑談ができる場所です。</a:t>
            </a:r>
            <a:r>
              <a:rPr lang="ja-JP" altLang="en-US" sz="1050" dirty="0">
                <a:solidFill>
                  <a:srgbClr val="333333"/>
                </a:solidFill>
                <a:latin typeface="Meiryo UI" panose="020B0604030504040204" pitchFamily="50" charset="-128"/>
                <a:ea typeface="Meiryo UI" panose="020B0604030504040204" pitchFamily="50" charset="-128"/>
              </a:rPr>
              <a:t>子ども達がひょっこり頭を出して先生を呼びに来たりもします。</a:t>
            </a:r>
            <a:endParaRPr lang="ja-JP" altLang="en-US" sz="105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0489A4D0-8B3F-49B0-B1CB-037545D49798}"/>
              </a:ext>
            </a:extLst>
          </p:cNvPr>
          <p:cNvSpPr txBox="1"/>
          <p:nvPr/>
        </p:nvSpPr>
        <p:spPr>
          <a:xfrm>
            <a:off x="4162911" y="2599586"/>
            <a:ext cx="888923" cy="338554"/>
          </a:xfrm>
          <a:prstGeom prst="rect">
            <a:avLst/>
          </a:prstGeom>
          <a:noFill/>
        </p:spPr>
        <p:txBody>
          <a:bodyPr wrap="square" rtlCol="0">
            <a:spAutoFit/>
          </a:bodyPr>
          <a:lstStyle/>
          <a:p>
            <a:r>
              <a:rPr lang="ja-JP" altLang="en-US" sz="16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園庭</a:t>
            </a:r>
            <a:endParaRPr lang="ja-JP" altLang="ja-JP" sz="14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E48DF7A1-C94C-469B-BD4F-082549AF3F05}"/>
              </a:ext>
            </a:extLst>
          </p:cNvPr>
          <p:cNvSpPr txBox="1"/>
          <p:nvPr/>
        </p:nvSpPr>
        <p:spPr>
          <a:xfrm>
            <a:off x="3726176" y="3030812"/>
            <a:ext cx="1540514" cy="900246"/>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ja-JP" altLang="en-US" sz="1050" dirty="0">
                <a:solidFill>
                  <a:srgbClr val="333333"/>
                </a:solidFill>
                <a:latin typeface="Meiryo UI" panose="020B0604030504040204" pitchFamily="50" charset="-128"/>
                <a:ea typeface="Meiryo UI" panose="020B0604030504040204" pitchFamily="50" charset="-128"/>
              </a:rPr>
              <a:t>子ども達が元気いっぱいに走り回れる広い芝生があります。子ども達は日々ここで</a:t>
            </a:r>
            <a:r>
              <a:rPr kumimoji="0" lang="ja-JP" altLang="en-US" sz="105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お友達との大切な思い出をつくっています。</a:t>
            </a:r>
            <a:endParaRPr kumimoji="0" lang="en-US" altLang="ja-JP" sz="105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60C62CE-43D4-4801-839F-F6A383EA83E2}"/>
              </a:ext>
            </a:extLst>
          </p:cNvPr>
          <p:cNvSpPr txBox="1"/>
          <p:nvPr/>
        </p:nvSpPr>
        <p:spPr>
          <a:xfrm>
            <a:off x="4112519" y="4075922"/>
            <a:ext cx="939315" cy="338554"/>
          </a:xfrm>
          <a:prstGeom prst="rect">
            <a:avLst/>
          </a:prstGeom>
          <a:noFill/>
        </p:spPr>
        <p:txBody>
          <a:bodyPr wrap="square" rtlCol="0">
            <a:spAutoFit/>
          </a:bodyPr>
          <a:lstStyle/>
          <a:p>
            <a:r>
              <a:rPr lang="ja-JP" altLang="en-US" sz="16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ホール</a:t>
            </a:r>
            <a:endParaRPr lang="ja-JP" altLang="ja-JP" sz="16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F3F6E127-8A20-46EE-AD21-C2D89021D584}"/>
              </a:ext>
            </a:extLst>
          </p:cNvPr>
          <p:cNvSpPr txBox="1"/>
          <p:nvPr/>
        </p:nvSpPr>
        <p:spPr>
          <a:xfrm>
            <a:off x="3763117" y="4475189"/>
            <a:ext cx="1503573" cy="122341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333333"/>
                </a:solidFill>
                <a:latin typeface="Meiryo UI" panose="020B0604030504040204" pitchFamily="50" charset="-128"/>
                <a:ea typeface="Meiryo UI" panose="020B0604030504040204" pitchFamily="50" charset="-128"/>
              </a:rPr>
              <a:t>木のぬくもりを感じるを感じるホールです。</a:t>
            </a:r>
            <a:endParaRPr lang="en-US" altLang="ja-JP" sz="1050" dirty="0">
              <a:solidFill>
                <a:srgbClr val="333333"/>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333333"/>
                </a:solidFill>
                <a:latin typeface="Meiryo UI" panose="020B0604030504040204" pitchFamily="50" charset="-128"/>
                <a:ea typeface="Meiryo UI" panose="020B0604030504040204" pitchFamily="50" charset="-128"/>
              </a:rPr>
              <a:t>広々としていて、行事のほか、体操あそびの際にも使用します。</a:t>
            </a:r>
            <a:endParaRPr lang="en-US" altLang="ja-JP" sz="1050" dirty="0">
              <a:solidFill>
                <a:srgbClr val="333333"/>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333333"/>
                </a:solidFill>
                <a:latin typeface="Meiryo UI" panose="020B0604030504040204" pitchFamily="50" charset="-128"/>
                <a:ea typeface="Meiryo UI" panose="020B0604030504040204" pitchFamily="50" charset="-128"/>
              </a:rPr>
              <a:t>音響設備も充実しています。</a:t>
            </a:r>
            <a:endParaRPr lang="en-US" altLang="ja-JP" sz="1050" dirty="0">
              <a:solidFill>
                <a:srgbClr val="333333"/>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AD665FA4-D5D4-42E0-A5F5-50BC20C00FBF}"/>
              </a:ext>
            </a:extLst>
          </p:cNvPr>
          <p:cNvSpPr txBox="1"/>
          <p:nvPr/>
        </p:nvSpPr>
        <p:spPr>
          <a:xfrm>
            <a:off x="4112519" y="5798636"/>
            <a:ext cx="480885" cy="338554"/>
          </a:xfrm>
          <a:prstGeom prst="rect">
            <a:avLst/>
          </a:prstGeom>
          <a:noFill/>
        </p:spPr>
        <p:txBody>
          <a:bodyPr wrap="square" rtlCol="0">
            <a:spAutoFit/>
          </a:bodyPr>
          <a:lstStyle/>
          <a:p>
            <a:r>
              <a:rPr lang="ja-JP" altLang="en-US" sz="1600" kern="100" dirty="0">
                <a:solidFill>
                  <a:srgbClr val="A0C217"/>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畑</a:t>
            </a:r>
            <a:endParaRPr lang="ja-JP" altLang="ja-JP" sz="20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E299D4AF-7D49-463E-979C-6F8BC6244CAF}"/>
              </a:ext>
            </a:extLst>
          </p:cNvPr>
          <p:cNvSpPr txBox="1"/>
          <p:nvPr/>
        </p:nvSpPr>
        <p:spPr>
          <a:xfrm>
            <a:off x="3726176" y="6228142"/>
            <a:ext cx="1540514" cy="1061829"/>
          </a:xfrm>
          <a:prstGeom prst="rect">
            <a:avLst/>
          </a:prstGeom>
          <a:noFill/>
        </p:spPr>
        <p:txBody>
          <a:bodyPr wrap="square">
            <a:spAutoFit/>
          </a:bodyPr>
          <a:lstStyle/>
          <a:p>
            <a:pPr>
              <a:defRPr/>
            </a:pPr>
            <a:r>
              <a:rPr lang="ja-JP" altLang="en-US" sz="1050" dirty="0">
                <a:latin typeface="Meiryo UI" panose="020B0604030504040204" pitchFamily="50" charset="-128"/>
                <a:ea typeface="Meiryo UI" panose="020B0604030504040204" pitchFamily="50" charset="-128"/>
              </a:rPr>
              <a:t>季節のお花やお野菜を育てています。太陽の光をいっぱいに浴びて育った野菜は栄養たっぷりです。子ども達も水やりをお手伝いしてくれます。</a:t>
            </a:r>
          </a:p>
        </p:txBody>
      </p:sp>
    </p:spTree>
    <p:extLst>
      <p:ext uri="{BB962C8B-B14F-4D97-AF65-F5344CB8AC3E}">
        <p14:creationId xmlns:p14="http://schemas.microsoft.com/office/powerpoint/2010/main" val="364605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a:extLst>
              <a:ext uri="{28A0092B-C50C-407E-A947-70E740481C1C}">
                <a14:useLocalDpi xmlns:a14="http://schemas.microsoft.com/office/drawing/2010/main" val="0"/>
              </a:ext>
            </a:extLst>
          </a:blip>
          <a:srcRect r="1487"/>
          <a:stretch/>
        </p:blipFill>
        <p:spPr>
          <a:xfrm>
            <a:off x="0" y="-2"/>
            <a:ext cx="5335229" cy="7559677"/>
          </a:xfrm>
          <a:prstGeom prst="rect">
            <a:avLst/>
          </a:prstGeom>
        </p:spPr>
      </p:pic>
      <p:sp>
        <p:nvSpPr>
          <p:cNvPr id="11" name="正方形/長方形 10">
            <a:extLst>
              <a:ext uri="{FF2B5EF4-FFF2-40B4-BE49-F238E27FC236}">
                <a16:creationId xmlns:a16="http://schemas.microsoft.com/office/drawing/2014/main" id="{493FCBD5-4F8D-4D7B-9FAC-E7DCE4105499}"/>
              </a:ext>
            </a:extLst>
          </p:cNvPr>
          <p:cNvSpPr/>
          <p:nvPr/>
        </p:nvSpPr>
        <p:spPr>
          <a:xfrm>
            <a:off x="194381" y="195492"/>
            <a:ext cx="4938888" cy="724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21355E2-499D-4C20-8608-09FE05B0CE8A}"/>
              </a:ext>
            </a:extLst>
          </p:cNvPr>
          <p:cNvSpPr txBox="1"/>
          <p:nvPr/>
        </p:nvSpPr>
        <p:spPr>
          <a:xfrm>
            <a:off x="194381" y="1232985"/>
            <a:ext cx="4938888" cy="509370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実習生の皆さん、〇〇幼稚園へようこそ！</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実習は楽しみですか？それとも不安ですか？</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「うまくできるか不安」</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「先生たちとコミュニケーションがとれるかな」</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「日誌が大変って聞くけど大丈夫かな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そんなもやもやとした気持ちを抱えている方も</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少なくないのではないでしょうか？</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私たちから伝えたいことは</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つです。</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1400" b="1" dirty="0">
                <a:solidFill>
                  <a:schemeClr val="accent2"/>
                </a:solidFill>
                <a:latin typeface="Meiryo UI" panose="020B0604030504040204" pitchFamily="50" charset="-128"/>
                <a:ea typeface="Meiryo UI" panose="020B0604030504040204" pitchFamily="50" charset="-128"/>
              </a:rPr>
              <a:t>悩みや不安はいつでも相談してください。</a:t>
            </a:r>
            <a:endParaRPr kumimoji="1" lang="en-US" altLang="ja-JP" sz="1400" b="1" dirty="0">
              <a:solidFill>
                <a:schemeClr val="accent2"/>
              </a:solidFill>
              <a:latin typeface="Meiryo UI" panose="020B0604030504040204" pitchFamily="50" charset="-128"/>
              <a:ea typeface="Meiryo UI" panose="020B0604030504040204" pitchFamily="50" charset="-128"/>
            </a:endParaRPr>
          </a:p>
          <a:p>
            <a:pPr algn="ctr"/>
            <a:r>
              <a:rPr kumimoji="1" lang="ja-JP" altLang="en-US" sz="1400" dirty="0">
                <a:solidFill>
                  <a:schemeClr val="accent2"/>
                </a:solidFill>
                <a:latin typeface="Meiryo UI" panose="020B0604030504040204" pitchFamily="50" charset="-128"/>
                <a:ea typeface="Meiryo UI" panose="020B0604030504040204" pitchFamily="50" charset="-128"/>
              </a:rPr>
              <a:t>そして、</a:t>
            </a:r>
            <a:r>
              <a:rPr kumimoji="1" lang="ja-JP" altLang="en-US" sz="1400" b="1" dirty="0">
                <a:solidFill>
                  <a:schemeClr val="accent2"/>
                </a:solidFill>
                <a:latin typeface="Meiryo UI" panose="020B0604030504040204" pitchFamily="50" charset="-128"/>
                <a:ea typeface="Meiryo UI" panose="020B0604030504040204" pitchFamily="50" charset="-128"/>
              </a:rPr>
              <a:t>あなたの「目標」を忘れないでいてください。</a:t>
            </a:r>
            <a:endParaRPr kumimoji="1" lang="en-US" altLang="ja-JP" sz="1400" b="1" dirty="0">
              <a:solidFill>
                <a:schemeClr val="accent2"/>
              </a:solidFill>
              <a:latin typeface="Meiryo UI" panose="020B0604030504040204" pitchFamily="50" charset="-128"/>
              <a:ea typeface="Meiryo UI" panose="020B0604030504040204" pitchFamily="50" charset="-128"/>
            </a:endParaRPr>
          </a:p>
          <a:p>
            <a:pPr algn="ctr"/>
            <a:endParaRPr kumimoji="1" lang="en-US" altLang="ja-JP" sz="900" dirty="0">
              <a:solidFill>
                <a:schemeClr val="accent2"/>
              </a:solidFill>
              <a:latin typeface="Meiryo UI" panose="020B0604030504040204" pitchFamily="50" charset="-128"/>
              <a:ea typeface="Meiryo UI" panose="020B0604030504040204" pitchFamily="50" charset="-128"/>
            </a:endParaRPr>
          </a:p>
          <a:p>
            <a:pPr algn="ctr"/>
            <a:endParaRPr kumimoji="1" lang="en-US" altLang="ja-JP" sz="900" dirty="0">
              <a:solidFill>
                <a:schemeClr val="accent2"/>
              </a:solidFill>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今ではそつなく働いているように見える先輩たちも、</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実習で壁にぶつかることはありました。</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落ち込むこともありました。</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楽しいだけじゃない。</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けれども、経験した人にしか分からない、</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“大きな喜び”があるお仕事です。</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○○幼稚園では、「アットホーム」を大切にしています。</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子ども達や職員だけでなく、実習生の皆さんにとっても</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第二の故郷のような存在でありたいと思っています。</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私たちを家族だと思って些細なことでも気軽に相談してください。</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皆さんの「目標」に向かって努力する姿はとても素敵です。</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私たちは心の底から応援していますよ。</a:t>
            </a:r>
            <a:endParaRPr kumimoji="1" lang="en-US" altLang="ja-JP" sz="9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あなたの先生・保育士としての「</a:t>
            </a:r>
            <a:r>
              <a:rPr kumimoji="1" lang="ja-JP" altLang="en-US" sz="900">
                <a:latin typeface="Meiryo UI" panose="020B0604030504040204" pitchFamily="50" charset="-128"/>
                <a:ea typeface="Meiryo UI" panose="020B0604030504040204" pitchFamily="50" charset="-128"/>
              </a:rPr>
              <a:t>目標」は何ですか</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C9FD329-1FEC-4E0D-82B0-DDD6358F50E4}"/>
              </a:ext>
            </a:extLst>
          </p:cNvPr>
          <p:cNvSpPr txBox="1"/>
          <p:nvPr/>
        </p:nvSpPr>
        <p:spPr>
          <a:xfrm>
            <a:off x="194381" y="308354"/>
            <a:ext cx="4938888" cy="830997"/>
          </a:xfrm>
          <a:prstGeom prst="rect">
            <a:avLst/>
          </a:prstGeom>
          <a:noFill/>
        </p:spPr>
        <p:txBody>
          <a:bodyPr wrap="square" rtlCol="0">
            <a:spAutoFit/>
          </a:bodyPr>
          <a:lstStyle/>
          <a:p>
            <a:pPr algn="ctr"/>
            <a:r>
              <a:rPr kumimoji="1" lang="ja-JP" altLang="en-US" sz="1600" dirty="0">
                <a:solidFill>
                  <a:schemeClr val="accent2"/>
                </a:solidFill>
                <a:latin typeface="HGS明朝E" panose="02020800000000000000" pitchFamily="18" charset="-128"/>
                <a:ea typeface="HGS明朝E" panose="02020800000000000000" pitchFamily="18" charset="-128"/>
              </a:rPr>
              <a:t>せっかくの実習。</a:t>
            </a:r>
            <a:endParaRPr kumimoji="1" lang="en-US" altLang="ja-JP" sz="1600" dirty="0">
              <a:solidFill>
                <a:schemeClr val="accent2"/>
              </a:solidFill>
              <a:latin typeface="HGS明朝E" panose="02020800000000000000" pitchFamily="18" charset="-128"/>
              <a:ea typeface="HGS明朝E" panose="02020800000000000000" pitchFamily="18" charset="-128"/>
            </a:endParaRPr>
          </a:p>
          <a:p>
            <a:pPr algn="ctr"/>
            <a:r>
              <a:rPr kumimoji="1" lang="ja-JP" altLang="en-US" sz="1600" dirty="0">
                <a:solidFill>
                  <a:schemeClr val="accent2"/>
                </a:solidFill>
                <a:latin typeface="HGS明朝E" panose="02020800000000000000" pitchFamily="18" charset="-128"/>
                <a:ea typeface="HGS明朝E" panose="02020800000000000000" pitchFamily="18" charset="-128"/>
              </a:rPr>
              <a:t>あなたの“人生”にとって</a:t>
            </a:r>
            <a:endParaRPr kumimoji="1" lang="en-US" altLang="ja-JP" sz="1600" dirty="0">
              <a:solidFill>
                <a:schemeClr val="accent2"/>
              </a:solidFill>
              <a:latin typeface="HGS明朝E" panose="02020800000000000000" pitchFamily="18" charset="-128"/>
              <a:ea typeface="HGS明朝E" panose="02020800000000000000" pitchFamily="18" charset="-128"/>
            </a:endParaRPr>
          </a:p>
          <a:p>
            <a:pPr algn="ctr"/>
            <a:r>
              <a:rPr kumimoji="1" lang="ja-JP" altLang="en-US" sz="1600" dirty="0">
                <a:solidFill>
                  <a:schemeClr val="accent2"/>
                </a:solidFill>
                <a:latin typeface="HGS明朝E" panose="02020800000000000000" pitchFamily="18" charset="-128"/>
                <a:ea typeface="HGS明朝E" panose="02020800000000000000" pitchFamily="18" charset="-128"/>
              </a:rPr>
              <a:t>より良い時間で</a:t>
            </a:r>
            <a:r>
              <a:rPr kumimoji="1" lang="ja-JP" altLang="en-US" sz="1600">
                <a:solidFill>
                  <a:schemeClr val="accent2"/>
                </a:solidFill>
                <a:latin typeface="HGS明朝E" panose="02020800000000000000" pitchFamily="18" charset="-128"/>
                <a:ea typeface="HGS明朝E" panose="02020800000000000000" pitchFamily="18" charset="-128"/>
              </a:rPr>
              <a:t>あってほしい</a:t>
            </a:r>
            <a:r>
              <a:rPr kumimoji="1" lang="ja-JP" altLang="en-US" sz="1600" dirty="0">
                <a:solidFill>
                  <a:schemeClr val="accent2"/>
                </a:solidFill>
                <a:latin typeface="HGS明朝E" panose="02020800000000000000" pitchFamily="18" charset="-128"/>
                <a:ea typeface="HGS明朝E" panose="02020800000000000000" pitchFamily="18" charset="-128"/>
              </a:rPr>
              <a:t>。</a:t>
            </a:r>
            <a:endParaRPr kumimoji="1" lang="en-US" altLang="ja-JP" sz="1600">
              <a:solidFill>
                <a:schemeClr val="accent2"/>
              </a:solidFill>
              <a:latin typeface="HGS明朝E" panose="02020800000000000000" pitchFamily="18" charset="-128"/>
              <a:ea typeface="HGS明朝E" panose="02020800000000000000" pitchFamily="18" charset="-128"/>
            </a:endParaRPr>
          </a:p>
        </p:txBody>
      </p:sp>
      <p:sp>
        <p:nvSpPr>
          <p:cNvPr id="3" name="正方形/長方形 2">
            <a:extLst>
              <a:ext uri="{FF2B5EF4-FFF2-40B4-BE49-F238E27FC236}">
                <a16:creationId xmlns:a16="http://schemas.microsoft.com/office/drawing/2014/main" id="{C0F95C70-BED2-420E-AF6B-169954A8583F}"/>
              </a:ext>
            </a:extLst>
          </p:cNvPr>
          <p:cNvSpPr/>
          <p:nvPr/>
        </p:nvSpPr>
        <p:spPr>
          <a:xfrm>
            <a:off x="693683" y="6376468"/>
            <a:ext cx="3940284" cy="883674"/>
          </a:xfrm>
          <a:prstGeom prst="rect">
            <a:avLst/>
          </a:prstGeom>
          <a:noFill/>
          <a:ln w="57150">
            <a:solidFill>
              <a:srgbClr val="F2C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4B35519-F3F8-4AC9-AB07-E619BB09DEA9}"/>
              </a:ext>
            </a:extLst>
          </p:cNvPr>
          <p:cNvSpPr txBox="1"/>
          <p:nvPr/>
        </p:nvSpPr>
        <p:spPr>
          <a:xfrm>
            <a:off x="693683" y="6406765"/>
            <a:ext cx="2426405"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どんな幼稚園教諭・保育士になりたいですか？</a:t>
            </a:r>
            <a:endParaRPr kumimoji="1"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60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9">
            <a:extLst>
              <a:ext uri="{FF2B5EF4-FFF2-40B4-BE49-F238E27FC236}">
                <a16:creationId xmlns:a16="http://schemas.microsoft.com/office/drawing/2014/main" id="{C9035F24-FF80-4177-985F-A573CD3D2F1B}"/>
              </a:ext>
            </a:extLst>
          </p:cNvPr>
          <p:cNvSpPr/>
          <p:nvPr/>
        </p:nvSpPr>
        <p:spPr>
          <a:xfrm>
            <a:off x="360847" y="5697013"/>
            <a:ext cx="1521293" cy="16600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sp>
        <p:nvSpPr>
          <p:cNvPr id="10" name="四角形: 角を丸くする 19">
            <a:extLst>
              <a:ext uri="{FF2B5EF4-FFF2-40B4-BE49-F238E27FC236}">
                <a16:creationId xmlns:a16="http://schemas.microsoft.com/office/drawing/2014/main" id="{C9035F24-FF80-4177-985F-A573CD3D2F1B}"/>
              </a:ext>
            </a:extLst>
          </p:cNvPr>
          <p:cNvSpPr/>
          <p:nvPr/>
        </p:nvSpPr>
        <p:spPr>
          <a:xfrm>
            <a:off x="360847" y="2018864"/>
            <a:ext cx="654125" cy="10969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sp>
        <p:nvSpPr>
          <p:cNvPr id="3" name="四角形: 角を丸くする 10">
            <a:extLst>
              <a:ext uri="{FF2B5EF4-FFF2-40B4-BE49-F238E27FC236}">
                <a16:creationId xmlns:a16="http://schemas.microsoft.com/office/drawing/2014/main" id="{00B6E1AD-E7A2-4B57-B4B3-3BC5D6F9FE57}"/>
              </a:ext>
            </a:extLst>
          </p:cNvPr>
          <p:cNvSpPr/>
          <p:nvPr/>
        </p:nvSpPr>
        <p:spPr>
          <a:xfrm>
            <a:off x="193382" y="268668"/>
            <a:ext cx="4935985" cy="426129"/>
          </a:xfrm>
          <a:prstGeom prst="roundRect">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〇〇幼稚園での実習の流れと概要</a:t>
            </a:r>
          </a:p>
        </p:txBody>
      </p:sp>
      <p:sp>
        <p:nvSpPr>
          <p:cNvPr id="4" name="四角形: 角を丸くする 19">
            <a:extLst>
              <a:ext uri="{FF2B5EF4-FFF2-40B4-BE49-F238E27FC236}">
                <a16:creationId xmlns:a16="http://schemas.microsoft.com/office/drawing/2014/main" id="{C9035F24-FF80-4177-985F-A573CD3D2F1B}"/>
              </a:ext>
            </a:extLst>
          </p:cNvPr>
          <p:cNvSpPr/>
          <p:nvPr/>
        </p:nvSpPr>
        <p:spPr>
          <a:xfrm>
            <a:off x="361572" y="1014804"/>
            <a:ext cx="866598" cy="142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sp>
        <p:nvSpPr>
          <p:cNvPr id="5" name="テキスト ボックス 4">
            <a:extLst>
              <a:ext uri="{FF2B5EF4-FFF2-40B4-BE49-F238E27FC236}">
                <a16:creationId xmlns:a16="http://schemas.microsoft.com/office/drawing/2014/main" id="{B9042738-68B9-41AC-A3FF-C643FC008CE2}"/>
              </a:ext>
            </a:extLst>
          </p:cNvPr>
          <p:cNvSpPr txBox="1"/>
          <p:nvPr/>
        </p:nvSpPr>
        <p:spPr>
          <a:xfrm>
            <a:off x="325359" y="864443"/>
            <a:ext cx="902811" cy="307777"/>
          </a:xfrm>
          <a:prstGeom prst="rect">
            <a:avLst/>
          </a:prstGeom>
          <a:noFill/>
        </p:spPr>
        <p:txBody>
          <a:bodyPr wrap="none" rtlCol="0">
            <a:spAutoFit/>
          </a:bodyPr>
          <a:lstStyle/>
          <a:p>
            <a:r>
              <a:rPr lang="ja-JP" altLang="en-US" sz="1400" b="1" dirty="0">
                <a:solidFill>
                  <a:srgbClr val="7A9311"/>
                </a:solidFill>
                <a:effectLst/>
                <a:ea typeface="Meiryo UI" panose="020B0604030504040204" pitchFamily="50" charset="-128"/>
                <a:cs typeface="Times New Roman" panose="02020603050405020304" pitchFamily="18" charset="0"/>
              </a:rPr>
              <a:t>勤務時間</a:t>
            </a:r>
            <a:endParaRPr kumimoji="1" lang="ja-JP" altLang="en-US" sz="1400" b="1" dirty="0">
              <a:solidFill>
                <a:srgbClr val="7A931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9042738-68B9-41AC-A3FF-C643FC008CE2}"/>
              </a:ext>
            </a:extLst>
          </p:cNvPr>
          <p:cNvSpPr txBox="1"/>
          <p:nvPr/>
        </p:nvSpPr>
        <p:spPr>
          <a:xfrm>
            <a:off x="325360" y="1860888"/>
            <a:ext cx="689612" cy="307777"/>
          </a:xfrm>
          <a:prstGeom prst="rect">
            <a:avLst/>
          </a:prstGeom>
          <a:noFill/>
        </p:spPr>
        <p:txBody>
          <a:bodyPr wrap="none" rtlCol="0">
            <a:spAutoFit/>
          </a:bodyPr>
          <a:lstStyle/>
          <a:p>
            <a:r>
              <a:rPr lang="ja-JP" altLang="en-US" sz="1400" b="1" dirty="0">
                <a:solidFill>
                  <a:srgbClr val="7A9311"/>
                </a:solidFill>
                <a:ea typeface="Meiryo UI" panose="020B0604030504040204" pitchFamily="50" charset="-128"/>
                <a:cs typeface="Times New Roman" panose="02020603050405020304" pitchFamily="18" charset="0"/>
              </a:rPr>
              <a:t>持ち物</a:t>
            </a:r>
            <a:endParaRPr kumimoji="1" lang="ja-JP" altLang="en-US" sz="1400" b="1" dirty="0">
              <a:solidFill>
                <a:srgbClr val="7A931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3F6E127-8A20-46EE-AD21-C2D89021D584}"/>
              </a:ext>
            </a:extLst>
          </p:cNvPr>
          <p:cNvSpPr txBox="1"/>
          <p:nvPr/>
        </p:nvSpPr>
        <p:spPr>
          <a:xfrm>
            <a:off x="325360" y="1175121"/>
            <a:ext cx="4804007" cy="577081"/>
          </a:xfrm>
          <a:prstGeom prst="rect">
            <a:avLst/>
          </a:prstGeom>
          <a:noFill/>
        </p:spPr>
        <p:txBody>
          <a:bodyPr wrap="square">
            <a:spAutoFit/>
          </a:bodyPr>
          <a:lstStyle/>
          <a:p>
            <a:pPr lvl="0">
              <a:defRPr/>
            </a:pPr>
            <a:r>
              <a:rPr lang="en-US" altLang="ja-JP" sz="1050" dirty="0">
                <a:solidFill>
                  <a:srgbClr val="333333"/>
                </a:solidFill>
                <a:latin typeface="Meiryo UI" panose="020B0604030504040204" pitchFamily="50" charset="-128"/>
                <a:ea typeface="Meiryo UI" panose="020B0604030504040204" pitchFamily="50" charset="-128"/>
              </a:rPr>
              <a:t>8:30</a:t>
            </a:r>
            <a:r>
              <a:rPr lang="ja-JP" altLang="en-US" sz="1050" dirty="0">
                <a:solidFill>
                  <a:srgbClr val="333333"/>
                </a:solidFill>
                <a:latin typeface="Meiryo UI" panose="020B0604030504040204" pitchFamily="50" charset="-128"/>
                <a:ea typeface="Meiryo UI" panose="020B0604030504040204" pitchFamily="50" charset="-128"/>
              </a:rPr>
              <a:t>～</a:t>
            </a:r>
            <a:r>
              <a:rPr lang="en-US" altLang="ja-JP" sz="1050" dirty="0">
                <a:solidFill>
                  <a:srgbClr val="333333"/>
                </a:solidFill>
                <a:latin typeface="Meiryo UI" panose="020B0604030504040204" pitchFamily="50" charset="-128"/>
                <a:ea typeface="Meiryo UI" panose="020B0604030504040204" pitchFamily="50" charset="-128"/>
              </a:rPr>
              <a:t>17:30</a:t>
            </a:r>
          </a:p>
          <a:p>
            <a:pPr lvl="0">
              <a:defRPr/>
            </a:pPr>
            <a:r>
              <a:rPr lang="en-US" altLang="ja-JP" sz="1050" dirty="0">
                <a:solidFill>
                  <a:srgbClr val="333333"/>
                </a:solidFill>
                <a:latin typeface="Meiryo UI" panose="020B0604030504040204" pitchFamily="50" charset="-128"/>
                <a:ea typeface="Meiryo UI" panose="020B0604030504040204" pitchFamily="50" charset="-128"/>
              </a:rPr>
              <a:t>(</a:t>
            </a:r>
            <a:r>
              <a:rPr lang="ja-JP" altLang="en-US" sz="1050" dirty="0">
                <a:solidFill>
                  <a:srgbClr val="333333"/>
                </a:solidFill>
                <a:latin typeface="Meiryo UI" panose="020B0604030504040204" pitchFamily="50" charset="-128"/>
                <a:ea typeface="Meiryo UI" panose="020B0604030504040204" pitchFamily="50" charset="-128"/>
              </a:rPr>
              <a:t>早番</a:t>
            </a:r>
            <a:r>
              <a:rPr lang="en-US" altLang="ja-JP" sz="1050" dirty="0">
                <a:solidFill>
                  <a:srgbClr val="333333"/>
                </a:solidFill>
                <a:latin typeface="Meiryo UI" panose="020B0604030504040204" pitchFamily="50" charset="-128"/>
                <a:ea typeface="Meiryo UI" panose="020B0604030504040204" pitchFamily="50" charset="-128"/>
              </a:rPr>
              <a:t>7:00</a:t>
            </a:r>
            <a:r>
              <a:rPr lang="ja-JP" altLang="en-US" sz="1050" dirty="0">
                <a:solidFill>
                  <a:srgbClr val="333333"/>
                </a:solidFill>
                <a:latin typeface="Meiryo UI" panose="020B0604030504040204" pitchFamily="50" charset="-128"/>
                <a:ea typeface="Meiryo UI" panose="020B0604030504040204" pitchFamily="50" charset="-128"/>
              </a:rPr>
              <a:t>～</a:t>
            </a:r>
            <a:r>
              <a:rPr lang="en-US" altLang="ja-JP" sz="1050" dirty="0">
                <a:solidFill>
                  <a:srgbClr val="333333"/>
                </a:solidFill>
                <a:latin typeface="Meiryo UI" panose="020B0604030504040204" pitchFamily="50" charset="-128"/>
                <a:ea typeface="Meiryo UI" panose="020B0604030504040204" pitchFamily="50" charset="-128"/>
              </a:rPr>
              <a:t>16:00/</a:t>
            </a:r>
            <a:r>
              <a:rPr lang="ja-JP" altLang="en-US" sz="1050" dirty="0">
                <a:solidFill>
                  <a:srgbClr val="333333"/>
                </a:solidFill>
                <a:latin typeface="Meiryo UI" panose="020B0604030504040204" pitchFamily="50" charset="-128"/>
                <a:ea typeface="Meiryo UI" panose="020B0604030504040204" pitchFamily="50" charset="-128"/>
              </a:rPr>
              <a:t>遅番</a:t>
            </a:r>
            <a:r>
              <a:rPr lang="en-US" altLang="ja-JP" sz="1050" dirty="0">
                <a:solidFill>
                  <a:srgbClr val="333333"/>
                </a:solidFill>
                <a:latin typeface="Meiryo UI" panose="020B0604030504040204" pitchFamily="50" charset="-128"/>
                <a:ea typeface="Meiryo UI" panose="020B0604030504040204" pitchFamily="50" charset="-128"/>
              </a:rPr>
              <a:t>10:00</a:t>
            </a:r>
            <a:r>
              <a:rPr lang="ja-JP" altLang="en-US" sz="1050" dirty="0">
                <a:solidFill>
                  <a:srgbClr val="333333"/>
                </a:solidFill>
                <a:latin typeface="Meiryo UI" panose="020B0604030504040204" pitchFamily="50" charset="-128"/>
                <a:ea typeface="Meiryo UI" panose="020B0604030504040204" pitchFamily="50" charset="-128"/>
              </a:rPr>
              <a:t>～</a:t>
            </a:r>
            <a:r>
              <a:rPr lang="en-US" altLang="ja-JP" sz="1050" dirty="0">
                <a:solidFill>
                  <a:srgbClr val="333333"/>
                </a:solidFill>
                <a:latin typeface="Meiryo UI" panose="020B0604030504040204" pitchFamily="50" charset="-128"/>
                <a:ea typeface="Meiryo UI" panose="020B0604030504040204" pitchFamily="50" charset="-128"/>
              </a:rPr>
              <a:t>19:00)</a:t>
            </a:r>
          </a:p>
          <a:p>
            <a:pPr lvl="0">
              <a:defRPr/>
            </a:pPr>
            <a:r>
              <a:rPr lang="en-US" altLang="ja-JP" sz="1050" dirty="0">
                <a:solidFill>
                  <a:srgbClr val="333333"/>
                </a:solidFill>
                <a:latin typeface="Meiryo UI" panose="020B0604030504040204" pitchFamily="50" charset="-128"/>
                <a:ea typeface="Meiryo UI" panose="020B0604030504040204" pitchFamily="50" charset="-128"/>
              </a:rPr>
              <a:t>※5</a:t>
            </a:r>
            <a:r>
              <a:rPr lang="ja-JP" altLang="en-US" sz="1050" dirty="0">
                <a:solidFill>
                  <a:srgbClr val="333333"/>
                </a:solidFill>
                <a:latin typeface="Meiryo UI" panose="020B0604030504040204" pitchFamily="50" charset="-128"/>
                <a:ea typeface="Meiryo UI" panose="020B0604030504040204" pitchFamily="50" charset="-128"/>
              </a:rPr>
              <a:t>分前には園に到着し、時間までに着替えを済ませてクラスに入りましょう。</a:t>
            </a:r>
            <a:endParaRPr lang="en-US" altLang="ja-JP" sz="600" dirty="0">
              <a:solidFill>
                <a:srgbClr val="333333"/>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3F6E127-8A20-46EE-AD21-C2D89021D584}"/>
              </a:ext>
            </a:extLst>
          </p:cNvPr>
          <p:cNvSpPr txBox="1"/>
          <p:nvPr/>
        </p:nvSpPr>
        <p:spPr>
          <a:xfrm>
            <a:off x="360847" y="2168665"/>
            <a:ext cx="4804007" cy="1223412"/>
          </a:xfrm>
          <a:prstGeom prst="rect">
            <a:avLst/>
          </a:prstGeom>
          <a:noFill/>
        </p:spPr>
        <p:txBody>
          <a:bodyPr wrap="square">
            <a:spAutoFit/>
          </a:bodyPr>
          <a:lstStyle/>
          <a:p>
            <a:pPr lvl="0">
              <a:defRPr/>
            </a:pPr>
            <a:r>
              <a:rPr lang="ja-JP" altLang="en-US" sz="1050" dirty="0">
                <a:solidFill>
                  <a:srgbClr val="333333"/>
                </a:solidFill>
                <a:latin typeface="Meiryo UI" panose="020B0604030504040204" pitchFamily="50" charset="-128"/>
                <a:ea typeface="Meiryo UI" panose="020B0604030504040204" pitchFamily="50" charset="-128"/>
              </a:rPr>
              <a:t>□　エプロン</a:t>
            </a:r>
            <a:r>
              <a:rPr lang="en-US" altLang="ja-JP" sz="1050" dirty="0">
                <a:solidFill>
                  <a:srgbClr val="333333"/>
                </a:solidFill>
                <a:latin typeface="Meiryo UI" panose="020B0604030504040204" pitchFamily="50" charset="-128"/>
                <a:ea typeface="Meiryo UI" panose="020B0604030504040204" pitchFamily="50" charset="-128"/>
              </a:rPr>
              <a:t>2</a:t>
            </a:r>
            <a:r>
              <a:rPr lang="ja-JP" altLang="en-US" sz="1050" dirty="0">
                <a:solidFill>
                  <a:srgbClr val="333333"/>
                </a:solidFill>
                <a:latin typeface="Meiryo UI" panose="020B0604030504040204" pitchFamily="50" charset="-128"/>
                <a:ea typeface="Meiryo UI" panose="020B0604030504040204" pitchFamily="50" charset="-128"/>
              </a:rPr>
              <a:t>枚</a:t>
            </a:r>
          </a:p>
          <a:p>
            <a:pPr lvl="0">
              <a:defRPr/>
            </a:pPr>
            <a:r>
              <a:rPr lang="ja-JP" altLang="en-US" sz="1050" dirty="0">
                <a:solidFill>
                  <a:srgbClr val="333333"/>
                </a:solidFill>
                <a:latin typeface="Meiryo UI" panose="020B0604030504040204" pitchFamily="50" charset="-128"/>
                <a:ea typeface="Meiryo UI" panose="020B0604030504040204" pitchFamily="50" charset="-128"/>
              </a:rPr>
              <a:t>□　三角巾</a:t>
            </a:r>
          </a:p>
          <a:p>
            <a:pPr lvl="0">
              <a:defRPr/>
            </a:pPr>
            <a:r>
              <a:rPr lang="ja-JP" altLang="en-US" sz="1050" dirty="0">
                <a:solidFill>
                  <a:srgbClr val="333333"/>
                </a:solidFill>
                <a:latin typeface="Meiryo UI" panose="020B0604030504040204" pitchFamily="50" charset="-128"/>
                <a:ea typeface="Meiryo UI" panose="020B0604030504040204" pitchFamily="50" charset="-128"/>
              </a:rPr>
              <a:t>□　マスク</a:t>
            </a:r>
          </a:p>
          <a:p>
            <a:pPr lvl="0">
              <a:defRPr/>
            </a:pPr>
            <a:r>
              <a:rPr lang="ja-JP" altLang="en-US" sz="1050" dirty="0">
                <a:solidFill>
                  <a:srgbClr val="333333"/>
                </a:solidFill>
                <a:latin typeface="Meiryo UI" panose="020B0604030504040204" pitchFamily="50" charset="-128"/>
                <a:ea typeface="Meiryo UI" panose="020B0604030504040204" pitchFamily="50" charset="-128"/>
              </a:rPr>
              <a:t>□　上履き</a:t>
            </a:r>
          </a:p>
          <a:p>
            <a:pPr lvl="0">
              <a:defRPr/>
            </a:pPr>
            <a:r>
              <a:rPr lang="ja-JP" altLang="en-US" sz="1050" dirty="0">
                <a:solidFill>
                  <a:srgbClr val="333333"/>
                </a:solidFill>
                <a:latin typeface="Meiryo UI" panose="020B0604030504040204" pitchFamily="50" charset="-128"/>
                <a:ea typeface="Meiryo UI" panose="020B0604030504040204" pitchFamily="50" charset="-128"/>
              </a:rPr>
              <a:t>□　箸</a:t>
            </a:r>
          </a:p>
          <a:p>
            <a:pPr lvl="0">
              <a:defRPr/>
            </a:pPr>
            <a:r>
              <a:rPr lang="ja-JP" altLang="en-US" sz="1050" dirty="0">
                <a:solidFill>
                  <a:srgbClr val="333333"/>
                </a:solidFill>
                <a:latin typeface="Meiryo UI" panose="020B0604030504040204" pitchFamily="50" charset="-128"/>
                <a:ea typeface="Meiryo UI" panose="020B0604030504040204" pitchFamily="50" charset="-128"/>
              </a:rPr>
              <a:t>□　コップ</a:t>
            </a:r>
          </a:p>
          <a:p>
            <a:pPr lvl="0">
              <a:defRPr/>
            </a:pPr>
            <a:r>
              <a:rPr lang="ja-JP" altLang="en-US" sz="1050" dirty="0">
                <a:solidFill>
                  <a:srgbClr val="333333"/>
                </a:solidFill>
                <a:latin typeface="Meiryo UI" panose="020B0604030504040204" pitchFamily="50" charset="-128"/>
                <a:ea typeface="Meiryo UI" panose="020B0604030504040204" pitchFamily="50" charset="-128"/>
              </a:rPr>
              <a:t>□　筆記用具</a:t>
            </a:r>
            <a:endParaRPr lang="en-US" altLang="ja-JP" sz="1050" dirty="0">
              <a:solidFill>
                <a:srgbClr val="333333"/>
              </a:solidFill>
              <a:latin typeface="Meiryo UI" panose="020B0604030504040204" pitchFamily="50" charset="-128"/>
              <a:ea typeface="Meiryo UI" panose="020B0604030504040204" pitchFamily="50" charset="-128"/>
            </a:endParaRPr>
          </a:p>
        </p:txBody>
      </p:sp>
      <p:sp>
        <p:nvSpPr>
          <p:cNvPr id="11" name="四角形: 角を丸くする 19">
            <a:extLst>
              <a:ext uri="{FF2B5EF4-FFF2-40B4-BE49-F238E27FC236}">
                <a16:creationId xmlns:a16="http://schemas.microsoft.com/office/drawing/2014/main" id="{C9035F24-FF80-4177-985F-A573CD3D2F1B}"/>
              </a:ext>
            </a:extLst>
          </p:cNvPr>
          <p:cNvSpPr/>
          <p:nvPr/>
        </p:nvSpPr>
        <p:spPr>
          <a:xfrm>
            <a:off x="360847" y="3665393"/>
            <a:ext cx="543739" cy="16600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sp>
        <p:nvSpPr>
          <p:cNvPr id="12" name="テキスト ボックス 11">
            <a:extLst>
              <a:ext uri="{FF2B5EF4-FFF2-40B4-BE49-F238E27FC236}">
                <a16:creationId xmlns:a16="http://schemas.microsoft.com/office/drawing/2014/main" id="{B9042738-68B9-41AC-A3FF-C643FC008CE2}"/>
              </a:ext>
            </a:extLst>
          </p:cNvPr>
          <p:cNvSpPr txBox="1"/>
          <p:nvPr/>
        </p:nvSpPr>
        <p:spPr>
          <a:xfrm>
            <a:off x="360847" y="3540007"/>
            <a:ext cx="543739" cy="307777"/>
          </a:xfrm>
          <a:prstGeom prst="rect">
            <a:avLst/>
          </a:prstGeom>
          <a:noFill/>
        </p:spPr>
        <p:txBody>
          <a:bodyPr wrap="none" rtlCol="0">
            <a:spAutoFit/>
          </a:bodyPr>
          <a:lstStyle/>
          <a:p>
            <a:r>
              <a:rPr lang="ja-JP" altLang="en-US" sz="1400" b="1" dirty="0">
                <a:solidFill>
                  <a:srgbClr val="7A9311"/>
                </a:solidFill>
                <a:effectLst/>
                <a:ea typeface="Meiryo UI" panose="020B0604030504040204" pitchFamily="50" charset="-128"/>
                <a:cs typeface="Times New Roman" panose="02020603050405020304" pitchFamily="18" charset="0"/>
              </a:rPr>
              <a:t>服装</a:t>
            </a:r>
            <a:endParaRPr kumimoji="1" lang="ja-JP" altLang="en-US" sz="1400" b="1" dirty="0">
              <a:solidFill>
                <a:srgbClr val="7A931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3F6E127-8A20-46EE-AD21-C2D89021D584}"/>
              </a:ext>
            </a:extLst>
          </p:cNvPr>
          <p:cNvSpPr txBox="1"/>
          <p:nvPr/>
        </p:nvSpPr>
        <p:spPr>
          <a:xfrm>
            <a:off x="360847" y="3854260"/>
            <a:ext cx="4804007" cy="1546577"/>
          </a:xfrm>
          <a:prstGeom prst="rect">
            <a:avLst/>
          </a:prstGeom>
          <a:noFill/>
        </p:spPr>
        <p:txBody>
          <a:bodyPr wrap="square">
            <a:spAutoFit/>
          </a:bodyPr>
          <a:lstStyle/>
          <a:p>
            <a:pPr lvl="0">
              <a:defRPr/>
            </a:pPr>
            <a:r>
              <a:rPr lang="ja-JP" altLang="en-US" sz="1050" dirty="0">
                <a:solidFill>
                  <a:srgbClr val="333333"/>
                </a:solidFill>
                <a:latin typeface="Meiryo UI" panose="020B0604030504040204" pitchFamily="50" charset="-128"/>
                <a:ea typeface="Meiryo UI" panose="020B0604030504040204" pitchFamily="50" charset="-128"/>
              </a:rPr>
              <a:t>・動きやすい服装</a:t>
            </a:r>
            <a:r>
              <a:rPr lang="en-US" altLang="ja-JP" sz="1050" dirty="0">
                <a:solidFill>
                  <a:srgbClr val="333333"/>
                </a:solidFill>
                <a:latin typeface="Meiryo UI" panose="020B0604030504040204" pitchFamily="50" charset="-128"/>
                <a:ea typeface="Meiryo UI" panose="020B0604030504040204" pitchFamily="50" charset="-128"/>
              </a:rPr>
              <a:t>(</a:t>
            </a:r>
            <a:r>
              <a:rPr lang="ja-JP" altLang="en-US" sz="1050" dirty="0">
                <a:solidFill>
                  <a:srgbClr val="333333"/>
                </a:solidFill>
                <a:latin typeface="Meiryo UI" panose="020B0604030504040204" pitchFamily="50" charset="-128"/>
                <a:ea typeface="Meiryo UI" panose="020B0604030504040204" pitchFamily="50" charset="-128"/>
              </a:rPr>
              <a:t>トレーナーや</a:t>
            </a:r>
            <a:r>
              <a:rPr lang="en-US" altLang="ja-JP" sz="1050" dirty="0">
                <a:solidFill>
                  <a:srgbClr val="333333"/>
                </a:solidFill>
                <a:latin typeface="Meiryo UI" panose="020B0604030504040204" pitchFamily="50" charset="-128"/>
                <a:ea typeface="Meiryo UI" panose="020B0604030504040204" pitchFamily="50" charset="-128"/>
              </a:rPr>
              <a:t>T</a:t>
            </a:r>
            <a:r>
              <a:rPr lang="ja-JP" altLang="en-US" sz="1050" dirty="0">
                <a:solidFill>
                  <a:srgbClr val="333333"/>
                </a:solidFill>
                <a:latin typeface="Meiryo UI" panose="020B0604030504040204" pitchFamily="50" charset="-128"/>
                <a:ea typeface="Meiryo UI" panose="020B0604030504040204" pitchFamily="50" charset="-128"/>
              </a:rPr>
              <a:t>シャツ、ジャージ等</a:t>
            </a:r>
            <a:r>
              <a:rPr lang="en-US" altLang="ja-JP" sz="1050" dirty="0">
                <a:solidFill>
                  <a:srgbClr val="333333"/>
                </a:solidFill>
                <a:latin typeface="Meiryo UI" panose="020B0604030504040204" pitchFamily="50" charset="-128"/>
                <a:ea typeface="Meiryo UI" panose="020B0604030504040204" pitchFamily="50" charset="-128"/>
              </a:rPr>
              <a:t>)</a:t>
            </a:r>
          </a:p>
          <a:p>
            <a:pPr lvl="0">
              <a:defRPr/>
            </a:pPr>
            <a:r>
              <a:rPr lang="ja-JP" altLang="en-US" sz="1050" dirty="0">
                <a:solidFill>
                  <a:srgbClr val="333333"/>
                </a:solidFill>
                <a:latin typeface="Meiryo UI" panose="020B0604030504040204" pitchFamily="50" charset="-128"/>
                <a:ea typeface="Meiryo UI" panose="020B0604030504040204" pitchFamily="50" charset="-128"/>
              </a:rPr>
              <a:t>・エプロン</a:t>
            </a:r>
          </a:p>
          <a:p>
            <a:pPr lvl="0">
              <a:defRPr/>
            </a:pPr>
            <a:r>
              <a:rPr lang="ja-JP" altLang="en-US" sz="1050" dirty="0">
                <a:solidFill>
                  <a:srgbClr val="333333"/>
                </a:solidFill>
                <a:latin typeface="Meiryo UI" panose="020B0604030504040204" pitchFamily="50" charset="-128"/>
                <a:ea typeface="Meiryo UI" panose="020B0604030504040204" pitchFamily="50" charset="-128"/>
              </a:rPr>
              <a:t>・名札</a:t>
            </a:r>
          </a:p>
          <a:p>
            <a:pPr lvl="0">
              <a:defRPr/>
            </a:pPr>
            <a:r>
              <a:rPr lang="ja-JP" altLang="en-US" sz="1050" dirty="0">
                <a:solidFill>
                  <a:srgbClr val="333333"/>
                </a:solidFill>
                <a:latin typeface="Meiryo UI" panose="020B0604030504040204" pitchFamily="50" charset="-128"/>
                <a:ea typeface="Meiryo UI" panose="020B0604030504040204" pitchFamily="50" charset="-128"/>
              </a:rPr>
              <a:t>・運動靴</a:t>
            </a:r>
          </a:p>
          <a:p>
            <a:pPr lvl="0">
              <a:defRPr/>
            </a:pPr>
            <a:r>
              <a:rPr lang="en-US" altLang="ja-JP" sz="1050" dirty="0">
                <a:solidFill>
                  <a:srgbClr val="333333"/>
                </a:solidFill>
                <a:latin typeface="Meiryo UI" panose="020B0604030504040204" pitchFamily="50" charset="-128"/>
                <a:ea typeface="Meiryo UI" panose="020B0604030504040204" pitchFamily="50" charset="-128"/>
              </a:rPr>
              <a:t>※</a:t>
            </a:r>
            <a:r>
              <a:rPr lang="ja-JP" altLang="en-US" sz="1050" dirty="0">
                <a:solidFill>
                  <a:srgbClr val="333333"/>
                </a:solidFill>
                <a:latin typeface="Meiryo UI" panose="020B0604030504040204" pitchFamily="50" charset="-128"/>
                <a:ea typeface="Meiryo UI" panose="020B0604030504040204" pitchFamily="50" charset="-128"/>
              </a:rPr>
              <a:t>通勤は制服或いはスーツ</a:t>
            </a:r>
          </a:p>
          <a:p>
            <a:pPr lvl="0">
              <a:defRPr/>
            </a:pPr>
            <a:r>
              <a:rPr lang="en-US" altLang="ja-JP" sz="1050" dirty="0">
                <a:solidFill>
                  <a:srgbClr val="333333"/>
                </a:solidFill>
                <a:latin typeface="Meiryo UI" panose="020B0604030504040204" pitchFamily="50" charset="-128"/>
                <a:ea typeface="Meiryo UI" panose="020B0604030504040204" pitchFamily="50" charset="-128"/>
              </a:rPr>
              <a:t>※</a:t>
            </a:r>
            <a:r>
              <a:rPr lang="ja-JP" altLang="en-US" sz="1050" dirty="0">
                <a:solidFill>
                  <a:srgbClr val="333333"/>
                </a:solidFill>
                <a:latin typeface="Meiryo UI" panose="020B0604030504040204" pitchFamily="50" charset="-128"/>
                <a:ea typeface="Meiryo UI" panose="020B0604030504040204" pitchFamily="50" charset="-128"/>
              </a:rPr>
              <a:t>長い髪は結ぶこと</a:t>
            </a:r>
          </a:p>
          <a:p>
            <a:pPr lvl="0">
              <a:defRPr/>
            </a:pPr>
            <a:r>
              <a:rPr lang="en-US" altLang="ja-JP" sz="1050" dirty="0">
                <a:solidFill>
                  <a:srgbClr val="333333"/>
                </a:solidFill>
                <a:latin typeface="Meiryo UI" panose="020B0604030504040204" pitchFamily="50" charset="-128"/>
                <a:ea typeface="Meiryo UI" panose="020B0604030504040204" pitchFamily="50" charset="-128"/>
              </a:rPr>
              <a:t>※</a:t>
            </a:r>
            <a:r>
              <a:rPr lang="ja-JP" altLang="en-US" sz="1050" dirty="0">
                <a:solidFill>
                  <a:srgbClr val="333333"/>
                </a:solidFill>
                <a:latin typeface="Meiryo UI" panose="020B0604030504040204" pitchFamily="50" charset="-128"/>
                <a:ea typeface="Meiryo UI" panose="020B0604030504040204" pitchFamily="50" charset="-128"/>
              </a:rPr>
              <a:t>爪も短く切ること</a:t>
            </a:r>
          </a:p>
          <a:p>
            <a:pPr lvl="0">
              <a:defRPr/>
            </a:pPr>
            <a:r>
              <a:rPr lang="ja-JP" altLang="en-US" sz="1050" dirty="0">
                <a:solidFill>
                  <a:srgbClr val="333333"/>
                </a:solidFill>
                <a:latin typeface="Meiryo UI" panose="020B0604030504040204" pitchFamily="50" charset="-128"/>
                <a:ea typeface="Meiryo UI" panose="020B0604030504040204" pitchFamily="50" charset="-128"/>
              </a:rPr>
              <a:t>身支度は職員室奥の更衣室、男子学生は隣の相談室を利用してください。 </a:t>
            </a:r>
          </a:p>
          <a:p>
            <a:pPr lvl="0">
              <a:defRPr/>
            </a:pPr>
            <a:r>
              <a:rPr lang="ja-JP" altLang="en-US" sz="1050" dirty="0">
                <a:solidFill>
                  <a:srgbClr val="333333"/>
                </a:solidFill>
                <a:latin typeface="Meiryo UI" panose="020B0604030504040204" pitchFamily="50" charset="-128"/>
                <a:ea typeface="Meiryo UI" panose="020B0604030504040204" pitchFamily="50" charset="-128"/>
              </a:rPr>
              <a:t>実習に必要な物は実習する保育室へ退勤まで使用しない物はロッカーに入れてください。</a:t>
            </a:r>
            <a:endParaRPr lang="en-US" altLang="ja-JP" sz="1050" dirty="0">
              <a:solidFill>
                <a:srgbClr val="333333"/>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9042738-68B9-41AC-A3FF-C643FC008CE2}"/>
              </a:ext>
            </a:extLst>
          </p:cNvPr>
          <p:cNvSpPr txBox="1"/>
          <p:nvPr/>
        </p:nvSpPr>
        <p:spPr>
          <a:xfrm>
            <a:off x="360847" y="5555243"/>
            <a:ext cx="1665841" cy="307777"/>
          </a:xfrm>
          <a:prstGeom prst="rect">
            <a:avLst/>
          </a:prstGeom>
          <a:noFill/>
        </p:spPr>
        <p:txBody>
          <a:bodyPr wrap="none" rtlCol="0">
            <a:spAutoFit/>
          </a:bodyPr>
          <a:lstStyle/>
          <a:p>
            <a:r>
              <a:rPr lang="ja-JP" altLang="en-US" sz="1400" b="1" dirty="0">
                <a:solidFill>
                  <a:srgbClr val="7A9311"/>
                </a:solidFill>
                <a:effectLst/>
                <a:ea typeface="Meiryo UI" panose="020B0604030504040204" pitchFamily="50" charset="-128"/>
                <a:cs typeface="Times New Roman" panose="02020603050405020304" pitchFamily="18" charset="0"/>
              </a:rPr>
              <a:t>給食（アレルギー）</a:t>
            </a:r>
            <a:endParaRPr kumimoji="1" lang="ja-JP" altLang="en-US" sz="1400" b="1" dirty="0">
              <a:solidFill>
                <a:srgbClr val="7A931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3F6E127-8A20-46EE-AD21-C2D89021D584}"/>
              </a:ext>
            </a:extLst>
          </p:cNvPr>
          <p:cNvSpPr txBox="1"/>
          <p:nvPr/>
        </p:nvSpPr>
        <p:spPr>
          <a:xfrm>
            <a:off x="325359" y="5878260"/>
            <a:ext cx="4804007" cy="1384995"/>
          </a:xfrm>
          <a:prstGeom prst="rect">
            <a:avLst/>
          </a:prstGeom>
          <a:noFill/>
        </p:spPr>
        <p:txBody>
          <a:bodyPr wrap="square">
            <a:spAutoFit/>
          </a:bodyPr>
          <a:lstStyle/>
          <a:p>
            <a:pPr lvl="0">
              <a:defRPr/>
            </a:pPr>
            <a:r>
              <a:rPr lang="ja-JP" altLang="en-US" sz="1050" dirty="0">
                <a:solidFill>
                  <a:srgbClr val="333333"/>
                </a:solidFill>
                <a:latin typeface="Meiryo UI" panose="020B0604030504040204" pitchFamily="50" charset="-128"/>
                <a:ea typeface="Meiryo UI" panose="020B0604030504040204" pitchFamily="50" charset="-128"/>
              </a:rPr>
              <a:t>全日完全給食（昼食及びおやつ）</a:t>
            </a:r>
          </a:p>
          <a:p>
            <a:pPr lvl="0">
              <a:defRPr/>
            </a:pPr>
            <a:r>
              <a:rPr lang="en-US" altLang="ja-JP" sz="1050" dirty="0">
                <a:solidFill>
                  <a:srgbClr val="333333"/>
                </a:solidFill>
                <a:latin typeface="Meiryo UI" panose="020B0604030504040204" pitchFamily="50" charset="-128"/>
                <a:ea typeface="Meiryo UI" panose="020B0604030504040204" pitchFamily="50" charset="-128"/>
              </a:rPr>
              <a:t>1</a:t>
            </a:r>
            <a:r>
              <a:rPr lang="ja-JP" altLang="en-US" sz="1050" dirty="0">
                <a:solidFill>
                  <a:srgbClr val="333333"/>
                </a:solidFill>
                <a:latin typeface="Meiryo UI" panose="020B0604030504040204" pitchFamily="50" charset="-128"/>
                <a:ea typeface="Meiryo UI" panose="020B0604030504040204" pitchFamily="50" charset="-128"/>
              </a:rPr>
              <a:t>日</a:t>
            </a:r>
            <a:r>
              <a:rPr lang="en-US" altLang="ja-JP" sz="1050" dirty="0">
                <a:solidFill>
                  <a:srgbClr val="333333"/>
                </a:solidFill>
                <a:latin typeface="Meiryo UI" panose="020B0604030504040204" pitchFamily="50" charset="-128"/>
                <a:ea typeface="Meiryo UI" panose="020B0604030504040204" pitchFamily="50" charset="-128"/>
              </a:rPr>
              <a:t>320</a:t>
            </a:r>
            <a:r>
              <a:rPr lang="ja-JP" altLang="en-US" sz="1050" dirty="0">
                <a:solidFill>
                  <a:srgbClr val="333333"/>
                </a:solidFill>
                <a:latin typeface="Meiryo UI" panose="020B0604030504040204" pitchFamily="50" charset="-128"/>
                <a:ea typeface="Meiryo UI" panose="020B0604030504040204" pitchFamily="50" charset="-128"/>
              </a:rPr>
              <a:t>円</a:t>
            </a:r>
            <a:r>
              <a:rPr lang="en-US" altLang="ja-JP" sz="1050" dirty="0">
                <a:solidFill>
                  <a:srgbClr val="333333"/>
                </a:solidFill>
                <a:latin typeface="Meiryo UI" panose="020B0604030504040204" pitchFamily="50" charset="-128"/>
                <a:ea typeface="Meiryo UI" panose="020B0604030504040204" pitchFamily="50" charset="-128"/>
              </a:rPr>
              <a:t>+</a:t>
            </a:r>
            <a:r>
              <a:rPr lang="ja-JP" altLang="en-US" sz="1050" dirty="0">
                <a:solidFill>
                  <a:srgbClr val="333333"/>
                </a:solidFill>
                <a:latin typeface="Meiryo UI" panose="020B0604030504040204" pitchFamily="50" charset="-128"/>
                <a:ea typeface="Meiryo UI" panose="020B0604030504040204" pitchFamily="50" charset="-128"/>
              </a:rPr>
              <a:t>消費税</a:t>
            </a:r>
          </a:p>
          <a:p>
            <a:pPr lvl="0">
              <a:defRPr/>
            </a:pPr>
            <a:r>
              <a:rPr lang="en-US" altLang="ja-JP" sz="1050" dirty="0">
                <a:solidFill>
                  <a:srgbClr val="333333"/>
                </a:solidFill>
                <a:latin typeface="Meiryo UI" panose="020B0604030504040204" pitchFamily="50" charset="-128"/>
                <a:ea typeface="Meiryo UI" panose="020B0604030504040204" pitchFamily="50" charset="-128"/>
              </a:rPr>
              <a:t>※</a:t>
            </a:r>
            <a:r>
              <a:rPr lang="ja-JP" altLang="en-US" sz="1050" dirty="0">
                <a:solidFill>
                  <a:srgbClr val="333333"/>
                </a:solidFill>
                <a:latin typeface="Meiryo UI" panose="020B0604030504040204" pitchFamily="50" charset="-128"/>
                <a:ea typeface="Meiryo UI" panose="020B0604030504040204" pitchFamily="50" charset="-128"/>
              </a:rPr>
              <a:t>実習日数分の給食費を実習初日に持ってきてください。</a:t>
            </a:r>
            <a:endParaRPr lang="en-US" altLang="ja-JP" sz="1050" dirty="0">
              <a:solidFill>
                <a:srgbClr val="333333"/>
              </a:solidFill>
              <a:latin typeface="Meiryo UI" panose="020B0604030504040204" pitchFamily="50" charset="-128"/>
              <a:ea typeface="Meiryo UI" panose="020B0604030504040204" pitchFamily="50" charset="-128"/>
            </a:endParaRPr>
          </a:p>
          <a:p>
            <a:pPr lvl="0">
              <a:defRPr/>
            </a:pPr>
            <a:endParaRPr lang="ja-JP" altLang="en-US" sz="1050" dirty="0">
              <a:solidFill>
                <a:srgbClr val="333333"/>
              </a:solidFill>
              <a:latin typeface="Meiryo UI" panose="020B0604030504040204" pitchFamily="50" charset="-128"/>
              <a:ea typeface="Meiryo UI" panose="020B0604030504040204" pitchFamily="50" charset="-128"/>
            </a:endParaRPr>
          </a:p>
          <a:p>
            <a:pPr lvl="0">
              <a:defRPr/>
            </a:pPr>
            <a:r>
              <a:rPr lang="ja-JP" altLang="en-US" sz="1050" dirty="0">
                <a:solidFill>
                  <a:srgbClr val="333333"/>
                </a:solidFill>
                <a:latin typeface="Meiryo UI" panose="020B0604030504040204" pitchFamily="50" charset="-128"/>
                <a:ea typeface="Meiryo UI" panose="020B0604030504040204" pitchFamily="50" charset="-128"/>
              </a:rPr>
              <a:t>クラスによっては、アレルギー対応のある子がいます。</a:t>
            </a:r>
          </a:p>
          <a:p>
            <a:pPr lvl="0">
              <a:defRPr/>
            </a:pPr>
            <a:r>
              <a:rPr lang="ja-JP" altLang="en-US" sz="1050" dirty="0">
                <a:solidFill>
                  <a:srgbClr val="333333"/>
                </a:solidFill>
                <a:latin typeface="Meiryo UI" panose="020B0604030504040204" pitchFamily="50" charset="-128"/>
                <a:ea typeface="Meiryo UI" panose="020B0604030504040204" pitchFamily="50" charset="-128"/>
              </a:rPr>
              <a:t>アレルギーのある子に間違えて普通食を食べさせてしまうと、場合によっては命の危険につながります。担任が責任をもって対応していますので、配膳などの際は、必ず担任から指示を受けたことを遵守してください。</a:t>
            </a:r>
            <a:endParaRPr lang="en-US" altLang="ja-JP" sz="1050" dirty="0">
              <a:solidFill>
                <a:srgbClr val="333333"/>
              </a:solidFill>
              <a:latin typeface="Meiryo UI" panose="020B0604030504040204" pitchFamily="50" charset="-128"/>
              <a:ea typeface="Meiryo UI" panose="020B0604030504040204" pitchFamily="50" charset="-128"/>
            </a:endParaRPr>
          </a:p>
        </p:txBody>
      </p:sp>
      <p:sp>
        <p:nvSpPr>
          <p:cNvPr id="18" name="円形吹き出し 17"/>
          <p:cNvSpPr/>
          <p:nvPr/>
        </p:nvSpPr>
        <p:spPr>
          <a:xfrm>
            <a:off x="3444240" y="1995383"/>
            <a:ext cx="1591074" cy="746274"/>
          </a:xfrm>
          <a:prstGeom prst="wedgeEllipseCallout">
            <a:avLst>
              <a:gd name="adj1" fmla="val -21989"/>
              <a:gd name="adj2" fmla="val -76640"/>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出勤退勤の時には明るく元気な挨拶をしましょう！</a:t>
            </a:r>
          </a:p>
        </p:txBody>
      </p:sp>
    </p:spTree>
    <p:extLst>
      <p:ext uri="{BB962C8B-B14F-4D97-AF65-F5344CB8AC3E}">
        <p14:creationId xmlns:p14="http://schemas.microsoft.com/office/powerpoint/2010/main" val="40737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00B6E1AD-E7A2-4B57-B4B3-3BC5D6F9FE57}"/>
              </a:ext>
            </a:extLst>
          </p:cNvPr>
          <p:cNvSpPr/>
          <p:nvPr/>
        </p:nvSpPr>
        <p:spPr>
          <a:xfrm>
            <a:off x="195831" y="241553"/>
            <a:ext cx="4935985" cy="426129"/>
          </a:xfrm>
          <a:prstGeom prst="roundRect">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実習に活きる！先生たちとのコミュニケーションポイント</a:t>
            </a:r>
          </a:p>
        </p:txBody>
      </p:sp>
      <p:sp>
        <p:nvSpPr>
          <p:cNvPr id="13" name="テキスト ボックス 12">
            <a:extLst>
              <a:ext uri="{FF2B5EF4-FFF2-40B4-BE49-F238E27FC236}">
                <a16:creationId xmlns:a16="http://schemas.microsoft.com/office/drawing/2014/main" id="{09BC8922-AC87-48D6-B938-C57DED109443}"/>
              </a:ext>
            </a:extLst>
          </p:cNvPr>
          <p:cNvSpPr txBox="1"/>
          <p:nvPr/>
        </p:nvSpPr>
        <p:spPr>
          <a:xfrm>
            <a:off x="195830" y="748633"/>
            <a:ext cx="4935985" cy="2031325"/>
          </a:xfrm>
          <a:prstGeom prst="rect">
            <a:avLst/>
          </a:prstGeom>
          <a:noFill/>
        </p:spPr>
        <p:txBody>
          <a:bodyPr wrap="square" rtlCol="0">
            <a:spAutoFit/>
          </a:bodyPr>
          <a:lstStyle/>
          <a:p>
            <a:pPr algn="ctr"/>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毎日忙しそうな先生たち。</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ct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「話しかけても大丈夫かな…？」「どうしたら先生達とうまくやれるかな…？」</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ct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そんな</a:t>
            </a:r>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気持ちを</a:t>
            </a:r>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抱く</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学生さんは少なくありません。</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ct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実際に</a:t>
            </a:r>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ある調査では</a:t>
            </a:r>
            <a:r>
              <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6</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割以上の学生さんが</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ct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「職員との関わり方」に不安を感じているといわれています。</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altLang="ja-JP" sz="105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でも、せっかくの実習の機会。</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ct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先生たちとの関係も良いものにして、</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ct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保育の学びをさらにたくさん吸収してくれたら嬉しいです。</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このページでは、「先生たちとの関わり方」を中心に、</a:t>
            </a:r>
            <a:r>
              <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5</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つのポイントを解説します。</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altLang="ja-JP" sz="1050" dirty="0">
                <a:effectLst/>
                <a:ea typeface="Meiryo UI" panose="020B0604030504040204" pitchFamily="50" charset="-128"/>
                <a:cs typeface="Times New Roman" panose="02020603050405020304" pitchFamily="18" charset="0"/>
              </a:rPr>
              <a:t>皆さんが働き始めてからも、きっと役に立</a:t>
            </a:r>
            <a:r>
              <a:rPr lang="ja-JP" altLang="en-US" sz="1050" dirty="0">
                <a:effectLst/>
                <a:ea typeface="Meiryo UI" panose="020B0604030504040204" pitchFamily="50" charset="-128"/>
                <a:cs typeface="Times New Roman" panose="02020603050405020304" pitchFamily="18" charset="0"/>
              </a:rPr>
              <a:t>ちますよ！</a:t>
            </a:r>
            <a:endParaRPr kumimoji="1" lang="en-US" altLang="ja-JP" sz="600" dirty="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F49B89B1-97BC-4576-881C-9601D6EF7C79}"/>
              </a:ext>
            </a:extLst>
          </p:cNvPr>
          <p:cNvGrpSpPr/>
          <p:nvPr/>
        </p:nvGrpSpPr>
        <p:grpSpPr>
          <a:xfrm>
            <a:off x="195830" y="2780226"/>
            <a:ext cx="510200" cy="417044"/>
            <a:chOff x="917631" y="3188874"/>
            <a:chExt cx="510200" cy="417044"/>
          </a:xfrm>
        </p:grpSpPr>
        <p:sp>
          <p:nvSpPr>
            <p:cNvPr id="4" name="吹き出し: 円形 3">
              <a:extLst>
                <a:ext uri="{FF2B5EF4-FFF2-40B4-BE49-F238E27FC236}">
                  <a16:creationId xmlns:a16="http://schemas.microsoft.com/office/drawing/2014/main" id="{0D0DE1ED-AD62-4589-8C45-FAF3DCA31CAF}"/>
                </a:ext>
              </a:extLst>
            </p:cNvPr>
            <p:cNvSpPr/>
            <p:nvPr/>
          </p:nvSpPr>
          <p:spPr>
            <a:xfrm>
              <a:off x="956061" y="3188874"/>
              <a:ext cx="471770" cy="417044"/>
            </a:xfrm>
            <a:prstGeom prst="wedgeEllipseCallout">
              <a:avLst>
                <a:gd name="adj1" fmla="val -4226"/>
                <a:gd name="adj2" fmla="val 63218"/>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7" name="吹き出し: 円形 6">
              <a:extLst>
                <a:ext uri="{FF2B5EF4-FFF2-40B4-BE49-F238E27FC236}">
                  <a16:creationId xmlns:a16="http://schemas.microsoft.com/office/drawing/2014/main" id="{8FF47855-C15B-42E7-909B-E9BC39A9476A}"/>
                </a:ext>
              </a:extLst>
            </p:cNvPr>
            <p:cNvSpPr/>
            <p:nvPr/>
          </p:nvSpPr>
          <p:spPr>
            <a:xfrm>
              <a:off x="917631" y="3188874"/>
              <a:ext cx="471770" cy="417044"/>
            </a:xfrm>
            <a:prstGeom prst="wedgeEllipseCallout">
              <a:avLst>
                <a:gd name="adj1" fmla="val -4226"/>
                <a:gd name="adj2" fmla="val 632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１</a:t>
              </a:r>
            </a:p>
          </p:txBody>
        </p:sp>
      </p:grpSp>
      <p:grpSp>
        <p:nvGrpSpPr>
          <p:cNvPr id="12" name="グループ化 11">
            <a:extLst>
              <a:ext uri="{FF2B5EF4-FFF2-40B4-BE49-F238E27FC236}">
                <a16:creationId xmlns:a16="http://schemas.microsoft.com/office/drawing/2014/main" id="{B565AB08-5B8E-4BF0-A49E-1383061646C2}"/>
              </a:ext>
            </a:extLst>
          </p:cNvPr>
          <p:cNvGrpSpPr/>
          <p:nvPr/>
        </p:nvGrpSpPr>
        <p:grpSpPr>
          <a:xfrm>
            <a:off x="234260" y="5163731"/>
            <a:ext cx="510200" cy="417044"/>
            <a:chOff x="917631" y="3188874"/>
            <a:chExt cx="510200" cy="417044"/>
          </a:xfrm>
        </p:grpSpPr>
        <p:sp>
          <p:nvSpPr>
            <p:cNvPr id="14" name="吹き出し: 円形 13">
              <a:extLst>
                <a:ext uri="{FF2B5EF4-FFF2-40B4-BE49-F238E27FC236}">
                  <a16:creationId xmlns:a16="http://schemas.microsoft.com/office/drawing/2014/main" id="{BEAEF604-3ECD-4A8D-8EC2-912BB9630EB2}"/>
                </a:ext>
              </a:extLst>
            </p:cNvPr>
            <p:cNvSpPr/>
            <p:nvPr/>
          </p:nvSpPr>
          <p:spPr>
            <a:xfrm>
              <a:off x="956061" y="3188874"/>
              <a:ext cx="471770" cy="417044"/>
            </a:xfrm>
            <a:prstGeom prst="wedgeEllipseCallout">
              <a:avLst>
                <a:gd name="adj1" fmla="val -4226"/>
                <a:gd name="adj2" fmla="val 63218"/>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5" name="吹き出し: 円形 14">
              <a:extLst>
                <a:ext uri="{FF2B5EF4-FFF2-40B4-BE49-F238E27FC236}">
                  <a16:creationId xmlns:a16="http://schemas.microsoft.com/office/drawing/2014/main" id="{5F716E78-8BC4-43D5-83DC-033E2B99CDFA}"/>
                </a:ext>
              </a:extLst>
            </p:cNvPr>
            <p:cNvSpPr/>
            <p:nvPr/>
          </p:nvSpPr>
          <p:spPr>
            <a:xfrm>
              <a:off x="917631" y="3188874"/>
              <a:ext cx="471770" cy="417044"/>
            </a:xfrm>
            <a:prstGeom prst="wedgeEllipseCallout">
              <a:avLst>
                <a:gd name="adj1" fmla="val -4226"/>
                <a:gd name="adj2" fmla="val 632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Meiryo UI" panose="020B0604030504040204" pitchFamily="50" charset="-128"/>
                  <a:ea typeface="Meiryo UI" panose="020B0604030504040204" pitchFamily="50" charset="-128"/>
                </a:rPr>
                <a:t>2</a:t>
              </a:r>
            </a:p>
          </p:txBody>
        </p:sp>
      </p:grpSp>
      <p:sp>
        <p:nvSpPr>
          <p:cNvPr id="17" name="テキスト ボックス 16">
            <a:extLst>
              <a:ext uri="{FF2B5EF4-FFF2-40B4-BE49-F238E27FC236}">
                <a16:creationId xmlns:a16="http://schemas.microsoft.com/office/drawing/2014/main" id="{B19B37BB-56C4-424C-81C9-B01D8E2196BC}"/>
              </a:ext>
            </a:extLst>
          </p:cNvPr>
          <p:cNvSpPr txBox="1"/>
          <p:nvPr/>
        </p:nvSpPr>
        <p:spPr>
          <a:xfrm>
            <a:off x="706030" y="3197269"/>
            <a:ext cx="4316026" cy="1869743"/>
          </a:xfrm>
          <a:prstGeom prst="rect">
            <a:avLst/>
          </a:prstGeom>
          <a:noFill/>
        </p:spPr>
        <p:txBody>
          <a:bodyPr wrap="square">
            <a:spAutoFit/>
          </a:bodyPr>
          <a:lstStyle/>
          <a:p>
            <a:pPr algn="l"/>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基本的なことではありますが、とても重要なのが「挨拶」。</a:t>
            </a:r>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en-US" sz="1050" b="1"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rPr>
              <a:t>挨拶は明るく元気にすることです！</a:t>
            </a:r>
            <a:endParaRPr lang="en-US" altLang="ja-JP" sz="1050" b="1"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もしも周囲の人がそっけない、と思ったら自分の挨拶をまず見直してみましょう。</a:t>
            </a:r>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実は</a:t>
            </a:r>
            <a:r>
              <a:rPr lang="ja-JP" altLang="en-US" sz="1050" b="1" kern="100" dirty="0">
                <a:latin typeface="游明朝" panose="02020400000000000000" pitchFamily="18" charset="-128"/>
                <a:ea typeface="Meiryo UI" panose="020B0604030504040204" pitchFamily="50" charset="-128"/>
                <a:cs typeface="Times New Roman" panose="02020603050405020304" pitchFamily="18" charset="0"/>
              </a:rPr>
              <a:t>相手の態度や言葉は、たいてい自分の「写し鏡」のようなもの</a:t>
            </a:r>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だからです。</a:t>
            </a:r>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pPr algn="l"/>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明るく元気に挨拶をすれば、明るく返してもらいやすく、</a:t>
            </a:r>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一方で、ぶっきらぼうに挨拶すればそのように返されてしまいがち</a:t>
            </a:r>
            <a:r>
              <a:rPr lang="en-US" altLang="ja-JP" sz="1050" kern="100" dirty="0">
                <a:latin typeface="游明朝" panose="02020400000000000000" pitchFamily="18" charset="-128"/>
                <a:ea typeface="Meiryo UI" panose="020B0604030504040204" pitchFamily="50" charset="-128"/>
                <a:cs typeface="Times New Roman" panose="02020603050405020304" pitchFamily="18" charset="0"/>
              </a:rPr>
              <a:t>…</a:t>
            </a:r>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a:t>
            </a:r>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明るい雰囲気で接してほしいなら、自分もその雰囲気で接していきましょう！</a:t>
            </a:r>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a:t>
            </a:r>
            <a:r>
              <a:rPr lang="ja-JP" altLang="en-US" sz="1050" b="1"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rPr>
              <a:t>人間関係は自分が作り出す</a:t>
            </a:r>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」という意識を持つと</a:t>
            </a:r>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a:p>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実習の</a:t>
            </a:r>
            <a:r>
              <a:rPr lang="en-US" altLang="ja-JP" sz="1050" kern="100" dirty="0">
                <a:latin typeface="游明朝" panose="02020400000000000000" pitchFamily="18" charset="-128"/>
                <a:ea typeface="Meiryo UI" panose="020B0604030504040204" pitchFamily="50" charset="-128"/>
                <a:cs typeface="Times New Roman" panose="02020603050405020304" pitchFamily="18" charset="0"/>
              </a:rPr>
              <a:t>1</a:t>
            </a:r>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日も良いものにできますよ！</a:t>
            </a:r>
            <a:endParaRPr lang="en-US" altLang="ja-JP" sz="1050" kern="100" dirty="0">
              <a:latin typeface="游明朝" panose="02020400000000000000" pitchFamily="18" charset="-128"/>
              <a:ea typeface="Meiryo UI" panose="020B0604030504040204" pitchFamily="50" charset="-128"/>
              <a:cs typeface="Times New Roman" panose="02020603050405020304" pitchFamily="18" charset="0"/>
            </a:endParaRPr>
          </a:p>
        </p:txBody>
      </p:sp>
      <p:pic>
        <p:nvPicPr>
          <p:cNvPr id="1026" name="Picture 2" descr="就活生のイラスト">
            <a:extLst>
              <a:ext uri="{FF2B5EF4-FFF2-40B4-BE49-F238E27FC236}">
                <a16:creationId xmlns:a16="http://schemas.microsoft.com/office/drawing/2014/main" id="{85CA0FBE-3513-4B7B-9DCD-458287F215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978"/>
          <a:stretch/>
        </p:blipFill>
        <p:spPr bwMode="auto">
          <a:xfrm>
            <a:off x="4380393" y="5879339"/>
            <a:ext cx="620775" cy="1438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ロリータファッションの女性のイラスト">
            <a:extLst>
              <a:ext uri="{FF2B5EF4-FFF2-40B4-BE49-F238E27FC236}">
                <a16:creationId xmlns:a16="http://schemas.microsoft.com/office/drawing/2014/main" id="{33CEA350-1F48-4943-AD8D-E267D17F81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015" y="5932564"/>
            <a:ext cx="899073" cy="13855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丸のマークのイラスト「○」">
            <a:extLst>
              <a:ext uri="{FF2B5EF4-FFF2-40B4-BE49-F238E27FC236}">
                <a16:creationId xmlns:a16="http://schemas.microsoft.com/office/drawing/2014/main" id="{6B969E08-A53F-466A-B651-3173B3C3C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927" y="5530686"/>
            <a:ext cx="351630" cy="3516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バツのマークのイラスト「×」">
            <a:extLst>
              <a:ext uri="{FF2B5EF4-FFF2-40B4-BE49-F238E27FC236}">
                <a16:creationId xmlns:a16="http://schemas.microsoft.com/office/drawing/2014/main" id="{ABAD2CDC-8656-4E16-8C3A-CDB5D09D01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4562" y="5527564"/>
            <a:ext cx="334534" cy="33453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C7A442B2-86FC-4803-9CBA-B1EDA0B194A7}"/>
              </a:ext>
            </a:extLst>
          </p:cNvPr>
          <p:cNvSpPr txBox="1"/>
          <p:nvPr/>
        </p:nvSpPr>
        <p:spPr>
          <a:xfrm>
            <a:off x="744460" y="5635408"/>
            <a:ext cx="2927737" cy="1869743"/>
          </a:xfrm>
          <a:prstGeom prst="rect">
            <a:avLst/>
          </a:prstGeom>
          <a:noFill/>
        </p:spPr>
        <p:txBody>
          <a:bodyPr wrap="square">
            <a:spAutoFit/>
          </a:bodyPr>
          <a:lstStyle/>
          <a:p>
            <a:pPr algn="l"/>
            <a:r>
              <a:rPr lang="ja-JP" altLang="en-US" sz="1050" kern="100" dirty="0">
                <a:latin typeface="游明朝" panose="02020400000000000000" pitchFamily="18" charset="-128"/>
                <a:ea typeface="Meiryo UI" panose="020B0604030504040204" pitchFamily="50" charset="-128"/>
                <a:cs typeface="Times New Roman" panose="02020603050405020304" pitchFamily="18" charset="0"/>
              </a:rPr>
              <a:t>右のイラスト、</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どちらが「オシャレ」で</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どちらが「身だしなみ」でしょうか？</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en-US" altLang="ja-JP" sz="105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オシャレは</a:t>
            </a:r>
            <a:r>
              <a:rPr lang="ja-JP" alt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自分のため</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。一方で身だしなみは</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050" b="1"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相手のため</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にあるといえます</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l"/>
            <a:endParaRPr lang="en-US" altLang="ja-JP" sz="1050" b="1" kern="100" dirty="0">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ja-JP" sz="1050" b="1"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身だしなみとは、目の前にいる人への心遣い</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であり、</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一緒に働く先生たちはもちろん、保護者の方との</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第一印象にもなります。「この人なら大丈夫かも！」</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という印象を与え、信用を得るために</a:t>
            </a:r>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必要な</a:t>
            </a:r>
            <a:endParaRPr lang="en-US" altLang="ja-JP" sz="105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第一歩です。</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16A3DC8F-94D3-41AE-B58C-123F0852B220}"/>
              </a:ext>
            </a:extLst>
          </p:cNvPr>
          <p:cNvSpPr/>
          <p:nvPr/>
        </p:nvSpPr>
        <p:spPr>
          <a:xfrm>
            <a:off x="744461" y="3018119"/>
            <a:ext cx="3180678" cy="1044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sp>
        <p:nvSpPr>
          <p:cNvPr id="6" name="テキスト ボックス 5">
            <a:extLst>
              <a:ext uri="{FF2B5EF4-FFF2-40B4-BE49-F238E27FC236}">
                <a16:creationId xmlns:a16="http://schemas.microsoft.com/office/drawing/2014/main" id="{B8E0DF9A-62DA-4CC3-BE89-6989337EE32D}"/>
              </a:ext>
            </a:extLst>
          </p:cNvPr>
          <p:cNvSpPr txBox="1"/>
          <p:nvPr/>
        </p:nvSpPr>
        <p:spPr>
          <a:xfrm>
            <a:off x="706030" y="2834858"/>
            <a:ext cx="3295698" cy="307777"/>
          </a:xfrm>
          <a:prstGeom prst="rect">
            <a:avLst/>
          </a:prstGeom>
          <a:noFill/>
        </p:spPr>
        <p:txBody>
          <a:bodyPr wrap="square" rtlCol="0">
            <a:spAutoFit/>
          </a:bodyPr>
          <a:lstStyle/>
          <a:p>
            <a:r>
              <a:rPr kumimoji="1" lang="ja-JP" altLang="en-US" sz="1400" b="1" dirty="0">
                <a:solidFill>
                  <a:srgbClr val="7A9311"/>
                </a:solidFill>
                <a:latin typeface="Meiryo UI" panose="020B0604030504040204" pitchFamily="50" charset="-128"/>
                <a:ea typeface="Meiryo UI" panose="020B0604030504040204" pitchFamily="50" charset="-128"/>
              </a:rPr>
              <a:t>挨拶で変わる！実習のスタートダッシュ！</a:t>
            </a:r>
          </a:p>
        </p:txBody>
      </p:sp>
      <p:sp>
        <p:nvSpPr>
          <p:cNvPr id="20" name="四角形: 角を丸くする 19">
            <a:extLst>
              <a:ext uri="{FF2B5EF4-FFF2-40B4-BE49-F238E27FC236}">
                <a16:creationId xmlns:a16="http://schemas.microsoft.com/office/drawing/2014/main" id="{C9035F24-FF80-4177-985F-A573CD3D2F1B}"/>
              </a:ext>
            </a:extLst>
          </p:cNvPr>
          <p:cNvSpPr/>
          <p:nvPr/>
        </p:nvSpPr>
        <p:spPr>
          <a:xfrm>
            <a:off x="780672" y="5398271"/>
            <a:ext cx="2891525" cy="1044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sp>
        <p:nvSpPr>
          <p:cNvPr id="16" name="テキスト ボックス 15">
            <a:extLst>
              <a:ext uri="{FF2B5EF4-FFF2-40B4-BE49-F238E27FC236}">
                <a16:creationId xmlns:a16="http://schemas.microsoft.com/office/drawing/2014/main" id="{B9042738-68B9-41AC-A3FF-C643FC008CE2}"/>
              </a:ext>
            </a:extLst>
          </p:cNvPr>
          <p:cNvSpPr txBox="1"/>
          <p:nvPr/>
        </p:nvSpPr>
        <p:spPr>
          <a:xfrm>
            <a:off x="744460" y="5218364"/>
            <a:ext cx="2743059" cy="307777"/>
          </a:xfrm>
          <a:prstGeom prst="rect">
            <a:avLst/>
          </a:prstGeom>
          <a:noFill/>
        </p:spPr>
        <p:txBody>
          <a:bodyPr wrap="none" rtlCol="0">
            <a:spAutoFit/>
          </a:bodyPr>
          <a:lstStyle/>
          <a:p>
            <a:r>
              <a:rPr lang="ja-JP" altLang="ja-JP" sz="1400" b="1" dirty="0">
                <a:solidFill>
                  <a:srgbClr val="7A9311"/>
                </a:solidFill>
                <a:effectLst/>
                <a:ea typeface="Meiryo UI" panose="020B0604030504040204" pitchFamily="50" charset="-128"/>
                <a:cs typeface="Times New Roman" panose="02020603050405020304" pitchFamily="18" charset="0"/>
              </a:rPr>
              <a:t>身だしなみとオシャレって何が違う？</a:t>
            </a:r>
            <a:endParaRPr kumimoji="1" lang="ja-JP" altLang="en-US" sz="1400" b="1" dirty="0">
              <a:solidFill>
                <a:srgbClr val="7A931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34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A6D98B06-DDD0-44AD-AE24-2596738BD226}"/>
              </a:ext>
            </a:extLst>
          </p:cNvPr>
          <p:cNvSpPr/>
          <p:nvPr/>
        </p:nvSpPr>
        <p:spPr>
          <a:xfrm>
            <a:off x="838187" y="6627248"/>
            <a:ext cx="3131107" cy="1044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sp>
        <p:nvSpPr>
          <p:cNvPr id="30" name="四角形: 角を丸くする 29">
            <a:extLst>
              <a:ext uri="{FF2B5EF4-FFF2-40B4-BE49-F238E27FC236}">
                <a16:creationId xmlns:a16="http://schemas.microsoft.com/office/drawing/2014/main" id="{515CCBA8-A785-4702-811E-5B60F9815C28}"/>
              </a:ext>
            </a:extLst>
          </p:cNvPr>
          <p:cNvSpPr/>
          <p:nvPr/>
        </p:nvSpPr>
        <p:spPr>
          <a:xfrm>
            <a:off x="844308" y="3202928"/>
            <a:ext cx="3008933" cy="1044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sp>
        <p:nvSpPr>
          <p:cNvPr id="29" name="四角形: 角を丸くする 28">
            <a:extLst>
              <a:ext uri="{FF2B5EF4-FFF2-40B4-BE49-F238E27FC236}">
                <a16:creationId xmlns:a16="http://schemas.microsoft.com/office/drawing/2014/main" id="{627A7E56-9F96-4BCC-A14C-4C302CB7A847}"/>
              </a:ext>
            </a:extLst>
          </p:cNvPr>
          <p:cNvSpPr/>
          <p:nvPr/>
        </p:nvSpPr>
        <p:spPr>
          <a:xfrm>
            <a:off x="792991" y="374070"/>
            <a:ext cx="4004890" cy="1044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ffectLst>
                <a:outerShdw blurRad="38100" dist="38100" dir="2700000" algn="tl">
                  <a:srgbClr val="000000">
                    <a:alpha val="43137"/>
                  </a:srgbClr>
                </a:outerShdw>
              </a:effectLst>
              <a:latin typeface="A-OTF UD新丸ゴ Pro DB" panose="020F0600000000000000" pitchFamily="34" charset="-128"/>
              <a:ea typeface="A-OTF UD新丸ゴ Pro DB" panose="020F0600000000000000" pitchFamily="34" charset="-128"/>
            </a:endParaRPr>
          </a:p>
        </p:txBody>
      </p:sp>
      <p:grpSp>
        <p:nvGrpSpPr>
          <p:cNvPr id="3" name="グループ化 2">
            <a:extLst>
              <a:ext uri="{FF2B5EF4-FFF2-40B4-BE49-F238E27FC236}">
                <a16:creationId xmlns:a16="http://schemas.microsoft.com/office/drawing/2014/main" id="{601FD8EB-5234-487A-82E4-BB91A48260E3}"/>
              </a:ext>
            </a:extLst>
          </p:cNvPr>
          <p:cNvGrpSpPr/>
          <p:nvPr/>
        </p:nvGrpSpPr>
        <p:grpSpPr>
          <a:xfrm>
            <a:off x="195830" y="165020"/>
            <a:ext cx="510200" cy="417044"/>
            <a:chOff x="917631" y="3188874"/>
            <a:chExt cx="510200" cy="417044"/>
          </a:xfrm>
        </p:grpSpPr>
        <p:sp>
          <p:nvSpPr>
            <p:cNvPr id="4" name="吹き出し: 円形 3">
              <a:extLst>
                <a:ext uri="{FF2B5EF4-FFF2-40B4-BE49-F238E27FC236}">
                  <a16:creationId xmlns:a16="http://schemas.microsoft.com/office/drawing/2014/main" id="{4AE6824B-87BE-4BB0-B32F-4BD73A6DF3D4}"/>
                </a:ext>
              </a:extLst>
            </p:cNvPr>
            <p:cNvSpPr/>
            <p:nvPr/>
          </p:nvSpPr>
          <p:spPr>
            <a:xfrm>
              <a:off x="956061" y="3188874"/>
              <a:ext cx="471770" cy="417044"/>
            </a:xfrm>
            <a:prstGeom prst="wedgeEllipseCallout">
              <a:avLst>
                <a:gd name="adj1" fmla="val -4226"/>
                <a:gd name="adj2" fmla="val 63218"/>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5" name="吹き出し: 円形 4">
              <a:extLst>
                <a:ext uri="{FF2B5EF4-FFF2-40B4-BE49-F238E27FC236}">
                  <a16:creationId xmlns:a16="http://schemas.microsoft.com/office/drawing/2014/main" id="{D00BC0AB-D078-4616-8DCB-DCF21C76AD2D}"/>
                </a:ext>
              </a:extLst>
            </p:cNvPr>
            <p:cNvSpPr/>
            <p:nvPr/>
          </p:nvSpPr>
          <p:spPr>
            <a:xfrm>
              <a:off x="917631" y="3188874"/>
              <a:ext cx="471770" cy="417044"/>
            </a:xfrm>
            <a:prstGeom prst="wedgeEllipseCallout">
              <a:avLst>
                <a:gd name="adj1" fmla="val -4226"/>
                <a:gd name="adj2" fmla="val 632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３</a:t>
              </a:r>
            </a:p>
          </p:txBody>
        </p:sp>
      </p:grpSp>
      <p:sp>
        <p:nvSpPr>
          <p:cNvPr id="6" name="テキスト ボックス 5">
            <a:extLst>
              <a:ext uri="{FF2B5EF4-FFF2-40B4-BE49-F238E27FC236}">
                <a16:creationId xmlns:a16="http://schemas.microsoft.com/office/drawing/2014/main" id="{27A2AA54-4629-41BB-A0D4-0651367F8A73}"/>
              </a:ext>
            </a:extLst>
          </p:cNvPr>
          <p:cNvSpPr txBox="1"/>
          <p:nvPr/>
        </p:nvSpPr>
        <p:spPr>
          <a:xfrm>
            <a:off x="706030" y="209821"/>
            <a:ext cx="4277133" cy="276999"/>
          </a:xfrm>
          <a:prstGeom prst="rect">
            <a:avLst/>
          </a:prstGeom>
          <a:noFill/>
        </p:spPr>
        <p:txBody>
          <a:bodyPr wrap="none" rtlCol="0">
            <a:spAutoFit/>
          </a:bodyPr>
          <a:lstStyle/>
          <a:p>
            <a:r>
              <a:rPr lang="ja-JP" altLang="ja-JP" sz="1200" b="1" kern="100" dirty="0">
                <a:solidFill>
                  <a:srgbClr val="7A9311"/>
                </a:solidFill>
                <a:effectLst/>
                <a:latin typeface="游明朝" panose="02020400000000000000" pitchFamily="18" charset="-128"/>
                <a:ea typeface="Meiryo UI" panose="020B0604030504040204" pitchFamily="50" charset="-128"/>
                <a:cs typeface="Times New Roman" panose="02020603050405020304" pitchFamily="18" charset="0"/>
              </a:rPr>
              <a:t>「了解しました」は敬語じゃない？脱</a:t>
            </a:r>
            <a:r>
              <a:rPr lang="ja-JP" altLang="en-US" sz="1200" b="1" kern="100" dirty="0">
                <a:solidFill>
                  <a:srgbClr val="7A9311"/>
                </a:solidFill>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200" b="1" kern="100" dirty="0">
                <a:solidFill>
                  <a:srgbClr val="7A9311"/>
                </a:solidFill>
                <a:effectLst/>
                <a:latin typeface="游明朝" panose="02020400000000000000" pitchFamily="18" charset="-128"/>
                <a:ea typeface="Meiryo UI" panose="020B0604030504040204" pitchFamily="50" charset="-128"/>
                <a:cs typeface="Times New Roman" panose="02020603050405020304" pitchFamily="18" charset="0"/>
              </a:rPr>
              <a:t>バイト言葉で正しい敬語を</a:t>
            </a:r>
            <a:r>
              <a:rPr lang="ja-JP" altLang="en-US" sz="1200" b="1" kern="100" dirty="0">
                <a:solidFill>
                  <a:srgbClr val="7A9311"/>
                </a:solidFill>
                <a:effectLst/>
                <a:latin typeface="游明朝" panose="02020400000000000000" pitchFamily="18" charset="-128"/>
                <a:ea typeface="Meiryo UI" panose="020B0604030504040204" pitchFamily="50" charset="-128"/>
                <a:cs typeface="Times New Roman" panose="02020603050405020304" pitchFamily="18" charset="0"/>
              </a:rPr>
              <a:t>！</a:t>
            </a:r>
            <a:endParaRPr lang="ja-JP" altLang="ja-JP" sz="1200" kern="100" dirty="0">
              <a:solidFill>
                <a:srgbClr val="7A931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CDDD5C25-CD0B-4C22-925D-AD781DA68A27}"/>
              </a:ext>
            </a:extLst>
          </p:cNvPr>
          <p:cNvSpPr txBox="1"/>
          <p:nvPr/>
        </p:nvSpPr>
        <p:spPr>
          <a:xfrm>
            <a:off x="706030" y="555133"/>
            <a:ext cx="4316026" cy="577081"/>
          </a:xfrm>
          <a:prstGeom prst="rect">
            <a:avLst/>
          </a:prstGeom>
          <a:noFill/>
        </p:spPr>
        <p:txBody>
          <a:bodyPr wrap="square">
            <a:spAutoFit/>
          </a:bodyPr>
          <a:lstStyle/>
          <a:p>
            <a:pPr algn="l"/>
            <a:r>
              <a:rPr lang="ja-JP" altLang="en-US" sz="1050" dirty="0">
                <a:effectLst/>
                <a:ea typeface="Meiryo UI" panose="020B0604030504040204" pitchFamily="50" charset="-128"/>
                <a:cs typeface="Times New Roman" panose="02020603050405020304" pitchFamily="18" charset="0"/>
              </a:rPr>
              <a:t>アルバイト経験者によくありがちな、</a:t>
            </a:r>
            <a:r>
              <a:rPr lang="ja-JP" altLang="ja-JP" sz="1050" dirty="0">
                <a:effectLst/>
                <a:ea typeface="Meiryo UI" panose="020B0604030504040204" pitchFamily="50" charset="-128"/>
                <a:cs typeface="Times New Roman" panose="02020603050405020304" pitchFamily="18" charset="0"/>
              </a:rPr>
              <a:t>ついつい使ってしまう間違った敬語。</a:t>
            </a:r>
            <a:endParaRPr lang="en-US" altLang="ja-JP" sz="1050" dirty="0">
              <a:effectLst/>
              <a:ea typeface="Meiryo UI" panose="020B0604030504040204" pitchFamily="50" charset="-128"/>
              <a:cs typeface="Times New Roman" panose="02020603050405020304" pitchFamily="18" charset="0"/>
            </a:endParaRPr>
          </a:p>
          <a:p>
            <a:pPr algn="l"/>
            <a:r>
              <a:rPr lang="ja-JP" altLang="en-US" sz="1050" dirty="0">
                <a:ea typeface="Meiryo UI" panose="020B0604030504040204" pitchFamily="50" charset="-128"/>
                <a:cs typeface="Times New Roman" panose="02020603050405020304" pitchFamily="18" charset="0"/>
              </a:rPr>
              <a:t>社会人への準備として、大人な</a:t>
            </a:r>
            <a:r>
              <a:rPr lang="ja-JP" altLang="en-US" sz="1050" dirty="0">
                <a:effectLst/>
                <a:ea typeface="Meiryo UI" panose="020B0604030504040204" pitchFamily="50" charset="-128"/>
                <a:cs typeface="Times New Roman" panose="02020603050405020304" pitchFamily="18" charset="0"/>
              </a:rPr>
              <a:t>コミュニケーションを交わすためにも、</a:t>
            </a:r>
            <a:endParaRPr lang="en-US" altLang="ja-JP" sz="1050" dirty="0">
              <a:effectLst/>
              <a:ea typeface="Meiryo UI" panose="020B0604030504040204" pitchFamily="50" charset="-128"/>
              <a:cs typeface="Times New Roman" panose="02020603050405020304" pitchFamily="18" charset="0"/>
            </a:endParaRPr>
          </a:p>
          <a:p>
            <a:pPr algn="l"/>
            <a:r>
              <a:rPr lang="ja-JP" altLang="en-US" sz="1050" dirty="0">
                <a:effectLst/>
                <a:ea typeface="Meiryo UI" panose="020B0604030504040204" pitchFamily="50" charset="-128"/>
                <a:cs typeface="Times New Roman" panose="02020603050405020304" pitchFamily="18" charset="0"/>
              </a:rPr>
              <a:t>以下の</a:t>
            </a:r>
            <a:r>
              <a:rPr lang="ja-JP" altLang="ja-JP" sz="1050" dirty="0">
                <a:effectLst/>
                <a:ea typeface="Meiryo UI" panose="020B0604030504040204" pitchFamily="50" charset="-128"/>
                <a:cs typeface="Times New Roman" panose="02020603050405020304" pitchFamily="18" charset="0"/>
              </a:rPr>
              <a:t>基本的なものを押さえておきましょう！</a:t>
            </a:r>
            <a:endParaRPr lang="en-US" altLang="ja-JP" sz="600" kern="100" dirty="0">
              <a:latin typeface="游明朝" panose="02020400000000000000" pitchFamily="18" charset="-128"/>
              <a:ea typeface="Meiryo UI" panose="020B0604030504040204" pitchFamily="50" charset="-128"/>
              <a:cs typeface="Times New Roman" panose="02020603050405020304" pitchFamily="18" charset="0"/>
            </a:endParaRPr>
          </a:p>
        </p:txBody>
      </p:sp>
      <p:graphicFrame>
        <p:nvGraphicFramePr>
          <p:cNvPr id="8" name="表 7">
            <a:extLst>
              <a:ext uri="{FF2B5EF4-FFF2-40B4-BE49-F238E27FC236}">
                <a16:creationId xmlns:a16="http://schemas.microsoft.com/office/drawing/2014/main" id="{925A8DE0-602F-439C-A936-F50781DAC065}"/>
              </a:ext>
            </a:extLst>
          </p:cNvPr>
          <p:cNvGraphicFramePr>
            <a:graphicFrameLocks noGrp="1"/>
          </p:cNvGraphicFramePr>
          <p:nvPr>
            <p:extLst>
              <p:ext uri="{D42A27DB-BD31-4B8C-83A1-F6EECF244321}">
                <p14:modId xmlns:p14="http://schemas.microsoft.com/office/powerpoint/2010/main" val="108821516"/>
              </p:ext>
            </p:extLst>
          </p:nvPr>
        </p:nvGraphicFramePr>
        <p:xfrm>
          <a:off x="761451" y="1096452"/>
          <a:ext cx="4086139" cy="1577310"/>
        </p:xfrm>
        <a:graphic>
          <a:graphicData uri="http://schemas.openxmlformats.org/drawingml/2006/table">
            <a:tbl>
              <a:tblPr firstRow="1" firstCol="1" bandRow="1">
                <a:tableStyleId>{D27102A9-8310-4765-A935-A1911B00CA55}</a:tableStyleId>
              </a:tblPr>
              <a:tblGrid>
                <a:gridCol w="1881628">
                  <a:extLst>
                    <a:ext uri="{9D8B030D-6E8A-4147-A177-3AD203B41FA5}">
                      <a16:colId xmlns:a16="http://schemas.microsoft.com/office/drawing/2014/main" val="82071020"/>
                    </a:ext>
                  </a:extLst>
                </a:gridCol>
                <a:gridCol w="2204511">
                  <a:extLst>
                    <a:ext uri="{9D8B030D-6E8A-4147-A177-3AD203B41FA5}">
                      <a16:colId xmlns:a16="http://schemas.microsoft.com/office/drawing/2014/main" val="2851137260"/>
                    </a:ext>
                  </a:extLst>
                </a:gridCol>
              </a:tblGrid>
              <a:tr h="225330">
                <a:tc>
                  <a:txBody>
                    <a:bodyPr/>
                    <a:lstStyle/>
                    <a:p>
                      <a:pPr algn="ctr"/>
                      <a:r>
                        <a:rPr lang="ja-JP" sz="900" b="1" kern="100" dirty="0">
                          <a:solidFill>
                            <a:srgbClr val="FF0000"/>
                          </a:solidFill>
                          <a:effectLst/>
                        </a:rPr>
                        <a:t>×</a:t>
                      </a:r>
                      <a:endParaRPr lang="ja-JP" sz="9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R w="9525" cap="flat" cmpd="sng" algn="ctr">
                      <a:solidFill>
                        <a:schemeClr val="accent2"/>
                      </a:solidFill>
                      <a:prstDash val="solid"/>
                      <a:round/>
                      <a:headEnd type="none" w="med" len="med"/>
                      <a:tailEnd type="none" w="med" len="med"/>
                    </a:lnR>
                  </a:tcPr>
                </a:tc>
                <a:tc>
                  <a:txBody>
                    <a:bodyPr/>
                    <a:lstStyle/>
                    <a:p>
                      <a:pPr algn="ctr"/>
                      <a:r>
                        <a:rPr lang="ja-JP" sz="900" b="1" kern="100" dirty="0">
                          <a:solidFill>
                            <a:srgbClr val="00B0F0"/>
                          </a:solidFill>
                          <a:effectLst/>
                        </a:rPr>
                        <a:t>〇</a:t>
                      </a:r>
                      <a:endParaRPr lang="ja-JP" sz="900" b="1" kern="100" dirty="0">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L w="9525"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504553511"/>
                  </a:ext>
                </a:extLst>
              </a:tr>
              <a:tr h="225330">
                <a:tc>
                  <a:txBody>
                    <a:bodyPr/>
                    <a:lstStyle/>
                    <a:p>
                      <a:pPr algn="ctr"/>
                      <a:r>
                        <a:rPr lang="ja-JP" sz="900" b="0" kern="100" dirty="0">
                          <a:effectLst/>
                        </a:rPr>
                        <a:t>ご苦労様です</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R w="9525" cap="flat" cmpd="sng" algn="ctr">
                      <a:solidFill>
                        <a:schemeClr val="accent2"/>
                      </a:solidFill>
                      <a:prstDash val="solid"/>
                      <a:round/>
                      <a:headEnd type="none" w="med" len="med"/>
                      <a:tailEnd type="none" w="med" len="med"/>
                    </a:lnR>
                  </a:tcPr>
                </a:tc>
                <a:tc>
                  <a:txBody>
                    <a:bodyPr/>
                    <a:lstStyle/>
                    <a:p>
                      <a:pPr algn="ctr"/>
                      <a:r>
                        <a:rPr lang="ja-JP" sz="900" b="0" kern="100" dirty="0">
                          <a:effectLst/>
                        </a:rPr>
                        <a:t>お疲れ様です</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L w="9525"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541231700"/>
                  </a:ext>
                </a:extLst>
              </a:tr>
              <a:tr h="225330">
                <a:tc>
                  <a:txBody>
                    <a:bodyPr/>
                    <a:lstStyle/>
                    <a:p>
                      <a:pPr algn="ctr"/>
                      <a:r>
                        <a:rPr lang="ja-JP" sz="900" b="0" kern="100" dirty="0">
                          <a:effectLst/>
                        </a:rPr>
                        <a:t>了解しました</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R w="9525" cap="flat" cmpd="sng" algn="ctr">
                      <a:solidFill>
                        <a:schemeClr val="accent2"/>
                      </a:solidFill>
                      <a:prstDash val="solid"/>
                      <a:round/>
                      <a:headEnd type="none" w="med" len="med"/>
                      <a:tailEnd type="none" w="med" len="med"/>
                    </a:lnR>
                  </a:tcPr>
                </a:tc>
                <a:tc>
                  <a:txBody>
                    <a:bodyPr/>
                    <a:lstStyle/>
                    <a:p>
                      <a:pPr algn="ctr"/>
                      <a:r>
                        <a:rPr lang="ja-JP" sz="900" b="0" kern="100" dirty="0">
                          <a:effectLst/>
                        </a:rPr>
                        <a:t>承知いたしました</a:t>
                      </a:r>
                      <a:r>
                        <a:rPr lang="en-US" altLang="ja-JP" sz="900" b="0" kern="100" dirty="0">
                          <a:effectLst/>
                        </a:rPr>
                        <a:t> </a:t>
                      </a:r>
                      <a:r>
                        <a:rPr lang="en-US" sz="900" b="0" kern="100" dirty="0">
                          <a:effectLst/>
                        </a:rPr>
                        <a:t>/ </a:t>
                      </a:r>
                      <a:r>
                        <a:rPr lang="ja-JP" altLang="en-US" sz="900" b="0" kern="100" dirty="0">
                          <a:effectLst/>
                        </a:rPr>
                        <a:t>分かりました</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L w="9525"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871822800"/>
                  </a:ext>
                </a:extLst>
              </a:tr>
              <a:tr h="225330">
                <a:tc>
                  <a:txBody>
                    <a:bodyPr/>
                    <a:lstStyle/>
                    <a:p>
                      <a:pPr algn="ctr"/>
                      <a:r>
                        <a:rPr lang="ja-JP" sz="900" b="0" kern="100" dirty="0">
                          <a:effectLst/>
                        </a:rPr>
                        <a:t>参考になりました</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R w="9525" cap="flat" cmpd="sng" algn="ctr">
                      <a:solidFill>
                        <a:schemeClr val="accent2"/>
                      </a:solidFill>
                      <a:prstDash val="solid"/>
                      <a:round/>
                      <a:headEnd type="none" w="med" len="med"/>
                      <a:tailEnd type="none" w="med" len="med"/>
                    </a:lnR>
                  </a:tcPr>
                </a:tc>
                <a:tc>
                  <a:txBody>
                    <a:bodyPr/>
                    <a:lstStyle/>
                    <a:p>
                      <a:pPr algn="ctr"/>
                      <a:r>
                        <a:rPr lang="ja-JP" sz="900" b="0" kern="100" dirty="0">
                          <a:effectLst/>
                        </a:rPr>
                        <a:t>勉強になりました</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L w="9525"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405022421"/>
                  </a:ext>
                </a:extLst>
              </a:tr>
              <a:tr h="225330">
                <a:tc>
                  <a:txBody>
                    <a:bodyPr/>
                    <a:lstStyle/>
                    <a:p>
                      <a:pPr algn="ctr"/>
                      <a:r>
                        <a:rPr lang="ja-JP" sz="900" b="0" kern="100" dirty="0">
                          <a:effectLst/>
                        </a:rPr>
                        <a:t>すいません</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R w="9525" cap="flat" cmpd="sng" algn="ctr">
                      <a:solidFill>
                        <a:schemeClr val="accent2"/>
                      </a:solidFill>
                      <a:prstDash val="solid"/>
                      <a:round/>
                      <a:headEnd type="none" w="med" len="med"/>
                      <a:tailEnd type="none" w="med" len="med"/>
                    </a:lnR>
                  </a:tcPr>
                </a:tc>
                <a:tc>
                  <a:txBody>
                    <a:bodyPr/>
                    <a:lstStyle/>
                    <a:p>
                      <a:pPr algn="ctr"/>
                      <a:r>
                        <a:rPr lang="ja-JP" altLang="en-US" sz="900" b="0" kern="100" dirty="0">
                          <a:effectLst/>
                        </a:rPr>
                        <a:t>すみません </a:t>
                      </a:r>
                      <a:r>
                        <a:rPr lang="en-US" altLang="ja-JP" sz="900" b="0" kern="100" dirty="0">
                          <a:effectLst/>
                        </a:rPr>
                        <a:t>/ </a:t>
                      </a:r>
                      <a:r>
                        <a:rPr lang="ja-JP" sz="900" b="0" kern="100" dirty="0">
                          <a:effectLst/>
                        </a:rPr>
                        <a:t>申し訳ございません</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L w="9525"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667123648"/>
                  </a:ext>
                </a:extLst>
              </a:tr>
              <a:tr h="225330">
                <a:tc>
                  <a:txBody>
                    <a:bodyPr/>
                    <a:lstStyle/>
                    <a:p>
                      <a:pPr algn="ctr"/>
                      <a:r>
                        <a:rPr lang="ja-JP" sz="900" b="0" kern="100">
                          <a:effectLst/>
                        </a:rPr>
                        <a:t>なるほど</a:t>
                      </a:r>
                      <a:endParaRPr lang="ja-JP" sz="9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R w="9525" cap="flat" cmpd="sng" algn="ctr">
                      <a:solidFill>
                        <a:schemeClr val="accent2"/>
                      </a:solidFill>
                      <a:prstDash val="solid"/>
                      <a:round/>
                      <a:headEnd type="none" w="med" len="med"/>
                      <a:tailEnd type="none" w="med" len="med"/>
                    </a:lnR>
                  </a:tcPr>
                </a:tc>
                <a:tc>
                  <a:txBody>
                    <a:bodyPr/>
                    <a:lstStyle/>
                    <a:p>
                      <a:pPr algn="ctr"/>
                      <a:r>
                        <a:rPr lang="ja-JP" altLang="en-US" sz="900" b="0" kern="100" dirty="0">
                          <a:effectLst/>
                        </a:rPr>
                        <a:t>そうなのですね </a:t>
                      </a:r>
                      <a:r>
                        <a:rPr lang="en-US" altLang="ja-JP" sz="900" b="0" kern="100" dirty="0">
                          <a:effectLst/>
                        </a:rPr>
                        <a:t>/ </a:t>
                      </a:r>
                      <a:r>
                        <a:rPr lang="ja-JP" sz="900" b="0" kern="100" dirty="0">
                          <a:effectLst/>
                        </a:rPr>
                        <a:t>おっしゃる通りです</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L w="9525"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697590442"/>
                  </a:ext>
                </a:extLst>
              </a:tr>
              <a:tr h="225330">
                <a:tc>
                  <a:txBody>
                    <a:bodyPr/>
                    <a:lstStyle/>
                    <a:p>
                      <a:pPr algn="ctr"/>
                      <a:r>
                        <a:rPr lang="ja-JP" sz="900" b="0" kern="100" dirty="0">
                          <a:effectLst/>
                        </a:rPr>
                        <a:t>お時間よろしかったでしょうか</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R w="9525" cap="flat" cmpd="sng" algn="ctr">
                      <a:solidFill>
                        <a:schemeClr val="accent2"/>
                      </a:solidFill>
                      <a:prstDash val="solid"/>
                      <a:round/>
                      <a:headEnd type="none" w="med" len="med"/>
                      <a:tailEnd type="none" w="med" len="med"/>
                    </a:lnR>
                  </a:tcPr>
                </a:tc>
                <a:tc>
                  <a:txBody>
                    <a:bodyPr/>
                    <a:lstStyle/>
                    <a:p>
                      <a:pPr algn="ctr"/>
                      <a:r>
                        <a:rPr lang="ja-JP" sz="900" b="0" kern="100" dirty="0">
                          <a:effectLst/>
                        </a:rPr>
                        <a:t>お時間いただいてもよろしいですか</a:t>
                      </a: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7599" marR="67599" marT="0" marB="0" anchor="ctr">
                    <a:lnL w="9525"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391090138"/>
                  </a:ext>
                </a:extLst>
              </a:tr>
            </a:tbl>
          </a:graphicData>
        </a:graphic>
      </p:graphicFrame>
      <p:grpSp>
        <p:nvGrpSpPr>
          <p:cNvPr id="10" name="グループ化 9">
            <a:extLst>
              <a:ext uri="{FF2B5EF4-FFF2-40B4-BE49-F238E27FC236}">
                <a16:creationId xmlns:a16="http://schemas.microsoft.com/office/drawing/2014/main" id="{E05D5C7E-A04D-4EA1-B937-FE9ECC655920}"/>
              </a:ext>
            </a:extLst>
          </p:cNvPr>
          <p:cNvGrpSpPr/>
          <p:nvPr/>
        </p:nvGrpSpPr>
        <p:grpSpPr>
          <a:xfrm>
            <a:off x="234260" y="2899328"/>
            <a:ext cx="510200" cy="417044"/>
            <a:chOff x="917631" y="3188874"/>
            <a:chExt cx="510200" cy="417044"/>
          </a:xfrm>
        </p:grpSpPr>
        <p:sp>
          <p:nvSpPr>
            <p:cNvPr id="12" name="吹き出し: 円形 11">
              <a:extLst>
                <a:ext uri="{FF2B5EF4-FFF2-40B4-BE49-F238E27FC236}">
                  <a16:creationId xmlns:a16="http://schemas.microsoft.com/office/drawing/2014/main" id="{DD535D79-4D4A-4606-8FC3-709884A89BD6}"/>
                </a:ext>
              </a:extLst>
            </p:cNvPr>
            <p:cNvSpPr/>
            <p:nvPr/>
          </p:nvSpPr>
          <p:spPr>
            <a:xfrm>
              <a:off x="956061" y="3188874"/>
              <a:ext cx="471770" cy="417044"/>
            </a:xfrm>
            <a:prstGeom prst="wedgeEllipseCallout">
              <a:avLst>
                <a:gd name="adj1" fmla="val -4226"/>
                <a:gd name="adj2" fmla="val 63218"/>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3" name="吹き出し: 円形 12">
              <a:extLst>
                <a:ext uri="{FF2B5EF4-FFF2-40B4-BE49-F238E27FC236}">
                  <a16:creationId xmlns:a16="http://schemas.microsoft.com/office/drawing/2014/main" id="{41C23647-177E-4B17-8D00-8B11F439DB7F}"/>
                </a:ext>
              </a:extLst>
            </p:cNvPr>
            <p:cNvSpPr/>
            <p:nvPr/>
          </p:nvSpPr>
          <p:spPr>
            <a:xfrm>
              <a:off x="917631" y="3188874"/>
              <a:ext cx="471770" cy="417044"/>
            </a:xfrm>
            <a:prstGeom prst="wedgeEllipseCallout">
              <a:avLst>
                <a:gd name="adj1" fmla="val -4226"/>
                <a:gd name="adj2" fmla="val 632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４</a:t>
              </a:r>
            </a:p>
          </p:txBody>
        </p:sp>
      </p:grpSp>
      <p:sp>
        <p:nvSpPr>
          <p:cNvPr id="14" name="テキスト ボックス 13">
            <a:extLst>
              <a:ext uri="{FF2B5EF4-FFF2-40B4-BE49-F238E27FC236}">
                <a16:creationId xmlns:a16="http://schemas.microsoft.com/office/drawing/2014/main" id="{97B0CAA1-5E26-4102-A434-9BCE6BA9E51D}"/>
              </a:ext>
            </a:extLst>
          </p:cNvPr>
          <p:cNvSpPr txBox="1"/>
          <p:nvPr/>
        </p:nvSpPr>
        <p:spPr>
          <a:xfrm>
            <a:off x="744460" y="2865470"/>
            <a:ext cx="3310522" cy="461665"/>
          </a:xfrm>
          <a:prstGeom prst="rect">
            <a:avLst/>
          </a:prstGeom>
          <a:noFill/>
        </p:spPr>
        <p:txBody>
          <a:bodyPr wrap="none" rtlCol="0">
            <a:spAutoFit/>
          </a:bodyPr>
          <a:lstStyle/>
          <a:p>
            <a:r>
              <a:rPr lang="ja-JP" altLang="ja-JP" sz="1200" b="1" dirty="0">
                <a:solidFill>
                  <a:srgbClr val="7A9311"/>
                </a:solidFill>
                <a:effectLst/>
                <a:ea typeface="Meiryo UI" panose="020B0604030504040204" pitchFamily="50" charset="-128"/>
                <a:cs typeface="Times New Roman" panose="02020603050405020304" pitchFamily="18" charset="0"/>
              </a:rPr>
              <a:t>「</a:t>
            </a:r>
            <a:r>
              <a:rPr lang="ja-JP" altLang="en-US" sz="1200" b="1" dirty="0">
                <a:solidFill>
                  <a:srgbClr val="7A9311"/>
                </a:solidFill>
                <a:ea typeface="Meiryo UI" panose="020B0604030504040204" pitchFamily="50" charset="-128"/>
                <a:cs typeface="Times New Roman" panose="02020603050405020304" pitchFamily="18" charset="0"/>
              </a:rPr>
              <a:t>先生たち</a:t>
            </a:r>
            <a:r>
              <a:rPr lang="ja-JP" altLang="en-US" sz="1200" b="1" dirty="0">
                <a:solidFill>
                  <a:srgbClr val="7A9311"/>
                </a:solidFill>
                <a:effectLst/>
                <a:ea typeface="Meiryo UI" panose="020B0604030504040204" pitchFamily="50" charset="-128"/>
                <a:cs typeface="Times New Roman" panose="02020603050405020304" pitchFamily="18" charset="0"/>
              </a:rPr>
              <a:t>、なんだか</a:t>
            </a:r>
            <a:r>
              <a:rPr lang="ja-JP" altLang="ja-JP" sz="1200" b="1" dirty="0">
                <a:solidFill>
                  <a:srgbClr val="7A9311"/>
                </a:solidFill>
                <a:effectLst/>
                <a:ea typeface="Meiryo UI" panose="020B0604030504040204" pitchFamily="50" charset="-128"/>
                <a:cs typeface="Times New Roman" panose="02020603050405020304" pitchFamily="18" charset="0"/>
              </a:rPr>
              <a:t>忙しそうで話しかけにくい…</a:t>
            </a:r>
            <a:r>
              <a:rPr lang="ja-JP" altLang="en-US" sz="1200" b="1" dirty="0">
                <a:solidFill>
                  <a:srgbClr val="7A9311"/>
                </a:solidFill>
                <a:effectLst/>
                <a:ea typeface="Meiryo UI" panose="020B0604030504040204" pitchFamily="50" charset="-128"/>
                <a:cs typeface="Times New Roman" panose="02020603050405020304" pitchFamily="18" charset="0"/>
              </a:rPr>
              <a:t>！</a:t>
            </a:r>
            <a:r>
              <a:rPr lang="ja-JP" altLang="ja-JP" sz="1200" b="1" dirty="0">
                <a:solidFill>
                  <a:srgbClr val="7A9311"/>
                </a:solidFill>
                <a:effectLst/>
                <a:ea typeface="Meiryo UI" panose="020B0604030504040204" pitchFamily="50" charset="-128"/>
                <a:cs typeface="Times New Roman" panose="02020603050405020304" pitchFamily="18" charset="0"/>
              </a:rPr>
              <a:t>」</a:t>
            </a:r>
            <a:endParaRPr lang="en-US" altLang="ja-JP" sz="1200" b="1" dirty="0">
              <a:solidFill>
                <a:srgbClr val="7A9311"/>
              </a:solidFill>
              <a:effectLst/>
              <a:ea typeface="Meiryo UI" panose="020B0604030504040204" pitchFamily="50" charset="-128"/>
              <a:cs typeface="Times New Roman" panose="02020603050405020304" pitchFamily="18" charset="0"/>
            </a:endParaRPr>
          </a:p>
          <a:p>
            <a:r>
              <a:rPr lang="ja-JP" altLang="en-US" sz="1200" b="1" dirty="0">
                <a:solidFill>
                  <a:srgbClr val="7A9311"/>
                </a:solidFill>
                <a:ea typeface="Meiryo UI" panose="020B0604030504040204" pitchFamily="50" charset="-128"/>
                <a:cs typeface="Times New Roman" panose="02020603050405020304" pitchFamily="18" charset="0"/>
              </a:rPr>
              <a:t>そんなときこそ</a:t>
            </a:r>
            <a:r>
              <a:rPr lang="ja-JP" altLang="ja-JP" sz="1200" b="1" dirty="0">
                <a:solidFill>
                  <a:srgbClr val="7A9311"/>
                </a:solidFill>
                <a:effectLst/>
                <a:ea typeface="Meiryo UI" panose="020B0604030504040204" pitchFamily="50" charset="-128"/>
                <a:cs typeface="Times New Roman" panose="02020603050405020304" pitchFamily="18" charset="0"/>
              </a:rPr>
              <a:t>意識したい</a:t>
            </a:r>
            <a:r>
              <a:rPr lang="ja-JP" altLang="en-US" sz="1200" b="1" dirty="0">
                <a:solidFill>
                  <a:srgbClr val="7A9311"/>
                </a:solidFill>
                <a:effectLst/>
                <a:ea typeface="Meiryo UI" panose="020B0604030504040204" pitchFamily="50" charset="-128"/>
                <a:cs typeface="Times New Roman" panose="02020603050405020304" pitchFamily="18" charset="0"/>
              </a:rPr>
              <a:t>３</a:t>
            </a:r>
            <a:r>
              <a:rPr lang="ja-JP" altLang="ja-JP" sz="1200" b="1" dirty="0">
                <a:solidFill>
                  <a:srgbClr val="7A9311"/>
                </a:solidFill>
                <a:effectLst/>
                <a:ea typeface="Meiryo UI" panose="020B0604030504040204" pitchFamily="50" charset="-128"/>
                <a:cs typeface="Times New Roman" panose="02020603050405020304" pitchFamily="18" charset="0"/>
              </a:rPr>
              <a:t>つの</a:t>
            </a:r>
            <a:r>
              <a:rPr lang="ja-JP" altLang="en-US" sz="1200" b="1" dirty="0">
                <a:solidFill>
                  <a:srgbClr val="7A9311"/>
                </a:solidFill>
                <a:effectLst/>
                <a:ea typeface="Meiryo UI" panose="020B0604030504040204" pitchFamily="50" charset="-128"/>
                <a:cs typeface="Times New Roman" panose="02020603050405020304" pitchFamily="18" charset="0"/>
              </a:rPr>
              <a:t>会話ポイント</a:t>
            </a:r>
            <a:endParaRPr lang="ja-JP" altLang="ja-JP" sz="1000" kern="100" dirty="0">
              <a:solidFill>
                <a:srgbClr val="7A931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3B188637-50BA-49A0-94FF-247B60C39709}"/>
              </a:ext>
            </a:extLst>
          </p:cNvPr>
          <p:cNvSpPr txBox="1"/>
          <p:nvPr/>
        </p:nvSpPr>
        <p:spPr>
          <a:xfrm>
            <a:off x="744459" y="3345866"/>
            <a:ext cx="4456805" cy="1808187"/>
          </a:xfrm>
          <a:prstGeom prst="rect">
            <a:avLst/>
          </a:prstGeom>
          <a:noFill/>
        </p:spPr>
        <p:txBody>
          <a:bodyPr wrap="square">
            <a:spAutoFit/>
          </a:bodyPr>
          <a:lstStyle/>
          <a:p>
            <a:pPr algn="l"/>
            <a:r>
              <a:rPr lang="ja-JP" altLang="en-US" sz="1000" b="1"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１．</a:t>
            </a:r>
            <a:r>
              <a:rPr lang="ja-JP" altLang="ja-JP" sz="1000" b="1"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先に結論</a:t>
            </a:r>
            <a:endParaRPr lang="en-US" altLang="ja-JP" sz="1000" b="1"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「～についてお伺いしたいのですが</a:t>
            </a:r>
            <a:r>
              <a:rPr lang="en-US"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」と、</a:t>
            </a:r>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まず相手に何を伝えたいのか、何をしてほしいのかを明確にしよう。</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endParaRPr lang="en-US" altLang="ja-JP" sz="400" b="1"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en-US" sz="1000" b="1"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２．</a:t>
            </a:r>
            <a:r>
              <a:rPr lang="ja-JP" altLang="ja-JP" sz="1000" b="1"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予め時間を提示する</a:t>
            </a:r>
            <a:endParaRPr lang="en-US" altLang="ja-JP" sz="1000" b="1"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「５分ほどお時間よろしいですか？」と、</a:t>
            </a:r>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相談・報告にかかる時間を伝えられると、先輩も</a:t>
            </a:r>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対応時間の見通しが立つので、応じやすい</a:t>
            </a:r>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です</a:t>
            </a:r>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よ。</a:t>
            </a:r>
            <a:endParaRPr lang="en-US" altLang="ja-JP" sz="1000" kern="100" dirty="0">
              <a:latin typeface="游明朝" panose="02020400000000000000" pitchFamily="18" charset="-128"/>
              <a:ea typeface="游明朝" panose="02020400000000000000" pitchFamily="18" charset="-128"/>
              <a:cs typeface="Times New Roman" panose="02020603050405020304" pitchFamily="18" charset="0"/>
            </a:endParaRPr>
          </a:p>
          <a:p>
            <a:pPr algn="l"/>
            <a:endParaRPr lang="en-US" altLang="ja-JP" sz="4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0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３．</a:t>
            </a:r>
            <a:r>
              <a:rPr lang="ja-JP" altLang="ja-JP" sz="1000" b="1"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クッション言葉を使ってみよう</a:t>
            </a:r>
            <a:endParaRPr lang="en-US" altLang="ja-JP" sz="1000" b="1"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クッション言葉とは文の前に入れる言葉のこと。</a:t>
            </a:r>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言葉</a:t>
            </a:r>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の印象を柔らかくしてくれます。</a:t>
            </a:r>
            <a:endParaRPr lang="en-US" altLang="ja-JP" sz="100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l"/>
            <a:endParaRPr lang="en-US" altLang="ja-JP" sz="1000" kern="100" dirty="0">
              <a:latin typeface="游明朝" panose="02020400000000000000" pitchFamily="18" charset="-128"/>
              <a:ea typeface="Meiryo UI" panose="020B0604030504040204" pitchFamily="50" charset="-128"/>
              <a:cs typeface="Times New Roman" panose="02020603050405020304" pitchFamily="18" charset="0"/>
            </a:endParaRPr>
          </a:p>
          <a:p>
            <a:r>
              <a:rPr lang="ja-JP" altLang="ja-JP" sz="1050" kern="100" dirty="0">
                <a:effectLst/>
                <a:latin typeface="游明朝" panose="02020400000000000000" pitchFamily="18" charset="-128"/>
                <a:ea typeface="Meiryo UI" panose="020B0604030504040204" pitchFamily="50" charset="-128"/>
                <a:cs typeface="Times New Roman" panose="02020603050405020304" pitchFamily="18" charset="0"/>
              </a:rPr>
              <a:t>例えば以下のように話しかけられるといいですね！</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endParaRPr lang="en-US" altLang="ja-JP" sz="100" kern="100" dirty="0">
              <a:latin typeface="游明朝" panose="02020400000000000000" pitchFamily="18" charset="-128"/>
              <a:ea typeface="Meiryo UI" panose="020B0604030504040204" pitchFamily="50" charset="-128"/>
              <a:cs typeface="Times New Roman" panose="02020603050405020304" pitchFamily="18" charset="0"/>
            </a:endParaRPr>
          </a:p>
        </p:txBody>
      </p:sp>
      <p:sp>
        <p:nvSpPr>
          <p:cNvPr id="18" name="吹き出し: 角を丸めた四角形 17">
            <a:extLst>
              <a:ext uri="{FF2B5EF4-FFF2-40B4-BE49-F238E27FC236}">
                <a16:creationId xmlns:a16="http://schemas.microsoft.com/office/drawing/2014/main" id="{E60A7025-29AD-4277-8A7C-EB8C16B35303}"/>
              </a:ext>
            </a:extLst>
          </p:cNvPr>
          <p:cNvSpPr/>
          <p:nvPr/>
        </p:nvSpPr>
        <p:spPr>
          <a:xfrm>
            <a:off x="941832" y="5429038"/>
            <a:ext cx="3915590" cy="512064"/>
          </a:xfrm>
          <a:prstGeom prst="wedgeRoundRectCallout">
            <a:avLst>
              <a:gd name="adj1" fmla="val 53874"/>
              <a:gd name="adj2" fmla="val 34527"/>
              <a:gd name="adj3" fmla="val 16667"/>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F2A3C49-6432-4B07-AC81-3BD3DB186A97}"/>
              </a:ext>
            </a:extLst>
          </p:cNvPr>
          <p:cNvSpPr txBox="1"/>
          <p:nvPr/>
        </p:nvSpPr>
        <p:spPr>
          <a:xfrm>
            <a:off x="941832" y="5493091"/>
            <a:ext cx="3954020" cy="384721"/>
          </a:xfrm>
          <a:prstGeom prst="rect">
            <a:avLst/>
          </a:prstGeom>
          <a:noFill/>
        </p:spPr>
        <p:txBody>
          <a:bodyPr wrap="square">
            <a:spAutoFit/>
          </a:bodyPr>
          <a:lstStyle/>
          <a:p>
            <a:pPr algn="just"/>
            <a:r>
              <a:rPr lang="ja-JP" altLang="ja-JP" sz="950" u="sng" kern="100" dirty="0">
                <a:effectLst/>
                <a:latin typeface="+mn-ea"/>
                <a:cs typeface="Times New Roman" panose="02020603050405020304" pitchFamily="18" charset="0"/>
              </a:rPr>
              <a:t>〇〇の件で</a:t>
            </a:r>
            <a:r>
              <a:rPr lang="en-US" altLang="ja-JP" sz="950" u="sng" kern="100" dirty="0">
                <a:effectLst/>
                <a:latin typeface="+mn-ea"/>
                <a:cs typeface="Times New Roman" panose="02020603050405020304" pitchFamily="18" charset="0"/>
              </a:rPr>
              <a:t>2</a:t>
            </a:r>
            <a:r>
              <a:rPr lang="ja-JP" altLang="ja-JP" sz="950" u="sng" kern="100" dirty="0">
                <a:effectLst/>
                <a:latin typeface="+mn-ea"/>
                <a:cs typeface="Times New Roman" panose="02020603050405020304" pitchFamily="18" charset="0"/>
              </a:rPr>
              <a:t>点ほど分からなくて先生にアドバイスをいただきたい</a:t>
            </a:r>
            <a:endParaRPr lang="en-US" altLang="ja-JP" sz="950" u="sng" kern="100" dirty="0">
              <a:effectLst/>
              <a:latin typeface="+mn-ea"/>
              <a:cs typeface="Times New Roman" panose="02020603050405020304" pitchFamily="18" charset="0"/>
            </a:endParaRPr>
          </a:p>
          <a:p>
            <a:pPr algn="just"/>
            <a:r>
              <a:rPr lang="ja-JP" altLang="ja-JP" sz="950" u="sng" kern="100" dirty="0">
                <a:effectLst/>
                <a:latin typeface="+mn-ea"/>
                <a:cs typeface="Times New Roman" panose="02020603050405020304" pitchFamily="18" charset="0"/>
              </a:rPr>
              <a:t>のですが</a:t>
            </a:r>
            <a:r>
              <a:rPr lang="ja-JP" altLang="ja-JP" sz="950" kern="100" dirty="0">
                <a:effectLst/>
                <a:latin typeface="+mn-ea"/>
                <a:cs typeface="Times New Roman" panose="02020603050405020304" pitchFamily="18" charset="0"/>
              </a:rPr>
              <a:t>、</a:t>
            </a:r>
            <a:r>
              <a:rPr lang="ja-JP" altLang="ja-JP" sz="950" u="sng" kern="100" dirty="0">
                <a:effectLst/>
                <a:latin typeface="+mn-ea"/>
                <a:cs typeface="Times New Roman" panose="02020603050405020304" pitchFamily="18" charset="0"/>
              </a:rPr>
              <a:t>可能であれば</a:t>
            </a:r>
            <a:r>
              <a:rPr lang="ja-JP" altLang="en-US" sz="950" kern="100" dirty="0">
                <a:effectLst/>
                <a:latin typeface="+mn-ea"/>
                <a:cs typeface="Times New Roman" panose="02020603050405020304" pitchFamily="18" charset="0"/>
              </a:rPr>
              <a:t>、</a:t>
            </a:r>
            <a:r>
              <a:rPr lang="en-US" altLang="ja-JP" sz="950" u="sng" kern="100" dirty="0">
                <a:effectLst/>
                <a:latin typeface="+mn-ea"/>
                <a:cs typeface="Times New Roman" panose="02020603050405020304" pitchFamily="18" charset="0"/>
              </a:rPr>
              <a:t>3</a:t>
            </a:r>
            <a:r>
              <a:rPr lang="ja-JP" altLang="ja-JP" sz="950" u="sng" kern="100" dirty="0">
                <a:effectLst/>
                <a:latin typeface="+mn-ea"/>
                <a:cs typeface="Times New Roman" panose="02020603050405020304" pitchFamily="18" charset="0"/>
              </a:rPr>
              <a:t>分ほど</a:t>
            </a:r>
            <a:r>
              <a:rPr lang="ja-JP" altLang="ja-JP" sz="950" kern="100" dirty="0">
                <a:effectLst/>
                <a:latin typeface="+mn-ea"/>
                <a:cs typeface="Times New Roman" panose="02020603050405020304" pitchFamily="18" charset="0"/>
              </a:rPr>
              <a:t>お時間いただけますでしょうか？</a:t>
            </a:r>
          </a:p>
        </p:txBody>
      </p:sp>
      <p:sp>
        <p:nvSpPr>
          <p:cNvPr id="19" name="吹き出し: 角を丸めた四角形 18">
            <a:extLst>
              <a:ext uri="{FF2B5EF4-FFF2-40B4-BE49-F238E27FC236}">
                <a16:creationId xmlns:a16="http://schemas.microsoft.com/office/drawing/2014/main" id="{03CA5D78-4ADE-4091-9DAC-B35E105D3DE0}"/>
              </a:ext>
            </a:extLst>
          </p:cNvPr>
          <p:cNvSpPr/>
          <p:nvPr/>
        </p:nvSpPr>
        <p:spPr>
          <a:xfrm>
            <a:off x="889442" y="6039994"/>
            <a:ext cx="1067638" cy="237295"/>
          </a:xfrm>
          <a:prstGeom prst="wedgeRoundRectCallout">
            <a:avLst>
              <a:gd name="adj1" fmla="val 40378"/>
              <a:gd name="adj2" fmla="val -12515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Meiryo UI" panose="020B0604030504040204" pitchFamily="50" charset="-128"/>
                <a:ea typeface="Meiryo UI" panose="020B0604030504040204" pitchFamily="50" charset="-128"/>
              </a:rPr>
              <a:t>3 </a:t>
            </a:r>
            <a:r>
              <a:rPr kumimoji="1" lang="ja-JP" altLang="en-US" sz="1000" dirty="0">
                <a:latin typeface="Meiryo UI" panose="020B0604030504040204" pitchFamily="50" charset="-128"/>
                <a:ea typeface="Meiryo UI" panose="020B0604030504040204" pitchFamily="50" charset="-128"/>
              </a:rPr>
              <a:t>クッション言葉</a:t>
            </a:r>
          </a:p>
        </p:txBody>
      </p:sp>
      <p:sp>
        <p:nvSpPr>
          <p:cNvPr id="20" name="吹き出し: 角を丸めた四角形 19">
            <a:extLst>
              <a:ext uri="{FF2B5EF4-FFF2-40B4-BE49-F238E27FC236}">
                <a16:creationId xmlns:a16="http://schemas.microsoft.com/office/drawing/2014/main" id="{E053A601-FA41-4AD7-80F9-974F18056692}"/>
              </a:ext>
            </a:extLst>
          </p:cNvPr>
          <p:cNvSpPr/>
          <p:nvPr/>
        </p:nvSpPr>
        <p:spPr>
          <a:xfrm>
            <a:off x="2139838" y="6039993"/>
            <a:ext cx="1250398" cy="237295"/>
          </a:xfrm>
          <a:prstGeom prst="wedgeRoundRectCallout">
            <a:avLst>
              <a:gd name="adj1" fmla="val 5434"/>
              <a:gd name="adj2" fmla="val -12515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 時間を提示する</a:t>
            </a:r>
          </a:p>
        </p:txBody>
      </p:sp>
      <p:sp>
        <p:nvSpPr>
          <p:cNvPr id="21" name="吹き出し: 角を丸めた四角形 20">
            <a:extLst>
              <a:ext uri="{FF2B5EF4-FFF2-40B4-BE49-F238E27FC236}">
                <a16:creationId xmlns:a16="http://schemas.microsoft.com/office/drawing/2014/main" id="{B7450B60-7A5E-4A05-9A17-0AC62FA29CE8}"/>
              </a:ext>
            </a:extLst>
          </p:cNvPr>
          <p:cNvSpPr/>
          <p:nvPr/>
        </p:nvSpPr>
        <p:spPr>
          <a:xfrm>
            <a:off x="316633" y="5123452"/>
            <a:ext cx="1250398" cy="237295"/>
          </a:xfrm>
          <a:prstGeom prst="wedgeRoundRectCallout">
            <a:avLst>
              <a:gd name="adj1" fmla="val 43461"/>
              <a:gd name="adj2" fmla="val 115299"/>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１ 先に結論を話す</a:t>
            </a:r>
          </a:p>
        </p:txBody>
      </p:sp>
      <p:sp>
        <p:nvSpPr>
          <p:cNvPr id="22" name="吹き出し: 角を丸めた四角形 21">
            <a:extLst>
              <a:ext uri="{FF2B5EF4-FFF2-40B4-BE49-F238E27FC236}">
                <a16:creationId xmlns:a16="http://schemas.microsoft.com/office/drawing/2014/main" id="{0763D8CE-35BB-46BE-9734-2597E938C992}"/>
              </a:ext>
            </a:extLst>
          </p:cNvPr>
          <p:cNvSpPr/>
          <p:nvPr/>
        </p:nvSpPr>
        <p:spPr>
          <a:xfrm>
            <a:off x="3552305" y="4947811"/>
            <a:ext cx="1546611" cy="412484"/>
          </a:xfrm>
          <a:prstGeom prst="wedgeRoundRectCallout">
            <a:avLst>
              <a:gd name="adj1" fmla="val 4538"/>
              <a:gd name="adj2" fmla="val 8984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１ 相手に何をしてほしい</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のかを明確にする</a:t>
            </a:r>
          </a:p>
        </p:txBody>
      </p:sp>
      <p:grpSp>
        <p:nvGrpSpPr>
          <p:cNvPr id="24" name="グループ化 23">
            <a:extLst>
              <a:ext uri="{FF2B5EF4-FFF2-40B4-BE49-F238E27FC236}">
                <a16:creationId xmlns:a16="http://schemas.microsoft.com/office/drawing/2014/main" id="{763B6F46-418F-410B-B901-A19045849929}"/>
              </a:ext>
            </a:extLst>
          </p:cNvPr>
          <p:cNvGrpSpPr/>
          <p:nvPr/>
        </p:nvGrpSpPr>
        <p:grpSpPr>
          <a:xfrm>
            <a:off x="272690" y="6392504"/>
            <a:ext cx="510200" cy="417044"/>
            <a:chOff x="917631" y="3188874"/>
            <a:chExt cx="510200" cy="417044"/>
          </a:xfrm>
        </p:grpSpPr>
        <p:sp>
          <p:nvSpPr>
            <p:cNvPr id="25" name="吹き出し: 円形 24">
              <a:extLst>
                <a:ext uri="{FF2B5EF4-FFF2-40B4-BE49-F238E27FC236}">
                  <a16:creationId xmlns:a16="http://schemas.microsoft.com/office/drawing/2014/main" id="{F316118A-739C-4EC2-88A8-815C09012EAD}"/>
                </a:ext>
              </a:extLst>
            </p:cNvPr>
            <p:cNvSpPr/>
            <p:nvPr/>
          </p:nvSpPr>
          <p:spPr>
            <a:xfrm>
              <a:off x="956061" y="3188874"/>
              <a:ext cx="471770" cy="417044"/>
            </a:xfrm>
            <a:prstGeom prst="wedgeEllipseCallout">
              <a:avLst>
                <a:gd name="adj1" fmla="val -4226"/>
                <a:gd name="adj2" fmla="val 63218"/>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6" name="吹き出し: 円形 25">
              <a:extLst>
                <a:ext uri="{FF2B5EF4-FFF2-40B4-BE49-F238E27FC236}">
                  <a16:creationId xmlns:a16="http://schemas.microsoft.com/office/drawing/2014/main" id="{A1E88928-3B6E-4AE9-88EF-2EABF0EE7EC4}"/>
                </a:ext>
              </a:extLst>
            </p:cNvPr>
            <p:cNvSpPr/>
            <p:nvPr/>
          </p:nvSpPr>
          <p:spPr>
            <a:xfrm>
              <a:off x="917631" y="3188874"/>
              <a:ext cx="471770" cy="417044"/>
            </a:xfrm>
            <a:prstGeom prst="wedgeEllipseCallout">
              <a:avLst>
                <a:gd name="adj1" fmla="val -4226"/>
                <a:gd name="adj2" fmla="val 632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５</a:t>
              </a:r>
            </a:p>
          </p:txBody>
        </p:sp>
      </p:grpSp>
      <p:sp>
        <p:nvSpPr>
          <p:cNvPr id="27" name="テキスト ボックス 26">
            <a:extLst>
              <a:ext uri="{FF2B5EF4-FFF2-40B4-BE49-F238E27FC236}">
                <a16:creationId xmlns:a16="http://schemas.microsoft.com/office/drawing/2014/main" id="{F5E6B874-7503-4F24-B1C7-9746AA616225}"/>
              </a:ext>
            </a:extLst>
          </p:cNvPr>
          <p:cNvSpPr txBox="1"/>
          <p:nvPr/>
        </p:nvSpPr>
        <p:spPr>
          <a:xfrm>
            <a:off x="782890" y="6473360"/>
            <a:ext cx="3283271" cy="307777"/>
          </a:xfrm>
          <a:prstGeom prst="rect">
            <a:avLst/>
          </a:prstGeom>
          <a:noFill/>
        </p:spPr>
        <p:txBody>
          <a:bodyPr wrap="none" rtlCol="0">
            <a:spAutoFit/>
          </a:bodyPr>
          <a:lstStyle/>
          <a:p>
            <a:r>
              <a:rPr lang="ja-JP" altLang="en-US" sz="1400" b="1" kern="100" dirty="0">
                <a:solidFill>
                  <a:srgbClr val="7A9311"/>
                </a:solidFill>
                <a:effectLst/>
                <a:latin typeface="游明朝" panose="02020400000000000000" pitchFamily="18" charset="-128"/>
                <a:ea typeface="Meiryo UI" panose="020B0604030504040204" pitchFamily="50" charset="-128"/>
                <a:cs typeface="Times New Roman" panose="02020603050405020304" pitchFamily="18" charset="0"/>
              </a:rPr>
              <a:t>最後に</a:t>
            </a:r>
            <a:r>
              <a:rPr lang="en-US" altLang="ja-JP" sz="1400" b="1" kern="100" dirty="0">
                <a:solidFill>
                  <a:srgbClr val="7A9311"/>
                </a:solidFill>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400" b="1" kern="100" dirty="0">
                <a:solidFill>
                  <a:srgbClr val="7A9311"/>
                </a:solidFill>
                <a:effectLst/>
                <a:latin typeface="游明朝" panose="02020400000000000000" pitchFamily="18" charset="-128"/>
                <a:ea typeface="Meiryo UI" panose="020B0604030504040204" pitchFamily="50" charset="-128"/>
                <a:cs typeface="Times New Roman" panose="02020603050405020304" pitchFamily="18" charset="0"/>
              </a:rPr>
              <a:t>自分にできることを探してみよう</a:t>
            </a:r>
            <a:r>
              <a:rPr lang="ja-JP" altLang="en-US" sz="1400" b="1" kern="100" dirty="0">
                <a:solidFill>
                  <a:srgbClr val="7A9311"/>
                </a:solidFill>
                <a:effectLst/>
                <a:latin typeface="游明朝" panose="02020400000000000000" pitchFamily="18" charset="-128"/>
                <a:ea typeface="Meiryo UI" panose="020B0604030504040204" pitchFamily="50" charset="-128"/>
                <a:cs typeface="Times New Roman" panose="02020603050405020304" pitchFamily="18" charset="0"/>
              </a:rPr>
              <a:t>！</a:t>
            </a:r>
            <a:endParaRPr lang="ja-JP" altLang="ja-JP" sz="1400" kern="100" dirty="0">
              <a:solidFill>
                <a:srgbClr val="7A931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0A7F56AC-012E-4230-B0F0-0A0F0B10223F}"/>
              </a:ext>
            </a:extLst>
          </p:cNvPr>
          <p:cNvSpPr txBox="1"/>
          <p:nvPr/>
        </p:nvSpPr>
        <p:spPr>
          <a:xfrm>
            <a:off x="782890" y="6780051"/>
            <a:ext cx="4316026" cy="754053"/>
          </a:xfrm>
          <a:prstGeom prst="rect">
            <a:avLst/>
          </a:prstGeom>
          <a:noFill/>
        </p:spPr>
        <p:txBody>
          <a:bodyPr wrap="square">
            <a:spAutoFit/>
          </a:bodyPr>
          <a:lstStyle/>
          <a:p>
            <a:pPr algn="l"/>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整理整頓やごみ捨て</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といった“小さな仕事”</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は、誰にでもできること！</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ですが、</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ついつい</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「私がやらなくてもいいかな」と</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おざなりになれやすいもの</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空き時間こそ</a:t>
            </a:r>
            <a:r>
              <a:rPr lang="ja-JP" alt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「これ～してもいいですか？」</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と出来ることを探せると</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「あなたがいてくれて助かった！」という存在になれます。</a:t>
            </a:r>
            <a:endParaRPr lang="en-US" altLang="ja-JP" sz="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02208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95C2E4B1-41F1-46B5-B5DF-15297C34E6F4}"/>
              </a:ext>
            </a:extLst>
          </p:cNvPr>
          <p:cNvSpPr/>
          <p:nvPr/>
        </p:nvSpPr>
        <p:spPr>
          <a:xfrm>
            <a:off x="195307" y="195308"/>
            <a:ext cx="4935985" cy="426129"/>
          </a:xfrm>
          <a:prstGeom prst="roundRect">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子どもを褒めるポジティブワード</a:t>
            </a:r>
          </a:p>
        </p:txBody>
      </p:sp>
      <p:sp>
        <p:nvSpPr>
          <p:cNvPr id="6" name="テキスト ボックス 5">
            <a:extLst>
              <a:ext uri="{FF2B5EF4-FFF2-40B4-BE49-F238E27FC236}">
                <a16:creationId xmlns:a16="http://schemas.microsoft.com/office/drawing/2014/main" id="{4BF4671D-DB7C-413F-8302-E70C2EBB9D1D}"/>
              </a:ext>
            </a:extLst>
          </p:cNvPr>
          <p:cNvSpPr txBox="1"/>
          <p:nvPr/>
        </p:nvSpPr>
        <p:spPr>
          <a:xfrm>
            <a:off x="195307" y="779543"/>
            <a:ext cx="4935985" cy="1223412"/>
          </a:xfrm>
          <a:prstGeom prst="rect">
            <a:avLst/>
          </a:prstGeom>
          <a:noFill/>
        </p:spPr>
        <p:txBody>
          <a:bodyPr wrap="square" rtlCol="0">
            <a:spAutoFit/>
          </a:bodyPr>
          <a:lstStyle/>
          <a:p>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子どもは大人の言動をよく観察しているもので、先生の発する一つひとつの言葉に敏感に反応します。子どもたちのプラス面を見て良いところを伸ばすためにもポジティブな言葉選びを心掛けましょう。保護者に子どもの様子を伝えるときも、前向きにとらえた言葉を使って保護者の不安や心配を取り除きましょう。</a:t>
            </a:r>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以下のワードをポジティブな言葉に言い換えてみましょう！少し視点を変えるだけで、子どもたちとの関係性は大きく変わるはずです。</a:t>
            </a:r>
          </a:p>
        </p:txBody>
      </p:sp>
      <p:graphicFrame>
        <p:nvGraphicFramePr>
          <p:cNvPr id="8" name="表 7">
            <a:extLst>
              <a:ext uri="{FF2B5EF4-FFF2-40B4-BE49-F238E27FC236}">
                <a16:creationId xmlns:a16="http://schemas.microsoft.com/office/drawing/2014/main" id="{9EB6C8B2-1CA8-4F9F-A94F-5C40BEDB93FF}"/>
              </a:ext>
            </a:extLst>
          </p:cNvPr>
          <p:cNvGraphicFramePr>
            <a:graphicFrameLocks noGrp="1"/>
          </p:cNvGraphicFramePr>
          <p:nvPr>
            <p:extLst>
              <p:ext uri="{D42A27DB-BD31-4B8C-83A1-F6EECF244321}">
                <p14:modId xmlns:p14="http://schemas.microsoft.com/office/powerpoint/2010/main" val="3920349684"/>
              </p:ext>
            </p:extLst>
          </p:nvPr>
        </p:nvGraphicFramePr>
        <p:xfrm>
          <a:off x="275649" y="2081573"/>
          <a:ext cx="1497733" cy="4997447"/>
        </p:xfrm>
        <a:graphic>
          <a:graphicData uri="http://schemas.openxmlformats.org/drawingml/2006/table">
            <a:tbl>
              <a:tblPr/>
              <a:tblGrid>
                <a:gridCol w="1497733">
                  <a:extLst>
                    <a:ext uri="{9D8B030D-6E8A-4147-A177-3AD203B41FA5}">
                      <a16:colId xmlns:a16="http://schemas.microsoft.com/office/drawing/2014/main" val="274602839"/>
                    </a:ext>
                  </a:extLst>
                </a:gridCol>
              </a:tblGrid>
              <a:tr h="254611">
                <a:tc>
                  <a:txBody>
                    <a:bodyPr/>
                    <a:lstStyle/>
                    <a:p>
                      <a:pPr algn="ctr" fontAlgn="ctr"/>
                      <a:r>
                        <a:rPr lang="ja-JP" altLang="en-US" sz="1000" b="0" i="0" u="none" strike="noStrike" dirty="0">
                          <a:solidFill>
                            <a:srgbClr val="000000"/>
                          </a:solidFill>
                          <a:effectLst/>
                          <a:latin typeface="+mn-ea"/>
                          <a:ea typeface="+mn-ea"/>
                        </a:rPr>
                        <a:t>暴れん坊</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79648667"/>
                  </a:ext>
                </a:extLst>
              </a:tr>
              <a:tr h="254611">
                <a:tc>
                  <a:txBody>
                    <a:bodyPr/>
                    <a:lstStyle/>
                    <a:p>
                      <a:pPr algn="ctr" fontAlgn="ctr"/>
                      <a:r>
                        <a:rPr lang="ja-JP" altLang="en-US" sz="1000" b="0" i="0" u="none" strike="noStrike" dirty="0">
                          <a:solidFill>
                            <a:srgbClr val="000000"/>
                          </a:solidFill>
                          <a:effectLst/>
                          <a:latin typeface="+mn-ea"/>
                          <a:ea typeface="+mn-ea"/>
                        </a:rPr>
                        <a:t>落ち着きがない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522295"/>
                  </a:ext>
                </a:extLst>
              </a:tr>
              <a:tr h="254611">
                <a:tc>
                  <a:txBody>
                    <a:bodyPr/>
                    <a:lstStyle/>
                    <a:p>
                      <a:pPr algn="ctr" fontAlgn="ctr"/>
                      <a:r>
                        <a:rPr lang="ja-JP" altLang="en-US" sz="1000" b="0" i="0" u="none" strike="noStrike">
                          <a:solidFill>
                            <a:srgbClr val="000000"/>
                          </a:solidFill>
                          <a:effectLst/>
                          <a:latin typeface="+mn-ea"/>
                          <a:ea typeface="+mn-ea"/>
                        </a:rPr>
                        <a:t>行動が遅い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93712216"/>
                  </a:ext>
                </a:extLst>
              </a:tr>
              <a:tr h="254611">
                <a:tc>
                  <a:txBody>
                    <a:bodyPr/>
                    <a:lstStyle/>
                    <a:p>
                      <a:pPr algn="ctr" fontAlgn="ctr"/>
                      <a:r>
                        <a:rPr lang="ja-JP" altLang="en-US" sz="1000" b="0" i="0" u="none" strike="noStrike" dirty="0">
                          <a:solidFill>
                            <a:srgbClr val="000000"/>
                          </a:solidFill>
                          <a:effectLst/>
                          <a:latin typeface="+mn-ea"/>
                          <a:ea typeface="+mn-ea"/>
                        </a:rPr>
                        <a:t>ずるい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3875905"/>
                  </a:ext>
                </a:extLst>
              </a:tr>
              <a:tr h="254611">
                <a:tc>
                  <a:txBody>
                    <a:bodyPr/>
                    <a:lstStyle/>
                    <a:p>
                      <a:pPr algn="ctr" fontAlgn="ctr"/>
                      <a:r>
                        <a:rPr lang="ja-JP" altLang="en-US" sz="1000" b="0" i="0" u="none" strike="noStrike" dirty="0">
                          <a:solidFill>
                            <a:srgbClr val="000000"/>
                          </a:solidFill>
                          <a:effectLst/>
                          <a:latin typeface="+mn-ea"/>
                          <a:ea typeface="+mn-ea"/>
                        </a:rPr>
                        <a:t>愚痴が多い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86679885"/>
                  </a:ext>
                </a:extLst>
              </a:tr>
              <a:tr h="254611">
                <a:tc>
                  <a:txBody>
                    <a:bodyPr/>
                    <a:lstStyle/>
                    <a:p>
                      <a:pPr algn="ctr" fontAlgn="ctr"/>
                      <a:r>
                        <a:rPr lang="ja-JP" altLang="en-US" sz="1000" b="0" i="0" u="none" strike="noStrike" dirty="0">
                          <a:solidFill>
                            <a:srgbClr val="000000"/>
                          </a:solidFill>
                          <a:effectLst/>
                          <a:latin typeface="+mn-ea"/>
                          <a:ea typeface="+mn-ea"/>
                        </a:rPr>
                        <a:t>飽きやすい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9365029"/>
                  </a:ext>
                </a:extLst>
              </a:tr>
              <a:tr h="414449">
                <a:tc>
                  <a:txBody>
                    <a:bodyPr/>
                    <a:lstStyle/>
                    <a:p>
                      <a:pPr algn="ctr" fontAlgn="ctr"/>
                      <a:r>
                        <a:rPr lang="ja-JP" altLang="en-US" sz="1000" b="0" i="0" u="none" strike="noStrike" dirty="0">
                          <a:solidFill>
                            <a:srgbClr val="000000"/>
                          </a:solidFill>
                          <a:effectLst/>
                          <a:latin typeface="+mn-ea"/>
                          <a:ea typeface="+mn-ea"/>
                        </a:rPr>
                        <a:t>やるべきことを</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後回しにしがち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7726811"/>
                  </a:ext>
                </a:extLst>
              </a:tr>
              <a:tr h="254611">
                <a:tc>
                  <a:txBody>
                    <a:bodyPr/>
                    <a:lstStyle/>
                    <a:p>
                      <a:pPr algn="ctr" fontAlgn="ctr"/>
                      <a:r>
                        <a:rPr lang="ja-JP" altLang="en-US" sz="1000" b="0" i="0" u="none" strike="noStrike" dirty="0">
                          <a:solidFill>
                            <a:srgbClr val="000000"/>
                          </a:solidFill>
                          <a:effectLst/>
                          <a:latin typeface="+mn-ea"/>
                          <a:ea typeface="+mn-ea"/>
                        </a:rPr>
                        <a:t>あわてんぼう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01777262"/>
                  </a:ext>
                </a:extLst>
              </a:tr>
              <a:tr h="254611">
                <a:tc>
                  <a:txBody>
                    <a:bodyPr/>
                    <a:lstStyle/>
                    <a:p>
                      <a:pPr algn="ctr" fontAlgn="ctr"/>
                      <a:r>
                        <a:rPr lang="ja-JP" altLang="en-US" sz="1000" b="0" i="0" u="none" strike="noStrike" dirty="0">
                          <a:solidFill>
                            <a:srgbClr val="000000"/>
                          </a:solidFill>
                          <a:effectLst/>
                          <a:latin typeface="+mn-ea"/>
                          <a:ea typeface="+mn-ea"/>
                        </a:rPr>
                        <a:t>威張っている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65592372"/>
                  </a:ext>
                </a:extLst>
              </a:tr>
              <a:tr h="254611">
                <a:tc>
                  <a:txBody>
                    <a:bodyPr/>
                    <a:lstStyle/>
                    <a:p>
                      <a:pPr algn="ctr" fontAlgn="ctr"/>
                      <a:r>
                        <a:rPr lang="ja-JP" altLang="en-US" sz="1000" b="0" i="0" u="none" strike="noStrike" dirty="0">
                          <a:solidFill>
                            <a:srgbClr val="000000"/>
                          </a:solidFill>
                          <a:effectLst/>
                          <a:latin typeface="+mn-ea"/>
                          <a:ea typeface="+mn-ea"/>
                        </a:rPr>
                        <a:t>いい加減</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37543351"/>
                  </a:ext>
                </a:extLst>
              </a:tr>
              <a:tr h="254611">
                <a:tc>
                  <a:txBody>
                    <a:bodyPr/>
                    <a:lstStyle/>
                    <a:p>
                      <a:pPr algn="ctr" fontAlgn="ctr"/>
                      <a:r>
                        <a:rPr lang="ja-JP" altLang="en-US" sz="1000" b="0" i="0" u="none" strike="noStrike" dirty="0">
                          <a:solidFill>
                            <a:srgbClr val="000000"/>
                          </a:solidFill>
                          <a:effectLst/>
                          <a:latin typeface="+mn-ea"/>
                          <a:ea typeface="+mn-ea"/>
                        </a:rPr>
                        <a:t>甘えん坊</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82795243"/>
                  </a:ext>
                </a:extLst>
              </a:tr>
              <a:tr h="254611">
                <a:tc>
                  <a:txBody>
                    <a:bodyPr/>
                    <a:lstStyle/>
                    <a:p>
                      <a:pPr algn="ctr" fontAlgn="ctr"/>
                      <a:r>
                        <a:rPr lang="ja-JP" altLang="en-US" sz="1000" b="0" i="0" u="none" strike="noStrike" dirty="0">
                          <a:solidFill>
                            <a:srgbClr val="000000"/>
                          </a:solidFill>
                          <a:effectLst/>
                          <a:latin typeface="+mn-ea"/>
                          <a:ea typeface="+mn-ea"/>
                        </a:rPr>
                        <a:t>生真面目</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08112423"/>
                  </a:ext>
                </a:extLst>
              </a:tr>
              <a:tr h="254611">
                <a:tc>
                  <a:txBody>
                    <a:bodyPr/>
                    <a:lstStyle/>
                    <a:p>
                      <a:pPr algn="ctr" fontAlgn="ctr"/>
                      <a:r>
                        <a:rPr lang="ja-JP" altLang="en-US" sz="1000" b="0" i="0" u="none" strike="noStrike" dirty="0">
                          <a:solidFill>
                            <a:srgbClr val="000000"/>
                          </a:solidFill>
                          <a:effectLst/>
                          <a:latin typeface="+mn-ea"/>
                          <a:ea typeface="+mn-ea"/>
                        </a:rPr>
                        <a:t>頑固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87580840"/>
                  </a:ext>
                </a:extLst>
              </a:tr>
              <a:tr h="254611">
                <a:tc>
                  <a:txBody>
                    <a:bodyPr/>
                    <a:lstStyle/>
                    <a:p>
                      <a:pPr algn="ctr" fontAlgn="ctr"/>
                      <a:r>
                        <a:rPr lang="ja-JP" altLang="en-US" sz="1000" b="0" i="0" u="none" strike="noStrike" dirty="0">
                          <a:solidFill>
                            <a:srgbClr val="000000"/>
                          </a:solidFill>
                          <a:effectLst/>
                          <a:latin typeface="+mn-ea"/>
                          <a:ea typeface="+mn-ea"/>
                        </a:rPr>
                        <a:t>くどい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9597507"/>
                  </a:ext>
                </a:extLst>
              </a:tr>
              <a:tr h="254611">
                <a:tc>
                  <a:txBody>
                    <a:bodyPr/>
                    <a:lstStyle/>
                    <a:p>
                      <a:pPr algn="ctr" fontAlgn="ctr"/>
                      <a:r>
                        <a:rPr lang="ja-JP" altLang="en-US" sz="1000" b="0" i="0" u="none" strike="noStrike" dirty="0">
                          <a:solidFill>
                            <a:srgbClr val="000000"/>
                          </a:solidFill>
                          <a:effectLst/>
                          <a:latin typeface="+mn-ea"/>
                          <a:ea typeface="+mn-ea"/>
                        </a:rPr>
                        <a:t>すぐ泣く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79093104"/>
                  </a:ext>
                </a:extLst>
              </a:tr>
              <a:tr h="254611">
                <a:tc>
                  <a:txBody>
                    <a:bodyPr/>
                    <a:lstStyle/>
                    <a:p>
                      <a:pPr algn="ctr" fontAlgn="ctr"/>
                      <a:r>
                        <a:rPr lang="ja-JP" altLang="en-US" sz="1000" b="0" i="0" u="none" strike="noStrike" dirty="0">
                          <a:solidFill>
                            <a:srgbClr val="000000"/>
                          </a:solidFill>
                          <a:effectLst/>
                          <a:latin typeface="+mn-ea"/>
                          <a:ea typeface="+mn-ea"/>
                        </a:rPr>
                        <a:t>馴れ馴れしい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19831959"/>
                  </a:ext>
                </a:extLst>
              </a:tr>
              <a:tr h="254611">
                <a:tc>
                  <a:txBody>
                    <a:bodyPr/>
                    <a:lstStyle/>
                    <a:p>
                      <a:pPr algn="ctr" fontAlgn="ctr"/>
                      <a:r>
                        <a:rPr lang="ja-JP" altLang="en-US" sz="1000" b="0" i="0" u="none" strike="noStrike" dirty="0">
                          <a:solidFill>
                            <a:srgbClr val="000000"/>
                          </a:solidFill>
                          <a:effectLst/>
                          <a:latin typeface="+mn-ea"/>
                          <a:ea typeface="+mn-ea"/>
                        </a:rPr>
                        <a:t>引っ込み思案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14378799"/>
                  </a:ext>
                </a:extLst>
              </a:tr>
              <a:tr h="254611">
                <a:tc>
                  <a:txBody>
                    <a:bodyPr/>
                    <a:lstStyle/>
                    <a:p>
                      <a:pPr algn="ctr" fontAlgn="ctr"/>
                      <a:r>
                        <a:rPr lang="ja-JP" altLang="en-US" sz="1000" b="0" i="0" u="none" strike="noStrike" dirty="0">
                          <a:solidFill>
                            <a:srgbClr val="000000"/>
                          </a:solidFill>
                          <a:effectLst/>
                          <a:latin typeface="+mn-ea"/>
                          <a:ea typeface="+mn-ea"/>
                        </a:rPr>
                        <a:t>人見知り</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72881380"/>
                  </a:ext>
                </a:extLst>
              </a:tr>
              <a:tr h="254611">
                <a:tc>
                  <a:txBody>
                    <a:bodyPr/>
                    <a:lstStyle/>
                    <a:p>
                      <a:pPr algn="ctr" fontAlgn="ctr"/>
                      <a:r>
                        <a:rPr lang="ja-JP" altLang="en-US" sz="1000" b="0" i="0" u="none" strike="noStrike" dirty="0">
                          <a:solidFill>
                            <a:srgbClr val="000000"/>
                          </a:solidFill>
                          <a:effectLst/>
                          <a:latin typeface="+mn-ea"/>
                          <a:ea typeface="+mn-ea"/>
                        </a:rPr>
                        <a:t>周りを気にする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1711984"/>
                  </a:ext>
                </a:extLst>
              </a:tr>
            </a:tbl>
          </a:graphicData>
        </a:graphic>
      </p:graphicFrame>
      <p:graphicFrame>
        <p:nvGraphicFramePr>
          <p:cNvPr id="10" name="表 9">
            <a:extLst>
              <a:ext uri="{FF2B5EF4-FFF2-40B4-BE49-F238E27FC236}">
                <a16:creationId xmlns:a16="http://schemas.microsoft.com/office/drawing/2014/main" id="{42ABDAEA-A7E1-4AE5-83B9-C306FDB70257}"/>
              </a:ext>
            </a:extLst>
          </p:cNvPr>
          <p:cNvGraphicFramePr>
            <a:graphicFrameLocks noGrp="1"/>
          </p:cNvGraphicFramePr>
          <p:nvPr>
            <p:extLst>
              <p:ext uri="{D42A27DB-BD31-4B8C-83A1-F6EECF244321}">
                <p14:modId xmlns:p14="http://schemas.microsoft.com/office/powerpoint/2010/main" val="345229800"/>
              </p:ext>
            </p:extLst>
          </p:nvPr>
        </p:nvGraphicFramePr>
        <p:xfrm>
          <a:off x="2286000" y="2081572"/>
          <a:ext cx="2643186" cy="4997441"/>
        </p:xfrm>
        <a:graphic>
          <a:graphicData uri="http://schemas.openxmlformats.org/drawingml/2006/table">
            <a:tbl>
              <a:tblPr/>
              <a:tblGrid>
                <a:gridCol w="881062">
                  <a:extLst>
                    <a:ext uri="{9D8B030D-6E8A-4147-A177-3AD203B41FA5}">
                      <a16:colId xmlns:a16="http://schemas.microsoft.com/office/drawing/2014/main" val="1401930158"/>
                    </a:ext>
                  </a:extLst>
                </a:gridCol>
                <a:gridCol w="881062">
                  <a:extLst>
                    <a:ext uri="{9D8B030D-6E8A-4147-A177-3AD203B41FA5}">
                      <a16:colId xmlns:a16="http://schemas.microsoft.com/office/drawing/2014/main" val="4157754349"/>
                    </a:ext>
                  </a:extLst>
                </a:gridCol>
                <a:gridCol w="881062">
                  <a:extLst>
                    <a:ext uri="{9D8B030D-6E8A-4147-A177-3AD203B41FA5}">
                      <a16:colId xmlns:a16="http://schemas.microsoft.com/office/drawing/2014/main" val="2759354694"/>
                    </a:ext>
                  </a:extLst>
                </a:gridCol>
              </a:tblGrid>
              <a:tr h="254827">
                <a:tc>
                  <a:txBody>
                    <a:bodyPr/>
                    <a:lstStyle/>
                    <a:p>
                      <a:pPr algn="l"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800" b="1" i="0" u="none" strike="noStrike" dirty="0">
                          <a:solidFill>
                            <a:schemeClr val="bg1">
                              <a:lumMod val="65000"/>
                            </a:schemeClr>
                          </a:solidFill>
                          <a:effectLst/>
                          <a:latin typeface="游ゴシック" panose="020B0400000000000000" pitchFamily="50" charset="-128"/>
                          <a:ea typeface="游ゴシック" panose="020B0400000000000000" pitchFamily="50" charset="-128"/>
                        </a:rPr>
                        <a:t>元気いっぱい</a:t>
                      </a:r>
                      <a:endParaRPr lang="ja-JP" altLang="en-US" sz="1400" b="1" i="0" u="none" strike="noStrike" dirty="0">
                        <a:solidFill>
                          <a:schemeClr val="bg1">
                            <a:lumMod val="65000"/>
                          </a:schemeClr>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151758"/>
                  </a:ext>
                </a:extLst>
              </a:tr>
              <a:tr h="254827">
                <a:tc>
                  <a:txBody>
                    <a:bodyPr/>
                    <a:lstStyle/>
                    <a:p>
                      <a:pPr algn="l"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900" b="1" i="0" u="none" strike="noStrike" dirty="0">
                          <a:solidFill>
                            <a:schemeClr val="bg1">
                              <a:lumMod val="65000"/>
                            </a:schemeClr>
                          </a:solidFill>
                          <a:effectLst/>
                          <a:latin typeface="游ゴシック" panose="020B0400000000000000" pitchFamily="50" charset="-128"/>
                          <a:ea typeface="游ゴシック" panose="020B0400000000000000" pitchFamily="50" charset="-128"/>
                        </a:rPr>
                        <a:t>好奇心が旺盛</a:t>
                      </a:r>
                      <a:endParaRPr lang="ja-JP" altLang="en-US" sz="1400" b="1" i="0" u="none" strike="noStrike" dirty="0">
                        <a:solidFill>
                          <a:schemeClr val="bg1">
                            <a:lumMod val="65000"/>
                          </a:schemeClr>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5589"/>
                  </a:ext>
                </a:extLst>
              </a:tr>
              <a:tr h="254827">
                <a:tc>
                  <a:txBody>
                    <a:bodyPr/>
                    <a:lstStyle/>
                    <a:p>
                      <a:pPr algn="l" fontAlgn="ctr"/>
                      <a:r>
                        <a:rPr lang="ja-JP" altLang="en-US" sz="900" b="1" i="0" u="none" strike="noStrike" dirty="0">
                          <a:solidFill>
                            <a:schemeClr val="bg1">
                              <a:lumMod val="65000"/>
                            </a:schemeClr>
                          </a:solidFill>
                          <a:effectLst/>
                          <a:latin typeface="游ゴシック" panose="020B0400000000000000" pitchFamily="50" charset="-128"/>
                          <a:ea typeface="游ゴシック" panose="020B0400000000000000" pitchFamily="50" charset="-128"/>
                        </a:rPr>
                        <a:t>　     </a:t>
                      </a:r>
                      <a:r>
                        <a:rPr lang="ja-JP" altLang="en-US" sz="1000" b="1" i="0" u="none" strike="noStrike" dirty="0">
                          <a:solidFill>
                            <a:schemeClr val="bg1">
                              <a:lumMod val="65000"/>
                            </a:schemeClr>
                          </a:solidFill>
                          <a:effectLst/>
                          <a:latin typeface="游ゴシック" panose="020B0400000000000000" pitchFamily="50" charset="-128"/>
                          <a:ea typeface="游ゴシック" panose="020B0400000000000000" pitchFamily="50" charset="-128"/>
                        </a:rPr>
                        <a:t>慎重</a:t>
                      </a:r>
                      <a:endParaRPr lang="ja-JP" altLang="en-US" sz="1400" b="1" i="0" u="none" strike="noStrike" dirty="0">
                        <a:solidFill>
                          <a:schemeClr val="bg1">
                            <a:lumMod val="65000"/>
                          </a:schemeClr>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823462"/>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120627"/>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591808"/>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014058"/>
                  </a:ext>
                </a:extLst>
              </a:tr>
              <a:tr h="410555">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846827"/>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897287"/>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652124"/>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134574"/>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344874"/>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701775"/>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484997"/>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105905"/>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519706"/>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51948"/>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950198"/>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731156"/>
                  </a:ext>
                </a:extLst>
              </a:tr>
              <a:tr h="254827">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534059"/>
                  </a:ext>
                </a:extLst>
              </a:tr>
            </a:tbl>
          </a:graphicData>
        </a:graphic>
      </p:graphicFrame>
      <p:sp>
        <p:nvSpPr>
          <p:cNvPr id="11" name="矢印: 右 10">
            <a:extLst>
              <a:ext uri="{FF2B5EF4-FFF2-40B4-BE49-F238E27FC236}">
                <a16:creationId xmlns:a16="http://schemas.microsoft.com/office/drawing/2014/main" id="{76927478-516F-4C1B-9A2F-C908600A3882}"/>
              </a:ext>
            </a:extLst>
          </p:cNvPr>
          <p:cNvSpPr/>
          <p:nvPr/>
        </p:nvSpPr>
        <p:spPr>
          <a:xfrm>
            <a:off x="1853556" y="2141550"/>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0807DF6E-35BD-483D-9AF2-1B7006FFF0F6}"/>
              </a:ext>
            </a:extLst>
          </p:cNvPr>
          <p:cNvSpPr/>
          <p:nvPr/>
        </p:nvSpPr>
        <p:spPr>
          <a:xfrm>
            <a:off x="1853555" y="2401849"/>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右 12">
            <a:extLst>
              <a:ext uri="{FF2B5EF4-FFF2-40B4-BE49-F238E27FC236}">
                <a16:creationId xmlns:a16="http://schemas.microsoft.com/office/drawing/2014/main" id="{38FD0A53-900D-41BC-9309-194EF047AA0E}"/>
              </a:ext>
            </a:extLst>
          </p:cNvPr>
          <p:cNvSpPr/>
          <p:nvPr/>
        </p:nvSpPr>
        <p:spPr>
          <a:xfrm>
            <a:off x="1853555" y="2662148"/>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23F9D832-9B2C-4FA8-968B-2E170996ED2C}"/>
              </a:ext>
            </a:extLst>
          </p:cNvPr>
          <p:cNvSpPr/>
          <p:nvPr/>
        </p:nvSpPr>
        <p:spPr>
          <a:xfrm>
            <a:off x="1853555" y="2893797"/>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38E4A1A-3C25-4766-AF75-D955CE994EC9}"/>
              </a:ext>
            </a:extLst>
          </p:cNvPr>
          <p:cNvSpPr/>
          <p:nvPr/>
        </p:nvSpPr>
        <p:spPr>
          <a:xfrm>
            <a:off x="1853554" y="3154096"/>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矢印: 右 15">
            <a:extLst>
              <a:ext uri="{FF2B5EF4-FFF2-40B4-BE49-F238E27FC236}">
                <a16:creationId xmlns:a16="http://schemas.microsoft.com/office/drawing/2014/main" id="{9D7B5E98-44C4-4723-AB5D-B26623A16A8F}"/>
              </a:ext>
            </a:extLst>
          </p:cNvPr>
          <p:cNvSpPr/>
          <p:nvPr/>
        </p:nvSpPr>
        <p:spPr>
          <a:xfrm>
            <a:off x="1853554" y="3414395"/>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ACE7F51D-9EFA-4C57-BFF3-805A15EB9DD6}"/>
              </a:ext>
            </a:extLst>
          </p:cNvPr>
          <p:cNvSpPr/>
          <p:nvPr/>
        </p:nvSpPr>
        <p:spPr>
          <a:xfrm>
            <a:off x="1853555" y="3755727"/>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4BCED900-B4EC-4C87-94C0-59E144298653}"/>
              </a:ext>
            </a:extLst>
          </p:cNvPr>
          <p:cNvSpPr/>
          <p:nvPr/>
        </p:nvSpPr>
        <p:spPr>
          <a:xfrm>
            <a:off x="1853555" y="4121524"/>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33AAB8BF-0A0D-4E3C-A053-316FE94D9525}"/>
              </a:ext>
            </a:extLst>
          </p:cNvPr>
          <p:cNvSpPr/>
          <p:nvPr/>
        </p:nvSpPr>
        <p:spPr>
          <a:xfrm>
            <a:off x="1853554" y="4381823"/>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9C0D9E5E-BCFE-435A-BAAC-1FF2B4E58738}"/>
              </a:ext>
            </a:extLst>
          </p:cNvPr>
          <p:cNvSpPr/>
          <p:nvPr/>
        </p:nvSpPr>
        <p:spPr>
          <a:xfrm>
            <a:off x="1853554" y="4642122"/>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6706ED45-DC30-4949-8791-43942B37D265}"/>
              </a:ext>
            </a:extLst>
          </p:cNvPr>
          <p:cNvSpPr/>
          <p:nvPr/>
        </p:nvSpPr>
        <p:spPr>
          <a:xfrm>
            <a:off x="1853555" y="4896399"/>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CE8AD390-4F5A-4B00-90B5-1EE500A8FB78}"/>
              </a:ext>
            </a:extLst>
          </p:cNvPr>
          <p:cNvSpPr/>
          <p:nvPr/>
        </p:nvSpPr>
        <p:spPr>
          <a:xfrm>
            <a:off x="1853554" y="5156698"/>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0CEDD240-69D3-4E9A-A0B6-41AAD21530E5}"/>
              </a:ext>
            </a:extLst>
          </p:cNvPr>
          <p:cNvSpPr/>
          <p:nvPr/>
        </p:nvSpPr>
        <p:spPr>
          <a:xfrm>
            <a:off x="1853554" y="5416997"/>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E1A60751-9134-4E94-B06C-B91770EBBB0E}"/>
              </a:ext>
            </a:extLst>
          </p:cNvPr>
          <p:cNvSpPr/>
          <p:nvPr/>
        </p:nvSpPr>
        <p:spPr>
          <a:xfrm>
            <a:off x="1853555" y="5641330"/>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D9F73CCA-DB45-4DD7-A17C-22D43F11B4F3}"/>
              </a:ext>
            </a:extLst>
          </p:cNvPr>
          <p:cNvSpPr/>
          <p:nvPr/>
        </p:nvSpPr>
        <p:spPr>
          <a:xfrm>
            <a:off x="1853554" y="5901629"/>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右 30">
            <a:extLst>
              <a:ext uri="{FF2B5EF4-FFF2-40B4-BE49-F238E27FC236}">
                <a16:creationId xmlns:a16="http://schemas.microsoft.com/office/drawing/2014/main" id="{E9FE6D18-C7BE-4DCF-BCDD-BD42696FB9D6}"/>
              </a:ext>
            </a:extLst>
          </p:cNvPr>
          <p:cNvSpPr/>
          <p:nvPr/>
        </p:nvSpPr>
        <p:spPr>
          <a:xfrm>
            <a:off x="1853554" y="6161928"/>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93921C86-4CA7-4CC0-9062-442BE22405DE}"/>
              </a:ext>
            </a:extLst>
          </p:cNvPr>
          <p:cNvSpPr/>
          <p:nvPr/>
        </p:nvSpPr>
        <p:spPr>
          <a:xfrm>
            <a:off x="1864522" y="6386420"/>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1FA49C05-BB18-4685-8ED8-D9046CF941B7}"/>
              </a:ext>
            </a:extLst>
          </p:cNvPr>
          <p:cNvSpPr/>
          <p:nvPr/>
        </p:nvSpPr>
        <p:spPr>
          <a:xfrm>
            <a:off x="1864521" y="6646719"/>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矢印: 右 33">
            <a:extLst>
              <a:ext uri="{FF2B5EF4-FFF2-40B4-BE49-F238E27FC236}">
                <a16:creationId xmlns:a16="http://schemas.microsoft.com/office/drawing/2014/main" id="{0E26AE0D-7763-4E91-B929-0C1710A0674B}"/>
              </a:ext>
            </a:extLst>
          </p:cNvPr>
          <p:cNvSpPr/>
          <p:nvPr/>
        </p:nvSpPr>
        <p:spPr>
          <a:xfrm>
            <a:off x="1864521" y="6907018"/>
            <a:ext cx="352269" cy="134911"/>
          </a:xfrm>
          <a:prstGeom prst="rightArrow">
            <a:avLst/>
          </a:prstGeom>
          <a:solidFill>
            <a:srgbClr val="7A9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917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楕円 21">
            <a:extLst>
              <a:ext uri="{FF2B5EF4-FFF2-40B4-BE49-F238E27FC236}">
                <a16:creationId xmlns:a16="http://schemas.microsoft.com/office/drawing/2014/main" id="{12DC1CD4-94BA-4C0A-ABD5-80557BE9E352}"/>
              </a:ext>
            </a:extLst>
          </p:cNvPr>
          <p:cNvSpPr/>
          <p:nvPr/>
        </p:nvSpPr>
        <p:spPr>
          <a:xfrm>
            <a:off x="237599" y="4929909"/>
            <a:ext cx="202700" cy="202700"/>
          </a:xfrm>
          <a:prstGeom prst="ellipse">
            <a:avLst/>
          </a:prstGeom>
          <a:solidFill>
            <a:srgbClr val="A0C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A</a:t>
            </a:r>
            <a:endParaRPr kumimoji="1" lang="ja-JP" altLang="en-US" dirty="0"/>
          </a:p>
        </p:txBody>
      </p:sp>
      <p:sp>
        <p:nvSpPr>
          <p:cNvPr id="23" name="テキスト ボックス 22">
            <a:extLst>
              <a:ext uri="{FF2B5EF4-FFF2-40B4-BE49-F238E27FC236}">
                <a16:creationId xmlns:a16="http://schemas.microsoft.com/office/drawing/2014/main" id="{DAABD91D-2D13-4CAE-9793-66E73AEFFDC7}"/>
              </a:ext>
            </a:extLst>
          </p:cNvPr>
          <p:cNvSpPr txBox="1"/>
          <p:nvPr/>
        </p:nvSpPr>
        <p:spPr>
          <a:xfrm>
            <a:off x="354247" y="5248245"/>
            <a:ext cx="4664447" cy="553998"/>
          </a:xfrm>
          <a:prstGeom prst="rect">
            <a:avLst/>
          </a:prstGeom>
          <a:noFill/>
        </p:spPr>
        <p:txBody>
          <a:bodyPr wrap="square" rtlCol="0">
            <a:spAutoFit/>
          </a:bodyPr>
          <a:lstStyle/>
          <a:p>
            <a:r>
              <a:rPr lang="en-US" altLang="ja-JP" sz="1000" kern="100" dirty="0">
                <a:effectLst/>
                <a:latin typeface="Meiryo UI" panose="020B0604030504040204" pitchFamily="50" charset="-128"/>
                <a:ea typeface="游明朝" panose="02020400000000000000" pitchFamily="18" charset="-128"/>
                <a:cs typeface="Times New Roman" panose="02020603050405020304" pitchFamily="18" charset="0"/>
              </a:rPr>
              <a:t>1</a:t>
            </a:r>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日の子どもの園生活を把握するために書きます。</a:t>
            </a:r>
            <a:endParaRPr lang="en-US" altLang="ja-JP" sz="1000" kern="100" dirty="0">
              <a:effectLst/>
              <a:latin typeface="游明朝" panose="02020400000000000000" pitchFamily="18" charset="-128"/>
              <a:ea typeface="Meiryo UI" panose="020B0604030504040204" pitchFamily="50" charset="-128"/>
              <a:cs typeface="Times New Roman" panose="02020603050405020304" pitchFamily="18" charset="0"/>
            </a:endParaRPr>
          </a:p>
          <a:p>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感想や気づきは煩雑になってしまうので</a:t>
            </a:r>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この欄には</a:t>
            </a:r>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書かず、</a:t>
            </a:r>
            <a:endParaRPr lang="en-US" altLang="ja-JP" sz="1000" kern="100" dirty="0">
              <a:effectLst/>
              <a:latin typeface="游明朝" panose="02020400000000000000" pitchFamily="18" charset="-128"/>
              <a:ea typeface="Meiryo UI" panose="020B0604030504040204" pitchFamily="50" charset="-128"/>
              <a:cs typeface="Times New Roman" panose="02020603050405020304" pitchFamily="18" charset="0"/>
            </a:endParaRPr>
          </a:p>
          <a:p>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活動のみを具体的に書くようにします。</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CB4ADF65-8203-4003-AB0D-614D3F45EC1C}"/>
              </a:ext>
            </a:extLst>
          </p:cNvPr>
          <p:cNvSpPr txBox="1"/>
          <p:nvPr/>
        </p:nvSpPr>
        <p:spPr>
          <a:xfrm>
            <a:off x="399620" y="4892759"/>
            <a:ext cx="1247814" cy="276999"/>
          </a:xfrm>
          <a:prstGeom prst="rect">
            <a:avLst/>
          </a:prstGeom>
          <a:noFill/>
        </p:spPr>
        <p:txBody>
          <a:bodyPr wrap="square" rtlCol="0">
            <a:spAutoFit/>
          </a:bodyPr>
          <a:lstStyle/>
          <a:p>
            <a:r>
              <a:rPr lang="ja-JP" altLang="en-US" sz="1200" kern="100" dirty="0">
                <a:solidFill>
                  <a:srgbClr val="A0C217"/>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子どもの活動</a:t>
            </a:r>
            <a:endParaRPr lang="ja-JP" altLang="ja-JP" sz="12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graphicFrame>
        <p:nvGraphicFramePr>
          <p:cNvPr id="27" name="表 26">
            <a:extLst>
              <a:ext uri="{FF2B5EF4-FFF2-40B4-BE49-F238E27FC236}">
                <a16:creationId xmlns:a16="http://schemas.microsoft.com/office/drawing/2014/main" id="{BF715006-3D55-400B-A070-AD28E59C624C}"/>
              </a:ext>
            </a:extLst>
          </p:cNvPr>
          <p:cNvGraphicFramePr>
            <a:graphicFrameLocks noGrp="1"/>
          </p:cNvGraphicFramePr>
          <p:nvPr>
            <p:extLst>
              <p:ext uri="{D42A27DB-BD31-4B8C-83A1-F6EECF244321}">
                <p14:modId xmlns:p14="http://schemas.microsoft.com/office/powerpoint/2010/main" val="1406415096"/>
              </p:ext>
            </p:extLst>
          </p:nvPr>
        </p:nvGraphicFramePr>
        <p:xfrm>
          <a:off x="399620" y="6097210"/>
          <a:ext cx="2403679" cy="875030"/>
        </p:xfrm>
        <a:graphic>
          <a:graphicData uri="http://schemas.openxmlformats.org/drawingml/2006/table">
            <a:tbl>
              <a:tblPr/>
              <a:tblGrid>
                <a:gridCol w="459871">
                  <a:extLst>
                    <a:ext uri="{9D8B030D-6E8A-4147-A177-3AD203B41FA5}">
                      <a16:colId xmlns:a16="http://schemas.microsoft.com/office/drawing/2014/main" val="2890043558"/>
                    </a:ext>
                  </a:extLst>
                </a:gridCol>
                <a:gridCol w="1943808">
                  <a:extLst>
                    <a:ext uri="{9D8B030D-6E8A-4147-A177-3AD203B41FA5}">
                      <a16:colId xmlns:a16="http://schemas.microsoft.com/office/drawing/2014/main" val="2268499969"/>
                    </a:ext>
                  </a:extLst>
                </a:gridCol>
              </a:tblGrid>
              <a:tr h="228600">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時間</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a:solidFill>
                            <a:srgbClr val="FFFFFF"/>
                          </a:solidFill>
                          <a:effectLst/>
                          <a:latin typeface="游ゴシック" panose="020B0400000000000000" pitchFamily="50" charset="-128"/>
                          <a:ea typeface="游ゴシック" panose="020B0400000000000000" pitchFamily="50" charset="-128"/>
                        </a:rPr>
                        <a:t>子どもの活動</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99110809"/>
                  </a:ext>
                </a:extLst>
              </a:tr>
              <a:tr h="83090">
                <a:tc>
                  <a:txBody>
                    <a:bodyPr/>
                    <a:lstStyle/>
                    <a:p>
                      <a:pPr algn="ctr" fontAlgn="t"/>
                      <a:r>
                        <a:rPr lang="en-US" altLang="ja-JP" sz="1050" b="0" i="0" u="none" strike="noStrike" dirty="0">
                          <a:solidFill>
                            <a:srgbClr val="000000"/>
                          </a:solidFill>
                          <a:effectLst/>
                          <a:latin typeface="+mn-ea"/>
                          <a:ea typeface="+mn-ea"/>
                        </a:rPr>
                        <a:t>10:30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1" i="0" u="none" strike="noStrike" dirty="0">
                          <a:solidFill>
                            <a:srgbClr val="000000"/>
                          </a:solidFill>
                          <a:effectLst/>
                          <a:latin typeface="+mn-ea"/>
                          <a:ea typeface="+mn-ea"/>
                        </a:rPr>
                        <a:t>◎自由遊び</a:t>
                      </a:r>
                      <a:r>
                        <a:rPr lang="en-US" altLang="ja-JP" sz="1050" b="1" i="0" u="none" strike="noStrike" dirty="0">
                          <a:solidFill>
                            <a:srgbClr val="000000"/>
                          </a:solidFill>
                          <a:effectLst/>
                          <a:latin typeface="+mn-ea"/>
                          <a:ea typeface="+mn-ea"/>
                        </a:rPr>
                        <a:t>(</a:t>
                      </a:r>
                      <a:r>
                        <a:rPr lang="ja-JP" altLang="en-US" sz="1050" b="1" i="0" u="none" strike="noStrike" dirty="0">
                          <a:solidFill>
                            <a:srgbClr val="000000"/>
                          </a:solidFill>
                          <a:effectLst/>
                          <a:latin typeface="+mn-ea"/>
                          <a:ea typeface="+mn-ea"/>
                        </a:rPr>
                        <a:t>屋外</a:t>
                      </a:r>
                      <a:r>
                        <a:rPr lang="en-US" altLang="ja-JP" sz="1050" b="1" i="0" u="none" strike="noStrike" dirty="0">
                          <a:solidFill>
                            <a:srgbClr val="000000"/>
                          </a:solidFill>
                          <a:effectLst/>
                          <a:latin typeface="+mn-ea"/>
                          <a:ea typeface="+mn-ea"/>
                        </a:rPr>
                        <a:t>)</a:t>
                      </a:r>
                      <a:br>
                        <a:rPr lang="ja-JP" altLang="en-US" sz="1050" b="0" i="0" u="none" strike="noStrike" dirty="0">
                          <a:solidFill>
                            <a:srgbClr val="000000"/>
                          </a:solidFill>
                          <a:effectLst/>
                          <a:latin typeface="+mn-ea"/>
                          <a:ea typeface="+mn-ea"/>
                        </a:rPr>
                      </a:br>
                      <a:r>
                        <a:rPr lang="ja-JP" altLang="en-US" sz="1050" b="0" i="0" u="none" strike="noStrike" dirty="0">
                          <a:solidFill>
                            <a:srgbClr val="000000"/>
                          </a:solidFill>
                          <a:effectLst/>
                          <a:latin typeface="+mn-ea"/>
                          <a:ea typeface="+mn-ea"/>
                        </a:rPr>
                        <a:t>・三輪車</a:t>
                      </a:r>
                      <a:br>
                        <a:rPr lang="ja-JP" altLang="en-US" sz="1050" b="0" i="0" u="none" strike="noStrike" dirty="0">
                          <a:solidFill>
                            <a:srgbClr val="000000"/>
                          </a:solidFill>
                          <a:effectLst/>
                          <a:latin typeface="+mn-ea"/>
                          <a:ea typeface="+mn-ea"/>
                        </a:rPr>
                      </a:br>
                      <a:r>
                        <a:rPr lang="ja-JP" altLang="en-US" sz="1050" b="0" i="0" u="none" strike="noStrike" dirty="0">
                          <a:solidFill>
                            <a:srgbClr val="000000"/>
                          </a:solidFill>
                          <a:effectLst/>
                          <a:latin typeface="+mn-ea"/>
                          <a:ea typeface="+mn-ea"/>
                        </a:rPr>
                        <a:t>・レストランごっこ</a:t>
                      </a:r>
                      <a:br>
                        <a:rPr lang="ja-JP" altLang="en-US" sz="1050" b="0" i="0" u="none" strike="noStrike" dirty="0">
                          <a:solidFill>
                            <a:srgbClr val="000000"/>
                          </a:solidFill>
                          <a:effectLst/>
                          <a:latin typeface="+mn-ea"/>
                          <a:ea typeface="+mn-ea"/>
                        </a:rPr>
                      </a:br>
                      <a:r>
                        <a:rPr lang="ja-JP" altLang="en-US" sz="1050" b="0" i="0" u="none" strike="noStrike" dirty="0">
                          <a:solidFill>
                            <a:srgbClr val="000000"/>
                          </a:solidFill>
                          <a:effectLst/>
                          <a:latin typeface="+mn-ea"/>
                          <a:ea typeface="+mn-ea"/>
                        </a:rPr>
                        <a:t>・ジャングルジム</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347573"/>
                  </a:ext>
                </a:extLst>
              </a:tr>
            </a:tbl>
          </a:graphicData>
        </a:graphic>
      </p:graphicFrame>
      <p:sp>
        <p:nvSpPr>
          <p:cNvPr id="29" name="テキスト ボックス 28">
            <a:extLst>
              <a:ext uri="{FF2B5EF4-FFF2-40B4-BE49-F238E27FC236}">
                <a16:creationId xmlns:a16="http://schemas.microsoft.com/office/drawing/2014/main" id="{52506231-7533-475A-8C8E-311DBB067912}"/>
              </a:ext>
            </a:extLst>
          </p:cNvPr>
          <p:cNvSpPr txBox="1"/>
          <p:nvPr/>
        </p:nvSpPr>
        <p:spPr>
          <a:xfrm>
            <a:off x="330490" y="5881081"/>
            <a:ext cx="513158" cy="253916"/>
          </a:xfrm>
          <a:prstGeom prst="rect">
            <a:avLst/>
          </a:prstGeom>
          <a:noFill/>
        </p:spPr>
        <p:txBody>
          <a:bodyPr wrap="square" rtlCol="0">
            <a:spAutoFit/>
          </a:bodyPr>
          <a:lstStyle/>
          <a:p>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例）</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C835AFD7-AFFB-44E6-A6BD-6B960ED32037}"/>
              </a:ext>
            </a:extLst>
          </p:cNvPr>
          <p:cNvSpPr txBox="1"/>
          <p:nvPr/>
        </p:nvSpPr>
        <p:spPr>
          <a:xfrm>
            <a:off x="275139" y="7094844"/>
            <a:ext cx="4845942" cy="246221"/>
          </a:xfrm>
          <a:prstGeom prst="rect">
            <a:avLst/>
          </a:prstGeom>
          <a:noFill/>
        </p:spPr>
        <p:txBody>
          <a:bodyPr wrap="square" rtlCol="0">
            <a:spAutoFit/>
          </a:bodyPr>
          <a:lstStyle/>
          <a:p>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主な活動内容、詳しい活動内容を分けるなど工夫をすると、後から見返して分かりやすいです</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0653E0AC-A827-4CE8-8799-EA6A2A7EF738}"/>
              </a:ext>
            </a:extLst>
          </p:cNvPr>
          <p:cNvSpPr txBox="1"/>
          <p:nvPr/>
        </p:nvSpPr>
        <p:spPr>
          <a:xfrm>
            <a:off x="211865" y="635750"/>
            <a:ext cx="4972490" cy="861774"/>
          </a:xfrm>
          <a:prstGeom prst="rect">
            <a:avLst/>
          </a:prstGeom>
          <a:noFill/>
        </p:spPr>
        <p:txBody>
          <a:bodyPr wrap="square" rtlCol="0">
            <a:spAutoFit/>
          </a:bodyPr>
          <a:lstStyle/>
          <a:p>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先輩実習生も一度はつまづいてきた日誌。</a:t>
            </a:r>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日誌はただの保育記録ではありません。</a:t>
            </a:r>
            <a:endParaRPr lang="en-US" altLang="ja-JP" sz="1000" kern="100" dirty="0">
              <a:effectLst/>
              <a:latin typeface="游明朝" panose="02020400000000000000" pitchFamily="18" charset="-128"/>
              <a:ea typeface="Meiryo UI" panose="020B0604030504040204" pitchFamily="50" charset="-128"/>
              <a:cs typeface="Times New Roman" panose="02020603050405020304" pitchFamily="18" charset="0"/>
            </a:endParaRPr>
          </a:p>
          <a:p>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自分が実践した保育を振り返り、次の日の保育に活かす大切な記録です。事実だけではなく、自分が何を見て、何を感じ、どう行動したかまで、具体的に書くことが大切です。</a:t>
            </a:r>
            <a:endParaRPr lang="en-US" altLang="ja-JP" sz="1000" kern="100" dirty="0">
              <a:effectLst/>
              <a:latin typeface="游明朝" panose="02020400000000000000" pitchFamily="18" charset="-128"/>
              <a:ea typeface="Meiryo UI" panose="020B0604030504040204" pitchFamily="50" charset="-128"/>
              <a:cs typeface="Times New Roman" panose="02020603050405020304" pitchFamily="18" charset="0"/>
            </a:endParaRPr>
          </a:p>
          <a:p>
            <a:endParaRPr lang="en-US" altLang="ja-JP" sz="1000" kern="100" dirty="0">
              <a:effectLst/>
              <a:latin typeface="游明朝" panose="02020400000000000000" pitchFamily="18" charset="-128"/>
              <a:ea typeface="Meiryo UI" panose="020B0604030504040204" pitchFamily="50" charset="-128"/>
              <a:cs typeface="Times New Roman" panose="02020603050405020304" pitchFamily="18" charset="0"/>
            </a:endParaRPr>
          </a:p>
          <a:p>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初めからうまくいくものではないですが、</a:t>
            </a:r>
            <a:r>
              <a:rPr lang="ja-JP" altLang="en-US" sz="1000" kern="100" dirty="0">
                <a:effectLst/>
                <a:latin typeface="游明朝" panose="02020400000000000000" pitchFamily="18" charset="-128"/>
                <a:ea typeface="Meiryo UI" panose="020B0604030504040204" pitchFamily="50" charset="-128"/>
                <a:cs typeface="Times New Roman" panose="02020603050405020304" pitchFamily="18" charset="0"/>
              </a:rPr>
              <a:t>より</a:t>
            </a:r>
            <a:r>
              <a:rPr lang="ja-JP" altLang="en-US" sz="1000" kern="100" dirty="0">
                <a:latin typeface="游明朝" panose="02020400000000000000" pitchFamily="18" charset="-128"/>
                <a:ea typeface="Meiryo UI" panose="020B0604030504040204" pitchFamily="50" charset="-128"/>
                <a:cs typeface="Times New Roman" panose="02020603050405020304" pitchFamily="18" charset="0"/>
              </a:rPr>
              <a:t>保育が楽しくなるような実習日誌を書いていきましょう！</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8" name="Picture 2" descr="鉛筆のライン・罫線の白黒イラスト | かわいい無料の白黒イラスト モノぽっと">
            <a:extLst>
              <a:ext uri="{FF2B5EF4-FFF2-40B4-BE49-F238E27FC236}">
                <a16:creationId xmlns:a16="http://schemas.microsoft.com/office/drawing/2014/main" id="{2C2D634D-9F81-4DD9-9FE9-2CBBF94F463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612" b="56963"/>
          <a:stretch/>
        </p:blipFill>
        <p:spPr bwMode="auto">
          <a:xfrm>
            <a:off x="3206753" y="6055069"/>
            <a:ext cx="1480707" cy="22683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7A85FA53-A374-4711-B366-2C581AF61765}"/>
              </a:ext>
            </a:extLst>
          </p:cNvPr>
          <p:cNvGrpSpPr/>
          <p:nvPr/>
        </p:nvGrpSpPr>
        <p:grpSpPr>
          <a:xfrm>
            <a:off x="313951" y="1589294"/>
            <a:ext cx="2339191" cy="3127225"/>
            <a:chOff x="263676" y="1139424"/>
            <a:chExt cx="1817103" cy="2429255"/>
          </a:xfrm>
        </p:grpSpPr>
        <p:pic>
          <p:nvPicPr>
            <p:cNvPr id="60" name="図 59">
              <a:extLst>
                <a:ext uri="{FF2B5EF4-FFF2-40B4-BE49-F238E27FC236}">
                  <a16:creationId xmlns:a16="http://schemas.microsoft.com/office/drawing/2014/main" id="{25C4D65C-CADE-4179-88A4-CD00A629E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76" y="1139424"/>
              <a:ext cx="1707083" cy="2256732"/>
            </a:xfrm>
            <a:prstGeom prst="rect">
              <a:avLst/>
            </a:prstGeom>
          </p:spPr>
        </p:pic>
        <p:sp>
          <p:nvSpPr>
            <p:cNvPr id="2051" name="二等辺三角形 2050">
              <a:extLst>
                <a:ext uri="{FF2B5EF4-FFF2-40B4-BE49-F238E27FC236}">
                  <a16:creationId xmlns:a16="http://schemas.microsoft.com/office/drawing/2014/main" id="{EEB5E76A-8511-45D6-B243-2EA1AD9B4652}"/>
                </a:ext>
              </a:extLst>
            </p:cNvPr>
            <p:cNvSpPr/>
            <p:nvPr/>
          </p:nvSpPr>
          <p:spPr>
            <a:xfrm rot="18963509">
              <a:off x="1722524" y="3207930"/>
              <a:ext cx="250272" cy="102279"/>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二等辺三角形 71">
              <a:extLst>
                <a:ext uri="{FF2B5EF4-FFF2-40B4-BE49-F238E27FC236}">
                  <a16:creationId xmlns:a16="http://schemas.microsoft.com/office/drawing/2014/main" id="{BE82777E-90C1-46EE-B739-5C6D688CF6AE}"/>
                </a:ext>
              </a:extLst>
            </p:cNvPr>
            <p:cNvSpPr/>
            <p:nvPr/>
          </p:nvSpPr>
          <p:spPr>
            <a:xfrm rot="8163070">
              <a:off x="1806260" y="3272299"/>
              <a:ext cx="274519" cy="1853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二等辺三角形 72">
              <a:extLst>
                <a:ext uri="{FF2B5EF4-FFF2-40B4-BE49-F238E27FC236}">
                  <a16:creationId xmlns:a16="http://schemas.microsoft.com/office/drawing/2014/main" id="{2349FFC4-D03C-4A57-A45E-A236DCC91194}"/>
                </a:ext>
              </a:extLst>
            </p:cNvPr>
            <p:cNvSpPr/>
            <p:nvPr/>
          </p:nvSpPr>
          <p:spPr>
            <a:xfrm rot="10316207">
              <a:off x="1678334" y="3383299"/>
              <a:ext cx="274519" cy="1853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a:extLst>
                <a:ext uri="{FF2B5EF4-FFF2-40B4-BE49-F238E27FC236}">
                  <a16:creationId xmlns:a16="http://schemas.microsoft.com/office/drawing/2014/main" id="{2A6C3B2A-26EA-4A63-AB68-684E77A498D0}"/>
                </a:ext>
              </a:extLst>
            </p:cNvPr>
            <p:cNvSpPr/>
            <p:nvPr/>
          </p:nvSpPr>
          <p:spPr>
            <a:xfrm rot="5400000">
              <a:off x="1891691" y="3174493"/>
              <a:ext cx="255809" cy="92690"/>
            </a:xfrm>
            <a:prstGeom prst="triangle">
              <a:avLst>
                <a:gd name="adj" fmla="val 517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2" name="Picture 4" descr="手書きのシンプルなふきだし素材 | illust Recipe | ふきだし 素材, ふきだし, 吹き出し イラスト">
            <a:extLst>
              <a:ext uri="{FF2B5EF4-FFF2-40B4-BE49-F238E27FC236}">
                <a16:creationId xmlns:a16="http://schemas.microsoft.com/office/drawing/2014/main" id="{410C2A42-0712-4C93-9CE4-1AF855C9B6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36" t="27053" r="8346" b="9749"/>
          <a:stretch/>
        </p:blipFill>
        <p:spPr bwMode="auto">
          <a:xfrm rot="708536" flipH="1">
            <a:off x="2899378" y="2867915"/>
            <a:ext cx="1431359" cy="1086991"/>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77E5A5F5-C263-49AB-B29B-DCBB9A47837E}"/>
              </a:ext>
            </a:extLst>
          </p:cNvPr>
          <p:cNvSpPr txBox="1"/>
          <p:nvPr/>
        </p:nvSpPr>
        <p:spPr>
          <a:xfrm rot="938744" flipH="1">
            <a:off x="2945644" y="3163987"/>
            <a:ext cx="1338828" cy="553998"/>
          </a:xfrm>
          <a:prstGeom prst="rect">
            <a:avLst/>
          </a:prstGeom>
          <a:noFill/>
        </p:spPr>
        <p:txBody>
          <a:bodyPr wrap="none" rtlCol="0">
            <a:spAutoFit/>
          </a:bodyPr>
          <a:lstStyle/>
          <a:p>
            <a:pPr algn="ctr"/>
            <a:r>
              <a:rPr kumimoji="1" lang="ja-JP" altLang="en-US" sz="1000" dirty="0">
                <a:latin typeface="+mn-ea"/>
              </a:rPr>
              <a:t>日誌を充実していく</a:t>
            </a:r>
            <a:endParaRPr kumimoji="1" lang="en-US" altLang="ja-JP" sz="1000" dirty="0">
              <a:latin typeface="+mn-ea"/>
            </a:endParaRPr>
          </a:p>
          <a:p>
            <a:pPr algn="ctr"/>
            <a:r>
              <a:rPr kumimoji="1" lang="ja-JP" altLang="en-US" sz="1000" dirty="0">
                <a:latin typeface="+mn-ea"/>
              </a:rPr>
              <a:t>ためにもメモは</a:t>
            </a:r>
            <a:endParaRPr kumimoji="1" lang="en-US" altLang="ja-JP" sz="1000" dirty="0">
              <a:latin typeface="+mn-ea"/>
            </a:endParaRPr>
          </a:p>
          <a:p>
            <a:pPr algn="ctr"/>
            <a:r>
              <a:rPr kumimoji="1" lang="ja-JP" altLang="en-US" sz="1000" dirty="0">
                <a:latin typeface="+mn-ea"/>
              </a:rPr>
              <a:t>大事だね！</a:t>
            </a:r>
            <a:endParaRPr kumimoji="1" lang="en-US" altLang="ja-JP" sz="1000" dirty="0">
              <a:latin typeface="+mn-ea"/>
            </a:endParaRPr>
          </a:p>
        </p:txBody>
      </p:sp>
      <p:sp>
        <p:nvSpPr>
          <p:cNvPr id="21" name="四角形: 角を丸くする 20">
            <a:extLst>
              <a:ext uri="{FF2B5EF4-FFF2-40B4-BE49-F238E27FC236}">
                <a16:creationId xmlns:a16="http://schemas.microsoft.com/office/drawing/2014/main" id="{44153192-39B0-4014-BE7E-34DB28A88CBB}"/>
              </a:ext>
            </a:extLst>
          </p:cNvPr>
          <p:cNvSpPr/>
          <p:nvPr/>
        </p:nvSpPr>
        <p:spPr>
          <a:xfrm>
            <a:off x="248370" y="130783"/>
            <a:ext cx="4935985" cy="426129"/>
          </a:xfrm>
          <a:prstGeom prst="roundRect">
            <a:avLst/>
          </a:prstGeom>
          <a:solidFill>
            <a:srgbClr val="F2C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実習日誌のポイント</a:t>
            </a:r>
          </a:p>
        </p:txBody>
      </p:sp>
    </p:spTree>
    <p:extLst>
      <p:ext uri="{BB962C8B-B14F-4D97-AF65-F5344CB8AC3E}">
        <p14:creationId xmlns:p14="http://schemas.microsoft.com/office/powerpoint/2010/main" val="219757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9F8C2BF9-C16C-4E23-B60B-71853AB192AF}"/>
              </a:ext>
            </a:extLst>
          </p:cNvPr>
          <p:cNvSpPr/>
          <p:nvPr/>
        </p:nvSpPr>
        <p:spPr>
          <a:xfrm>
            <a:off x="197950" y="424013"/>
            <a:ext cx="202700" cy="202700"/>
          </a:xfrm>
          <a:prstGeom prst="ellipse">
            <a:avLst/>
          </a:prstGeom>
          <a:solidFill>
            <a:srgbClr val="A0C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C</a:t>
            </a:r>
            <a:endParaRPr kumimoji="1" lang="ja-JP" altLang="en-US" sz="1600" dirty="0"/>
          </a:p>
        </p:txBody>
      </p:sp>
      <p:sp>
        <p:nvSpPr>
          <p:cNvPr id="3" name="テキスト ボックス 2">
            <a:extLst>
              <a:ext uri="{FF2B5EF4-FFF2-40B4-BE49-F238E27FC236}">
                <a16:creationId xmlns:a16="http://schemas.microsoft.com/office/drawing/2014/main" id="{89B7CD52-B95F-4B70-91BF-9CE3FADEFB83}"/>
              </a:ext>
            </a:extLst>
          </p:cNvPr>
          <p:cNvSpPr txBox="1"/>
          <p:nvPr/>
        </p:nvSpPr>
        <p:spPr>
          <a:xfrm>
            <a:off x="364529" y="701012"/>
            <a:ext cx="4732217" cy="415498"/>
          </a:xfrm>
          <a:prstGeom prst="rect">
            <a:avLst/>
          </a:prstGeom>
          <a:noFill/>
        </p:spPr>
        <p:txBody>
          <a:bodyPr wrap="square" rtlCol="0">
            <a:spAutoFit/>
          </a:bodyPr>
          <a:lstStyle/>
          <a:p>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特に印象に残っていることを選んで書くようにしましょう。</a:t>
            </a:r>
            <a:endParaRPr lang="en-US" altLang="ja-JP" sz="1000" kern="100" dirty="0">
              <a:effectLst/>
              <a:latin typeface="游明朝" panose="02020400000000000000" pitchFamily="18" charset="-128"/>
              <a:ea typeface="Meiryo UI" panose="020B0604030504040204" pitchFamily="50" charset="-128"/>
              <a:cs typeface="Times New Roman" panose="02020603050405020304" pitchFamily="18" charset="0"/>
            </a:endParaRPr>
          </a:p>
          <a:p>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保育中に疑問に思ったこと書くのも良いでしょう。</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6B7C08D-08F9-4545-B05E-8B98C03776C2}"/>
              </a:ext>
            </a:extLst>
          </p:cNvPr>
          <p:cNvSpPr txBox="1"/>
          <p:nvPr/>
        </p:nvSpPr>
        <p:spPr>
          <a:xfrm>
            <a:off x="364530" y="398757"/>
            <a:ext cx="1247814" cy="276999"/>
          </a:xfrm>
          <a:prstGeom prst="rect">
            <a:avLst/>
          </a:prstGeom>
          <a:noFill/>
        </p:spPr>
        <p:txBody>
          <a:bodyPr wrap="square" rtlCol="0">
            <a:spAutoFit/>
          </a:bodyPr>
          <a:lstStyle/>
          <a:p>
            <a:r>
              <a:rPr lang="ja-JP" altLang="en-US" sz="1200" kern="100" dirty="0">
                <a:solidFill>
                  <a:srgbClr val="A0C217"/>
                </a:solidFill>
                <a:latin typeface="A-OTF UD新丸ゴ Pro H" panose="020F0800000000000000" pitchFamily="34" charset="-128"/>
                <a:ea typeface="A-OTF UD新丸ゴ Pro H" panose="020F0800000000000000" pitchFamily="34" charset="-128"/>
                <a:cs typeface="Times New Roman" panose="02020603050405020304" pitchFamily="18" charset="0"/>
              </a:rPr>
              <a:t>子どもの活動</a:t>
            </a:r>
            <a:endParaRPr lang="ja-JP" altLang="ja-JP" sz="1200" kern="100" dirty="0">
              <a:solidFill>
                <a:srgbClr val="A0C217"/>
              </a:solidFill>
              <a:effectLst/>
              <a:latin typeface="A-OTF UD新丸ゴ Pro H" panose="020F0800000000000000" pitchFamily="34" charset="-128"/>
              <a:ea typeface="A-OTF UD新丸ゴ Pro H" panose="020F0800000000000000" pitchFamily="34"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3FB2FEBC-4724-4C98-9BA2-5AB51B613686}"/>
              </a:ext>
            </a:extLst>
          </p:cNvPr>
          <p:cNvSpPr/>
          <p:nvPr/>
        </p:nvSpPr>
        <p:spPr>
          <a:xfrm>
            <a:off x="361197" y="1190199"/>
            <a:ext cx="4715532" cy="553028"/>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AF02C9C-CC6F-4CA6-AC98-D17F9C7C1DFA}"/>
              </a:ext>
            </a:extLst>
          </p:cNvPr>
          <p:cNvSpPr txBox="1"/>
          <p:nvPr/>
        </p:nvSpPr>
        <p:spPr>
          <a:xfrm>
            <a:off x="361197" y="1258964"/>
            <a:ext cx="4572232" cy="415498"/>
          </a:xfrm>
          <a:prstGeom prst="rect">
            <a:avLst/>
          </a:prstGeom>
          <a:noFill/>
        </p:spPr>
        <p:txBody>
          <a:bodyPr wrap="square">
            <a:spAutoFit/>
          </a:bodyPr>
          <a:lstStyle/>
          <a:p>
            <a:pPr algn="just"/>
            <a:r>
              <a:rPr lang="ja-JP" altLang="en-US" sz="1000" kern="100" dirty="0">
                <a:latin typeface="+mn-ea"/>
                <a:cs typeface="Times New Roman" panose="02020603050405020304" pitchFamily="18" charset="0"/>
              </a:rPr>
              <a:t>・おもちゃを片付けた。</a:t>
            </a:r>
            <a:endParaRPr lang="en-US" altLang="ja-JP" sz="1000" kern="100" dirty="0">
              <a:latin typeface="+mn-ea"/>
              <a:cs typeface="Times New Roman" panose="02020603050405020304" pitchFamily="18" charset="0"/>
            </a:endParaRPr>
          </a:p>
          <a:p>
            <a:pPr algn="just"/>
            <a:r>
              <a:rPr lang="ja-JP" altLang="en-US" sz="1000" kern="100" dirty="0">
                <a:effectLst/>
                <a:latin typeface="+mn-ea"/>
                <a:cs typeface="Times New Roman" panose="02020603050405020304" pitchFamily="18" charset="0"/>
              </a:rPr>
              <a:t>・</a:t>
            </a:r>
            <a:r>
              <a:rPr lang="en-US" altLang="ja-JP" sz="1000" kern="100" dirty="0">
                <a:effectLst/>
                <a:latin typeface="+mn-ea"/>
                <a:cs typeface="Times New Roman" panose="02020603050405020304" pitchFamily="18" charset="0"/>
              </a:rPr>
              <a:t>H</a:t>
            </a:r>
            <a:r>
              <a:rPr lang="ja-JP" altLang="en-US" sz="1000" kern="100" dirty="0">
                <a:effectLst/>
                <a:latin typeface="+mn-ea"/>
                <a:cs typeface="Times New Roman" panose="02020603050405020304" pitchFamily="18" charset="0"/>
              </a:rPr>
              <a:t>ちゃんに早く片付けるよう声をかけた。</a:t>
            </a:r>
            <a:endParaRPr lang="en-US" altLang="ja-JP" sz="1000" kern="100" dirty="0">
              <a:effectLst/>
              <a:latin typeface="+mn-ea"/>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E5014825-F34B-4E76-86F8-1632EF770869}"/>
              </a:ext>
            </a:extLst>
          </p:cNvPr>
          <p:cNvSpPr/>
          <p:nvPr/>
        </p:nvSpPr>
        <p:spPr>
          <a:xfrm>
            <a:off x="361197" y="2122962"/>
            <a:ext cx="4715532" cy="553028"/>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02EB415-69BA-4F3D-A380-A1351A06830B}"/>
              </a:ext>
            </a:extLst>
          </p:cNvPr>
          <p:cNvSpPr txBox="1"/>
          <p:nvPr/>
        </p:nvSpPr>
        <p:spPr>
          <a:xfrm>
            <a:off x="361197" y="2146869"/>
            <a:ext cx="4572232" cy="553998"/>
          </a:xfrm>
          <a:prstGeom prst="rect">
            <a:avLst/>
          </a:prstGeom>
          <a:noFill/>
        </p:spPr>
        <p:txBody>
          <a:bodyPr wrap="square">
            <a:spAutoFit/>
          </a:bodyPr>
          <a:lstStyle/>
          <a:p>
            <a:pPr algn="just"/>
            <a:r>
              <a:rPr lang="ja-JP" altLang="en-US" sz="1000" kern="100" dirty="0">
                <a:effectLst/>
                <a:latin typeface="+mn-ea"/>
                <a:cs typeface="Times New Roman" panose="02020603050405020304" pitchFamily="18" charset="0"/>
              </a:rPr>
              <a:t>・おままごとをしていた</a:t>
            </a:r>
            <a:r>
              <a:rPr lang="en-US" altLang="ja-JP" sz="1000" kern="100" dirty="0">
                <a:effectLst/>
                <a:latin typeface="+mn-ea"/>
                <a:cs typeface="Times New Roman" panose="02020603050405020304" pitchFamily="18" charset="0"/>
              </a:rPr>
              <a:t>H</a:t>
            </a:r>
            <a:r>
              <a:rPr lang="ja-JP" altLang="en-US" sz="1000" kern="100" dirty="0">
                <a:effectLst/>
                <a:latin typeface="+mn-ea"/>
                <a:cs typeface="Times New Roman" panose="02020603050405020304" pitchFamily="18" charset="0"/>
              </a:rPr>
              <a:t>ちゃんに、「このおちゃわんは、どこに片付けるんだっけ？」と聞くと、得意げになって率先して動いて教えてくれた。「子どもに聞く」ことも大切なことだと気づいた。</a:t>
            </a:r>
            <a:endParaRPr lang="en-US" altLang="ja-JP" sz="1000" kern="100" dirty="0">
              <a:effectLst/>
              <a:latin typeface="+mn-ea"/>
              <a:cs typeface="Times New Roman" panose="02020603050405020304" pitchFamily="18" charset="0"/>
            </a:endParaRPr>
          </a:p>
        </p:txBody>
      </p:sp>
      <p:sp>
        <p:nvSpPr>
          <p:cNvPr id="9" name="二等辺三角形 8">
            <a:extLst>
              <a:ext uri="{FF2B5EF4-FFF2-40B4-BE49-F238E27FC236}">
                <a16:creationId xmlns:a16="http://schemas.microsoft.com/office/drawing/2014/main" id="{671FC592-4886-4298-84EC-7F2629D060BB}"/>
              </a:ext>
            </a:extLst>
          </p:cNvPr>
          <p:cNvSpPr/>
          <p:nvPr/>
        </p:nvSpPr>
        <p:spPr>
          <a:xfrm rot="10800000">
            <a:off x="532948" y="1836209"/>
            <a:ext cx="656072" cy="234366"/>
          </a:xfrm>
          <a:prstGeom prst="triangle">
            <a:avLst>
              <a:gd name="adj" fmla="val 487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0DF3991-375D-4BE3-BA87-A877FE86CBB7}"/>
              </a:ext>
            </a:extLst>
          </p:cNvPr>
          <p:cNvSpPr txBox="1"/>
          <p:nvPr/>
        </p:nvSpPr>
        <p:spPr>
          <a:xfrm>
            <a:off x="1120463" y="1819997"/>
            <a:ext cx="3869673" cy="230832"/>
          </a:xfrm>
          <a:prstGeom prst="rect">
            <a:avLst/>
          </a:prstGeom>
          <a:noFill/>
        </p:spPr>
        <p:txBody>
          <a:bodyPr wrap="square">
            <a:spAutoFit/>
          </a:bodyPr>
          <a:lstStyle/>
          <a:p>
            <a:pPr algn="just"/>
            <a:r>
              <a:rPr lang="ja-JP" altLang="en-US" sz="900" b="1" kern="100" dirty="0">
                <a:solidFill>
                  <a:srgbClr val="A0C217"/>
                </a:solidFill>
                <a:effectLst/>
                <a:latin typeface="Meiryo UI" panose="020B0604030504040204" pitchFamily="50" charset="-128"/>
                <a:ea typeface="Meiryo UI" panose="020B0604030504040204" pitchFamily="50" charset="-128"/>
                <a:cs typeface="Times New Roman" panose="02020603050405020304" pitchFamily="18" charset="0"/>
              </a:rPr>
              <a:t>セリフやつぶやき、子どもの表情・態度まで書くと見返して面白い記録になります</a:t>
            </a:r>
            <a:endParaRPr lang="en-US" altLang="ja-JP" sz="900" b="1" kern="100" dirty="0">
              <a:solidFill>
                <a:srgbClr val="A0C217"/>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Picture 2" descr="鉛筆のライン・罫線の白黒イラスト | かわいい無料の白黒イラスト モノぽっと">
            <a:extLst>
              <a:ext uri="{FF2B5EF4-FFF2-40B4-BE49-F238E27FC236}">
                <a16:creationId xmlns:a16="http://schemas.microsoft.com/office/drawing/2014/main" id="{ED45B833-9C69-45E0-BC86-9126A416784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612" b="56963"/>
          <a:stretch/>
        </p:blipFill>
        <p:spPr bwMode="auto">
          <a:xfrm>
            <a:off x="120630" y="506867"/>
            <a:ext cx="1480707" cy="226832"/>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31E3FC13-E3AE-4F5C-AA2F-1683BD4CE520}"/>
              </a:ext>
            </a:extLst>
          </p:cNvPr>
          <p:cNvSpPr/>
          <p:nvPr/>
        </p:nvSpPr>
        <p:spPr>
          <a:xfrm>
            <a:off x="3433652" y="6011527"/>
            <a:ext cx="516732" cy="101835"/>
          </a:xfrm>
          <a:prstGeom prst="rect">
            <a:avLst/>
          </a:prstGeom>
          <a:solidFill>
            <a:srgbClr val="B4DFFF"/>
          </a:solidFill>
          <a:ln>
            <a:solidFill>
              <a:srgbClr val="B4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6B522C87-8568-4176-A91A-F60BA0DBC5EA}"/>
              </a:ext>
            </a:extLst>
          </p:cNvPr>
          <p:cNvPicPr>
            <a:picLocks noChangeAspect="1"/>
          </p:cNvPicPr>
          <p:nvPr/>
        </p:nvPicPr>
        <p:blipFill rotWithShape="1">
          <a:blip r:embed="rId3">
            <a:extLst>
              <a:ext uri="{28A0092B-C50C-407E-A947-70E740481C1C}">
                <a14:useLocalDpi xmlns:a14="http://schemas.microsoft.com/office/drawing/2010/main" val="0"/>
              </a:ext>
            </a:extLst>
          </a:blip>
          <a:srcRect l="38138" t="65892" r="43959" b="16955"/>
          <a:stretch/>
        </p:blipFill>
        <p:spPr>
          <a:xfrm>
            <a:off x="2215610" y="5882946"/>
            <a:ext cx="3106208" cy="1586703"/>
          </a:xfrm>
          <a:prstGeom prst="rect">
            <a:avLst/>
          </a:prstGeom>
        </p:spPr>
      </p:pic>
      <p:sp>
        <p:nvSpPr>
          <p:cNvPr id="28" name="四角形: 角を丸くする 27">
            <a:extLst>
              <a:ext uri="{FF2B5EF4-FFF2-40B4-BE49-F238E27FC236}">
                <a16:creationId xmlns:a16="http://schemas.microsoft.com/office/drawing/2014/main" id="{942B53D5-0A1D-46A3-AF65-F696436CC85E}"/>
              </a:ext>
            </a:extLst>
          </p:cNvPr>
          <p:cNvSpPr/>
          <p:nvPr/>
        </p:nvSpPr>
        <p:spPr>
          <a:xfrm>
            <a:off x="437865" y="4593501"/>
            <a:ext cx="4715532" cy="78480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A48B436F-F7BE-4BE3-9CC4-B5EE5BD187E7}"/>
              </a:ext>
            </a:extLst>
          </p:cNvPr>
          <p:cNvSpPr/>
          <p:nvPr/>
        </p:nvSpPr>
        <p:spPr>
          <a:xfrm>
            <a:off x="294441" y="3370635"/>
            <a:ext cx="202700" cy="202700"/>
          </a:xfrm>
          <a:prstGeom prst="ellipse">
            <a:avLst/>
          </a:prstGeom>
          <a:solidFill>
            <a:srgbClr val="A0C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B</a:t>
            </a:r>
            <a:endParaRPr kumimoji="1" lang="ja-JP" altLang="en-US" b="1" dirty="0"/>
          </a:p>
        </p:txBody>
      </p:sp>
      <p:sp>
        <p:nvSpPr>
          <p:cNvPr id="30" name="テキスト ボックス 29">
            <a:extLst>
              <a:ext uri="{FF2B5EF4-FFF2-40B4-BE49-F238E27FC236}">
                <a16:creationId xmlns:a16="http://schemas.microsoft.com/office/drawing/2014/main" id="{202C3B44-69F8-4965-ACF5-3261925CC1FD}"/>
              </a:ext>
            </a:extLst>
          </p:cNvPr>
          <p:cNvSpPr txBox="1"/>
          <p:nvPr/>
        </p:nvSpPr>
        <p:spPr>
          <a:xfrm>
            <a:off x="393168" y="3635861"/>
            <a:ext cx="4636149" cy="553998"/>
          </a:xfrm>
          <a:prstGeom prst="rect">
            <a:avLst/>
          </a:prstGeom>
          <a:noFill/>
        </p:spPr>
        <p:txBody>
          <a:bodyPr wrap="square" rtlCol="0">
            <a:spAutoFit/>
          </a:bodyPr>
          <a:lstStyle/>
          <a:p>
            <a:r>
              <a:rPr lang="ja-JP" altLang="ja-JP" sz="1000" kern="100" dirty="0">
                <a:effectLst/>
                <a:latin typeface="游明朝" panose="02020400000000000000" pitchFamily="18" charset="-128"/>
                <a:ea typeface="Meiryo UI" panose="020B0604030504040204" pitchFamily="50" charset="-128"/>
                <a:cs typeface="Times New Roman" panose="02020603050405020304" pitchFamily="18" charset="0"/>
              </a:rPr>
              <a:t>子どもへの声掛けの内容・タイミング・表情、ケンカへの対応、あそびの導入・工夫、活動のための準備物などの項目に着目します。「同じ状況の時に自分だったらどう対応していただろうか」と想像すると、保育者の意図をより理解できるでしょう。</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A66F7C53-9960-448B-9B30-50ADED19B614}"/>
              </a:ext>
            </a:extLst>
          </p:cNvPr>
          <p:cNvSpPr txBox="1"/>
          <p:nvPr/>
        </p:nvSpPr>
        <p:spPr>
          <a:xfrm>
            <a:off x="447355" y="3329186"/>
            <a:ext cx="1247814" cy="276999"/>
          </a:xfrm>
          <a:prstGeom prst="rect">
            <a:avLst/>
          </a:prstGeom>
          <a:noFill/>
        </p:spPr>
        <p:txBody>
          <a:bodyPr wrap="square" rtlCol="0">
            <a:spAutoFit/>
          </a:bodyPr>
          <a:lstStyle/>
          <a:p>
            <a:r>
              <a:rPr lang="ja-JP" altLang="en-US" sz="12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保育者の行動</a:t>
            </a:r>
            <a:endParaRPr lang="ja-JP" altLang="ja-JP" sz="1200" kern="100" dirty="0">
              <a:solidFill>
                <a:srgbClr val="A0C217"/>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459EFD85-A3D6-4EF8-9D52-1F613F63472A}"/>
              </a:ext>
            </a:extLst>
          </p:cNvPr>
          <p:cNvSpPr txBox="1"/>
          <p:nvPr/>
        </p:nvSpPr>
        <p:spPr>
          <a:xfrm>
            <a:off x="428283" y="4624778"/>
            <a:ext cx="4725113" cy="707886"/>
          </a:xfrm>
          <a:prstGeom prst="rect">
            <a:avLst/>
          </a:prstGeom>
          <a:noFill/>
        </p:spPr>
        <p:txBody>
          <a:bodyPr wrap="square">
            <a:spAutoFit/>
          </a:bodyPr>
          <a:lstStyle/>
          <a:p>
            <a:pPr algn="just"/>
            <a:r>
              <a:rPr lang="en-US" altLang="ja-JP" sz="1000" kern="100" dirty="0">
                <a:effectLst/>
                <a:latin typeface="+mn-ea"/>
                <a:cs typeface="Times New Roman" panose="02020603050405020304" pitchFamily="18" charset="0"/>
              </a:rPr>
              <a:t>H</a:t>
            </a:r>
            <a:r>
              <a:rPr lang="ja-JP" altLang="ja-JP" sz="1000" kern="100" dirty="0">
                <a:effectLst/>
                <a:latin typeface="+mn-ea"/>
                <a:cs typeface="Times New Roman" panose="02020603050405020304" pitchFamily="18" charset="0"/>
              </a:rPr>
              <a:t>ちゃんをたたいていた</a:t>
            </a:r>
            <a:r>
              <a:rPr lang="en-US" altLang="ja-JP" sz="1000" kern="100" dirty="0">
                <a:effectLst/>
                <a:latin typeface="+mn-ea"/>
                <a:cs typeface="Times New Roman" panose="02020603050405020304" pitchFamily="18" charset="0"/>
              </a:rPr>
              <a:t>N</a:t>
            </a:r>
            <a:r>
              <a:rPr lang="ja-JP" altLang="ja-JP" sz="1000" kern="100" dirty="0">
                <a:effectLst/>
                <a:latin typeface="+mn-ea"/>
                <a:cs typeface="Times New Roman" panose="02020603050405020304" pitchFamily="18" charset="0"/>
              </a:rPr>
              <a:t>くんとＫくんの間に入り、</a:t>
            </a:r>
            <a:r>
              <a:rPr lang="ja-JP" altLang="ja-JP" sz="1000" u="sng" kern="100" dirty="0">
                <a:effectLst/>
                <a:latin typeface="+mn-ea"/>
                <a:cs typeface="Times New Roman" panose="02020603050405020304" pitchFamily="18" charset="0"/>
              </a:rPr>
              <a:t>その場ですぐに</a:t>
            </a:r>
            <a:r>
              <a:rPr lang="en-US" altLang="ja-JP" sz="1000" u="sng" kern="100" dirty="0">
                <a:effectLst/>
                <a:latin typeface="+mn-ea"/>
                <a:cs typeface="Times New Roman" panose="02020603050405020304" pitchFamily="18" charset="0"/>
              </a:rPr>
              <a:t>3</a:t>
            </a:r>
            <a:r>
              <a:rPr lang="ja-JP" altLang="ja-JP" sz="1000" u="sng" kern="100" dirty="0">
                <a:effectLst/>
                <a:latin typeface="+mn-ea"/>
                <a:cs typeface="Times New Roman" panose="02020603050405020304" pitchFamily="18" charset="0"/>
              </a:rPr>
              <a:t>人の言い分を聞く。</a:t>
            </a:r>
            <a:r>
              <a:rPr lang="ja-JP" altLang="ja-JP" sz="1000" kern="100" dirty="0">
                <a:effectLst/>
                <a:latin typeface="+mn-ea"/>
                <a:cs typeface="Times New Roman" panose="02020603050405020304" pitchFamily="18" charset="0"/>
              </a:rPr>
              <a:t>最後に</a:t>
            </a:r>
            <a:r>
              <a:rPr lang="en-US" altLang="ja-JP" sz="1000" kern="100" dirty="0">
                <a:effectLst/>
                <a:latin typeface="+mn-ea"/>
                <a:cs typeface="Times New Roman" panose="02020603050405020304" pitchFamily="18" charset="0"/>
              </a:rPr>
              <a:t>N</a:t>
            </a:r>
            <a:r>
              <a:rPr lang="ja-JP" altLang="ja-JP" sz="1000" kern="100" dirty="0">
                <a:effectLst/>
                <a:latin typeface="+mn-ea"/>
                <a:cs typeface="Times New Roman" panose="02020603050405020304" pitchFamily="18" charset="0"/>
              </a:rPr>
              <a:t>くんとＫくんに</a:t>
            </a:r>
            <a:r>
              <a:rPr lang="ja-JP" altLang="ja-JP" sz="1000" u="sng" kern="100" dirty="0">
                <a:effectLst/>
                <a:latin typeface="+mn-ea"/>
                <a:cs typeface="Times New Roman" panose="02020603050405020304" pitchFamily="18" charset="0"/>
              </a:rPr>
              <a:t>「Ｈちゃんをたたいてしまったことをどう思う？」</a:t>
            </a:r>
            <a:r>
              <a:rPr lang="ja-JP" altLang="ja-JP" sz="1000" kern="100" dirty="0">
                <a:effectLst/>
                <a:latin typeface="+mn-ea"/>
                <a:cs typeface="Times New Roman" panose="02020603050405020304" pitchFamily="18" charset="0"/>
              </a:rPr>
              <a:t>と質問し、「いけないことだと思う。もうしない。」という</a:t>
            </a:r>
            <a:r>
              <a:rPr lang="ja-JP" altLang="ja-JP" sz="1000" u="sng" kern="100" dirty="0">
                <a:effectLst/>
                <a:latin typeface="+mn-ea"/>
                <a:cs typeface="Times New Roman" panose="02020603050405020304" pitchFamily="18" charset="0"/>
              </a:rPr>
              <a:t>反省の言葉を園児たちから引き出していた。</a:t>
            </a:r>
          </a:p>
        </p:txBody>
      </p:sp>
      <p:sp>
        <p:nvSpPr>
          <p:cNvPr id="35" name="テキスト ボックス 34">
            <a:extLst>
              <a:ext uri="{FF2B5EF4-FFF2-40B4-BE49-F238E27FC236}">
                <a16:creationId xmlns:a16="http://schemas.microsoft.com/office/drawing/2014/main" id="{2CF0BE43-AB1D-4A76-A28F-B0BBF5A418E4}"/>
              </a:ext>
            </a:extLst>
          </p:cNvPr>
          <p:cNvSpPr txBox="1"/>
          <p:nvPr/>
        </p:nvSpPr>
        <p:spPr>
          <a:xfrm>
            <a:off x="393168" y="4374630"/>
            <a:ext cx="513158" cy="253916"/>
          </a:xfrm>
          <a:prstGeom prst="rect">
            <a:avLst/>
          </a:prstGeom>
          <a:noFill/>
        </p:spPr>
        <p:txBody>
          <a:bodyPr wrap="square" rtlCol="0">
            <a:spAutoFit/>
          </a:bodyPr>
          <a:lstStyle/>
          <a:p>
            <a:r>
              <a:rPr lang="ja-JP" altLang="en-US" sz="1050" kern="100" dirty="0">
                <a:effectLst/>
                <a:latin typeface="游明朝" panose="02020400000000000000" pitchFamily="18" charset="-128"/>
                <a:ea typeface="Meiryo UI" panose="020B0604030504040204" pitchFamily="50" charset="-128"/>
                <a:cs typeface="Times New Roman" panose="02020603050405020304" pitchFamily="18" charset="0"/>
              </a:rPr>
              <a:t>例）</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7" name="吹き出し: 角を丸めた四角形 36">
            <a:extLst>
              <a:ext uri="{FF2B5EF4-FFF2-40B4-BE49-F238E27FC236}">
                <a16:creationId xmlns:a16="http://schemas.microsoft.com/office/drawing/2014/main" id="{ADCBD2AF-7910-4FDB-AB10-0C8EFA95C98C}"/>
              </a:ext>
            </a:extLst>
          </p:cNvPr>
          <p:cNvSpPr/>
          <p:nvPr/>
        </p:nvSpPr>
        <p:spPr>
          <a:xfrm>
            <a:off x="3269809" y="4279291"/>
            <a:ext cx="989731" cy="225542"/>
          </a:xfrm>
          <a:prstGeom prst="wedgeRoundRectCallout">
            <a:avLst>
              <a:gd name="adj1" fmla="val -39494"/>
              <a:gd name="adj2" fmla="val 78864"/>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タイミングは？</a:t>
            </a:r>
          </a:p>
        </p:txBody>
      </p:sp>
      <p:sp>
        <p:nvSpPr>
          <p:cNvPr id="40" name="吹き出し: 角を丸めた四角形 39">
            <a:extLst>
              <a:ext uri="{FF2B5EF4-FFF2-40B4-BE49-F238E27FC236}">
                <a16:creationId xmlns:a16="http://schemas.microsoft.com/office/drawing/2014/main" id="{7B8E27BD-B717-4441-85A4-86308835B912}"/>
              </a:ext>
            </a:extLst>
          </p:cNvPr>
          <p:cNvSpPr/>
          <p:nvPr/>
        </p:nvSpPr>
        <p:spPr>
          <a:xfrm>
            <a:off x="655201" y="5478533"/>
            <a:ext cx="1067638" cy="237295"/>
          </a:xfrm>
          <a:prstGeom prst="wedgeRoundRectCallout">
            <a:avLst>
              <a:gd name="adj1" fmla="val 40378"/>
              <a:gd name="adj2" fmla="val -12515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どんな声掛け？</a:t>
            </a:r>
          </a:p>
        </p:txBody>
      </p:sp>
      <p:sp>
        <p:nvSpPr>
          <p:cNvPr id="41" name="吹き出し: 角を丸めた四角形 40">
            <a:extLst>
              <a:ext uri="{FF2B5EF4-FFF2-40B4-BE49-F238E27FC236}">
                <a16:creationId xmlns:a16="http://schemas.microsoft.com/office/drawing/2014/main" id="{632F70F1-EF58-449F-A755-28D63C1F480A}"/>
              </a:ext>
            </a:extLst>
          </p:cNvPr>
          <p:cNvSpPr/>
          <p:nvPr/>
        </p:nvSpPr>
        <p:spPr>
          <a:xfrm>
            <a:off x="2310833" y="5472319"/>
            <a:ext cx="1287595" cy="243509"/>
          </a:xfrm>
          <a:prstGeom prst="wedgeRoundRectCallout">
            <a:avLst>
              <a:gd name="adj1" fmla="val 34964"/>
              <a:gd name="adj2" fmla="val -115053"/>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どんな意図がある？</a:t>
            </a:r>
          </a:p>
        </p:txBody>
      </p:sp>
      <p:sp>
        <p:nvSpPr>
          <p:cNvPr id="42" name="吹き出し: 角を丸めた四角形 41">
            <a:extLst>
              <a:ext uri="{FF2B5EF4-FFF2-40B4-BE49-F238E27FC236}">
                <a16:creationId xmlns:a16="http://schemas.microsoft.com/office/drawing/2014/main" id="{41E80C79-03F2-4F5F-BDAC-E843E89B22EC}"/>
              </a:ext>
            </a:extLst>
          </p:cNvPr>
          <p:cNvSpPr/>
          <p:nvPr/>
        </p:nvSpPr>
        <p:spPr>
          <a:xfrm>
            <a:off x="802254" y="4273568"/>
            <a:ext cx="1445288" cy="225542"/>
          </a:xfrm>
          <a:prstGeom prst="wedgeRoundRectCallout">
            <a:avLst>
              <a:gd name="adj1" fmla="val 34097"/>
              <a:gd name="adj2" fmla="val 79513"/>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自分だったらどうする？</a:t>
            </a:r>
          </a:p>
        </p:txBody>
      </p:sp>
      <p:sp>
        <p:nvSpPr>
          <p:cNvPr id="43" name="テキスト ボックス 42">
            <a:extLst>
              <a:ext uri="{FF2B5EF4-FFF2-40B4-BE49-F238E27FC236}">
                <a16:creationId xmlns:a16="http://schemas.microsoft.com/office/drawing/2014/main" id="{7C4CC822-C4FB-4AD8-B43C-255202056CD0}"/>
              </a:ext>
            </a:extLst>
          </p:cNvPr>
          <p:cNvSpPr txBox="1"/>
          <p:nvPr/>
        </p:nvSpPr>
        <p:spPr>
          <a:xfrm>
            <a:off x="2533440" y="6168467"/>
            <a:ext cx="2470548" cy="1015663"/>
          </a:xfrm>
          <a:prstGeom prst="rect">
            <a:avLst/>
          </a:prstGeom>
          <a:noFill/>
        </p:spPr>
        <p:txBody>
          <a:bodyPr wrap="none" rtlCol="0">
            <a:spAutoFit/>
          </a:bodyPr>
          <a:lstStyle/>
          <a:p>
            <a:pPr algn="l"/>
            <a:r>
              <a:rPr lang="ja-JP" altLang="en-US" sz="1000" b="0" i="0" dirty="0">
                <a:effectLst/>
                <a:latin typeface="Meiryo UI" panose="020B0604030504040204" pitchFamily="50" charset="-128"/>
                <a:ea typeface="Meiryo UI" panose="020B0604030504040204" pitchFamily="50" charset="-128"/>
              </a:rPr>
              <a:t>✔ 使うものはどのように配っているか？</a:t>
            </a:r>
          </a:p>
          <a:p>
            <a:pPr algn="l"/>
            <a:r>
              <a:rPr lang="ja-JP" altLang="en-US" sz="1000" b="0" i="0" dirty="0">
                <a:effectLst/>
                <a:latin typeface="Meiryo UI" panose="020B0604030504040204" pitchFamily="50" charset="-128"/>
                <a:ea typeface="Meiryo UI" panose="020B0604030504040204" pitchFamily="50" charset="-128"/>
              </a:rPr>
              <a:t>✔ 教材や道具をどのように配置しているか？</a:t>
            </a:r>
          </a:p>
          <a:p>
            <a:pPr algn="l"/>
            <a:r>
              <a:rPr lang="ja-JP" altLang="en-US" sz="1000" b="0" i="0" dirty="0">
                <a:effectLst/>
                <a:latin typeface="Meiryo UI" panose="020B0604030504040204" pitchFamily="50" charset="-128"/>
                <a:ea typeface="Meiryo UI" panose="020B0604030504040204" pitchFamily="50" charset="-128"/>
              </a:rPr>
              <a:t>✔ どのようなことに注意しているか？</a:t>
            </a:r>
          </a:p>
          <a:p>
            <a:pPr algn="l"/>
            <a:r>
              <a:rPr lang="ja-JP" altLang="en-US" sz="1000" b="0" i="0" dirty="0">
                <a:effectLst/>
                <a:latin typeface="Meiryo UI" panose="020B0604030504040204" pitchFamily="50" charset="-128"/>
                <a:ea typeface="Meiryo UI" panose="020B0604030504040204" pitchFamily="50" charset="-128"/>
              </a:rPr>
              <a:t>✔ どのように説明しているか？</a:t>
            </a:r>
          </a:p>
          <a:p>
            <a:pPr algn="l"/>
            <a:r>
              <a:rPr lang="ja-JP" altLang="en-US" sz="1000" b="0" i="0" dirty="0">
                <a:effectLst/>
                <a:latin typeface="Meiryo UI" panose="020B0604030504040204" pitchFamily="50" charset="-128"/>
                <a:ea typeface="Meiryo UI" panose="020B0604030504040204" pitchFamily="50" charset="-128"/>
              </a:rPr>
              <a:t>✔ 制作を進める手順はどのようにしているか？</a:t>
            </a:r>
          </a:p>
          <a:p>
            <a:pPr algn="l"/>
            <a:r>
              <a:rPr lang="ja-JP" altLang="en-US" sz="1000" b="0" i="0" dirty="0">
                <a:effectLst/>
                <a:latin typeface="Meiryo UI" panose="020B0604030504040204" pitchFamily="50" charset="-128"/>
                <a:ea typeface="Meiryo UI" panose="020B0604030504040204" pitchFamily="50" charset="-128"/>
              </a:rPr>
              <a:t>✔ どのような子に個別対応しているか？</a:t>
            </a:r>
          </a:p>
        </p:txBody>
      </p:sp>
      <p:pic>
        <p:nvPicPr>
          <p:cNvPr id="44" name="Picture 4" descr="手書きのシンプルなふきだし素材 | illust Recipe | ふきだし 素材, ふきだし, 吹き出し イラスト">
            <a:extLst>
              <a:ext uri="{FF2B5EF4-FFF2-40B4-BE49-F238E27FC236}">
                <a16:creationId xmlns:a16="http://schemas.microsoft.com/office/drawing/2014/main" id="{3432EEB0-7024-438F-8356-8377D1AA46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36" t="27053" r="8346" b="9749"/>
          <a:stretch/>
        </p:blipFill>
        <p:spPr bwMode="auto">
          <a:xfrm rot="20423676">
            <a:off x="643231" y="5855510"/>
            <a:ext cx="1518183" cy="1152926"/>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1F1499DC-2B1F-46E6-BC0E-534CF2C687EA}"/>
              </a:ext>
            </a:extLst>
          </p:cNvPr>
          <p:cNvSpPr txBox="1"/>
          <p:nvPr/>
        </p:nvSpPr>
        <p:spPr>
          <a:xfrm rot="20420901">
            <a:off x="694769" y="6196387"/>
            <a:ext cx="1454244" cy="507831"/>
          </a:xfrm>
          <a:prstGeom prst="rect">
            <a:avLst/>
          </a:prstGeom>
          <a:noFill/>
        </p:spPr>
        <p:txBody>
          <a:bodyPr wrap="none" rtlCol="0">
            <a:spAutoFit/>
          </a:bodyPr>
          <a:lstStyle/>
          <a:p>
            <a:pPr algn="ctr"/>
            <a:r>
              <a:rPr kumimoji="1" lang="ja-JP" altLang="en-US" sz="900" dirty="0">
                <a:latin typeface="+mn-ea"/>
              </a:rPr>
              <a:t>例えば制作を例にしたら</a:t>
            </a:r>
            <a:endParaRPr kumimoji="1" lang="en-US" altLang="ja-JP" sz="900" dirty="0">
              <a:latin typeface="+mn-ea"/>
            </a:endParaRPr>
          </a:p>
          <a:p>
            <a:pPr algn="ctr"/>
            <a:r>
              <a:rPr kumimoji="1" lang="ja-JP" altLang="en-US" sz="900" dirty="0">
                <a:latin typeface="+mn-ea"/>
              </a:rPr>
              <a:t>こんな感じで活動を</a:t>
            </a:r>
            <a:endParaRPr kumimoji="1" lang="en-US" altLang="ja-JP" sz="900" dirty="0">
              <a:latin typeface="+mn-ea"/>
            </a:endParaRPr>
          </a:p>
          <a:p>
            <a:pPr algn="ctr"/>
            <a:r>
              <a:rPr kumimoji="1" lang="ja-JP" altLang="en-US" sz="900" dirty="0">
                <a:latin typeface="+mn-ea"/>
              </a:rPr>
              <a:t>見ることができるね</a:t>
            </a:r>
          </a:p>
        </p:txBody>
      </p:sp>
      <p:pic>
        <p:nvPicPr>
          <p:cNvPr id="47" name="Picture 2" descr="鉛筆のライン・罫線の白黒イラスト | かわいい無料の白黒イラスト モノぽっと">
            <a:extLst>
              <a:ext uri="{FF2B5EF4-FFF2-40B4-BE49-F238E27FC236}">
                <a16:creationId xmlns:a16="http://schemas.microsoft.com/office/drawing/2014/main" id="{413F832D-2ABF-4CBB-8980-AF44319F2A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612" b="56963"/>
          <a:stretch/>
        </p:blipFill>
        <p:spPr bwMode="auto">
          <a:xfrm>
            <a:off x="214462" y="3445733"/>
            <a:ext cx="1480707" cy="22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940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1445</TotalTime>
  <Words>2796</Words>
  <Application>Microsoft Office PowerPoint</Application>
  <PresentationFormat>ユーザー設定</PresentationFormat>
  <Paragraphs>352</Paragraphs>
  <Slides>12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A-OTF UD新丸ゴ Pro DB</vt:lpstr>
      <vt:lpstr>A-OTF UD新丸ゴ Pro H</vt:lpstr>
      <vt:lpstr>HGP創英角ｺﾞｼｯｸUB</vt:lpstr>
      <vt:lpstr>HGS明朝E</vt:lpstr>
      <vt:lpstr>Meiryo UI</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小島 千奈</dc:creator>
  <cp:lastModifiedBy>watanabe@gclip.net</cp:lastModifiedBy>
  <cp:revision>139</cp:revision>
  <dcterms:created xsi:type="dcterms:W3CDTF">2021-03-12T04:54:46Z</dcterms:created>
  <dcterms:modified xsi:type="dcterms:W3CDTF">2021-09-02T03:55:40Z</dcterms:modified>
</cp:coreProperties>
</file>